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4" r:id="rId13"/>
    <p:sldId id="402" r:id="rId14"/>
    <p:sldId id="403" r:id="rId15"/>
    <p:sldId id="405" r:id="rId16"/>
    <p:sldId id="409" r:id="rId17"/>
    <p:sldId id="406" r:id="rId18"/>
    <p:sldId id="407" r:id="rId19"/>
    <p:sldId id="408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422" r:id="rId33"/>
    <p:sldId id="423" r:id="rId34"/>
    <p:sldId id="424" r:id="rId35"/>
    <p:sldId id="425" r:id="rId36"/>
    <p:sldId id="426" r:id="rId37"/>
    <p:sldId id="427" r:id="rId38"/>
    <p:sldId id="428" r:id="rId39"/>
    <p:sldId id="429" r:id="rId40"/>
    <p:sldId id="430" r:id="rId41"/>
    <p:sldId id="431" r:id="rId42"/>
    <p:sldId id="432" r:id="rId43"/>
    <p:sldId id="433" r:id="rId44"/>
    <p:sldId id="434" r:id="rId45"/>
    <p:sldId id="435" r:id="rId46"/>
    <p:sldId id="436" r:id="rId47"/>
    <p:sldId id="437" r:id="rId48"/>
    <p:sldId id="438" r:id="rId49"/>
    <p:sldId id="439" r:id="rId50"/>
    <p:sldId id="440" r:id="rId51"/>
    <p:sldId id="441" r:id="rId52"/>
    <p:sldId id="442" r:id="rId53"/>
    <p:sldId id="443" r:id="rId54"/>
    <p:sldId id="444" r:id="rId55"/>
    <p:sldId id="445" r:id="rId56"/>
    <p:sldId id="446" r:id="rId57"/>
    <p:sldId id="452" r:id="rId58"/>
    <p:sldId id="453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F8993-0718-51BD-DACF-ED59D600B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44E25C-AFF6-C14C-0DD7-808FE5FAE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69293-523F-F6D8-6308-6C488C67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236D-6728-40F3-90F0-F36F600F39FD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AD01CE-8108-68D9-BC8D-495D7D13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C7A72-6E99-1EF1-63DF-3BA7BD78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EDB-7434-4D53-AC06-B7ECC84BD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50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38D04-9EF0-B74C-4F05-B8D02DB2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1396DD-8E32-4EF1-50EB-335955DA1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6E169-1517-24C3-E43C-3ED38216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236D-6728-40F3-90F0-F36F600F39FD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3271F1-BC2A-B84B-104F-A2ADAAE5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6AD75B-ED83-1908-D2AA-88AC5EF5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EDB-7434-4D53-AC06-B7ECC84BD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0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5CF40D-4EAD-6EF2-C437-C4104AF14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31DDB6-0C62-5CAF-2459-10DF08822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72B210-2965-9EBA-B9E9-DA880BD8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236D-6728-40F3-90F0-F36F600F39FD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3B0FB-F6D3-CF15-D0D8-C16EF3F6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C3CFF-E6E4-7CF0-1B69-26D93C2A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EDB-7434-4D53-AC06-B7ECC84BD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51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509D1-A50A-905A-91FE-89A69F16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092B3-B624-54B1-A5DE-1AF71EF37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5B924-687D-A5DE-91D0-30AE07E0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236D-6728-40F3-90F0-F36F600F39FD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2E4A1-FA0B-9BDD-C996-83DE0AFB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C69E7-D892-F738-B235-D814EBEB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EDB-7434-4D53-AC06-B7ECC84BD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98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BF90C-B4A1-FEE9-5405-E2B6990C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18AE91-01DA-D8CD-DAC1-8DC372C9F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38CF64-F9C9-1F8B-FAC6-0955DB71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236D-6728-40F3-90F0-F36F600F39FD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BF08D-86A4-58A5-9A79-272DD6B1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8B9D02-29DF-2A60-5234-C793B7DE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EDB-7434-4D53-AC06-B7ECC84BD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08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323A5-E7C1-449B-3B35-42E1FF42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3010F-C7FB-EF99-CA26-F80D7CD73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040051-5428-5625-DCB4-9427F4A96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928D3C-C9AA-61D8-FDBC-20CD3F9B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236D-6728-40F3-90F0-F36F600F39FD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EF89BD-435F-68F4-0242-A3619290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18C7E4-710E-44B6-8A7C-3E7FECED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EDB-7434-4D53-AC06-B7ECC84BD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58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A5909-D57A-8E46-1ABF-21AFA511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2125CC-AA93-F4A0-9A78-E10387437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C1BFB8-F20E-5E56-032B-138AD7927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3E55DC-C9CA-F42D-513F-2E580893E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AFE2E3-DDB1-25C7-DCA7-8662ED9D1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7E6257-B627-48EB-9725-ADA3D38E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236D-6728-40F3-90F0-F36F600F39FD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D4B5F6-AEAE-FB8B-6C84-F8DA02BD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6B3F76-A1A5-93E1-A166-AC6EFF09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EDB-7434-4D53-AC06-B7ECC84BD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39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4781F-0787-4FC0-7D4F-821CF1E42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058FAE-6DCA-2A13-389E-6BD2F8C4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236D-6728-40F3-90F0-F36F600F39FD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B5260-6E65-1E4B-A711-57171DA6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90DA04-4B92-60EA-A975-553B7D29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EDB-7434-4D53-AC06-B7ECC84BD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BF450B-2557-E0F1-A91A-0A361ACC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236D-6728-40F3-90F0-F36F600F39FD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AFE0C7-5DBE-38BE-1796-5F5F650E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D9379F-34B7-593D-5C2D-9E27CEF0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EDB-7434-4D53-AC06-B7ECC84BD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13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368A6-7D50-F170-019E-1C8D67BC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BE8600-7D69-BAEF-3A71-41B7CD851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3D579-1E32-0F55-55B4-A31BB401A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226F44-ACC0-25C8-842E-4E3E7137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236D-6728-40F3-90F0-F36F600F39FD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1936E1-799C-A752-F3D0-B1CD48DA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B71A5C-1705-EB92-ABA4-0B2E2C0F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EDB-7434-4D53-AC06-B7ECC84BD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94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0889B-2FE4-48DE-96D9-1808C140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C625C2-6550-1298-9786-EAE75512F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259BA6-AEC7-795A-236F-F169ACA99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F11FF1-0BF9-D16D-FB4A-470FBE76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236D-6728-40F3-90F0-F36F600F39FD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FFCFD4-0D05-4E8E-F5DC-EF4809180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B98F55-6434-429A-DF6B-2408866F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EDB-7434-4D53-AC06-B7ECC84BD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41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0330B-04B3-EAA2-3EFD-5EED1D76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5B9E57-6BFF-642B-61E8-81A80D84C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A45296-1E8C-C32D-D93D-A8A28D1E7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4236D-6728-40F3-90F0-F36F600F39FD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89F0B-5D4A-5CAC-0B55-96FF882D1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544DDC-5B45-D3CA-F3EE-AB2A2C33F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E0EDB-7434-4D53-AC06-B7ECC84BD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91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7F5E7FFC-B101-8ACC-CB04-818938572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95762" cy="677079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5647710" y="4394717"/>
            <a:ext cx="5325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这个</a:t>
            </a:r>
            <a:r>
              <a:rPr lang="en-US" altLang="zh-CN" dirty="0" err="1">
                <a:solidFill>
                  <a:srgbClr val="FF0000"/>
                </a:solidFill>
              </a:rPr>
              <a:t>math.max</a:t>
            </a:r>
            <a:r>
              <a:rPr lang="zh-CN" altLang="en-US" dirty="0">
                <a:solidFill>
                  <a:srgbClr val="FF0000"/>
                </a:solidFill>
              </a:rPr>
              <a:t>方法为什么对等于的情况不包括呢？正确方法应该是什么</a:t>
            </a:r>
          </a:p>
        </p:txBody>
      </p:sp>
    </p:spTree>
    <p:extLst>
      <p:ext uri="{BB962C8B-B14F-4D97-AF65-F5344CB8AC3E}">
        <p14:creationId xmlns:p14="http://schemas.microsoft.com/office/powerpoint/2010/main" val="3673209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  <p:pic>
        <p:nvPicPr>
          <p:cNvPr id="4" name="图片 3" descr="图形用户界面, 应用程序, Teams&#10;&#10;描述已自动生成">
            <a:extLst>
              <a:ext uri="{FF2B5EF4-FFF2-40B4-BE49-F238E27FC236}">
                <a16:creationId xmlns:a16="http://schemas.microsoft.com/office/drawing/2014/main" id="{2B02F986-3D4F-99B1-171D-8A97DFE4F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9" y="0"/>
            <a:ext cx="7620660" cy="594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95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2F0A18EC-94F4-45E3-59BF-A669DE556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54175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4158531" y="2410281"/>
            <a:ext cx="3467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不知道我这里为什会错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然后为什么别人答案里用</a:t>
            </a:r>
            <a:r>
              <a:rPr lang="en-US" altLang="zh-CN" dirty="0">
                <a:solidFill>
                  <a:srgbClr val="FF0000"/>
                </a:solidFill>
              </a:rPr>
              <a:t>random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rgbClr val="FF0000"/>
                </a:solidFill>
              </a:rPr>
              <a:t>?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822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628236" y="5526728"/>
            <a:ext cx="6171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第一个</a:t>
            </a:r>
            <a:r>
              <a:rPr lang="en-US" altLang="zh-CN" dirty="0">
                <a:solidFill>
                  <a:srgbClr val="FF0000"/>
                </a:solidFill>
              </a:rPr>
              <a:t>Temp</a:t>
            </a:r>
            <a:r>
              <a:rPr lang="zh-CN" altLang="en-US" dirty="0">
                <a:solidFill>
                  <a:srgbClr val="FF0000"/>
                </a:solidFill>
              </a:rPr>
              <a:t>那里不懂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仔细查一下</a:t>
            </a:r>
            <a:r>
              <a:rPr lang="en-US" altLang="zh-CN" dirty="0">
                <a:solidFill>
                  <a:srgbClr val="FF0000"/>
                </a:solidFill>
              </a:rPr>
              <a:t>random</a:t>
            </a:r>
            <a:r>
              <a:rPr lang="zh-CN" altLang="en-US" dirty="0">
                <a:solidFill>
                  <a:srgbClr val="FF0000"/>
                </a:solidFill>
              </a:rPr>
              <a:t>这个</a:t>
            </a:r>
            <a:r>
              <a:rPr lang="en-US" altLang="zh-CN" dirty="0">
                <a:solidFill>
                  <a:srgbClr val="FF0000"/>
                </a:solidFill>
              </a:rPr>
              <a:t>class</a:t>
            </a:r>
            <a:r>
              <a:rPr lang="zh-CN" altLang="en-US" dirty="0">
                <a:solidFill>
                  <a:srgbClr val="FF0000"/>
                </a:solidFill>
              </a:rPr>
              <a:t>里的</a:t>
            </a:r>
            <a:r>
              <a:rPr lang="en-US" altLang="zh-CN" dirty="0">
                <a:solidFill>
                  <a:srgbClr val="FF0000"/>
                </a:solidFill>
              </a:rPr>
              <a:t>methods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10307300-060E-6A49-5CEF-50C75F1AF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89034" cy="462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37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182713" y="6022838"/>
            <a:ext cx="4002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Range:(</a:t>
            </a:r>
            <a:r>
              <a:rPr lang="en-US" altLang="zh-CN" dirty="0" err="1">
                <a:solidFill>
                  <a:srgbClr val="FF0000"/>
                </a:solidFill>
              </a:rPr>
              <a:t>Min,max</a:t>
            </a:r>
            <a:r>
              <a:rPr lang="zh-CN" altLang="en-US" dirty="0">
                <a:solidFill>
                  <a:srgbClr val="FF0000"/>
                </a:solidFill>
              </a:rPr>
              <a:t>）：</a:t>
            </a:r>
            <a:r>
              <a:rPr lang="en-US" altLang="zh-CN" dirty="0">
                <a:solidFill>
                  <a:srgbClr val="FF0000"/>
                </a:solidFill>
              </a:rPr>
              <a:t>inclusive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Random.nextInt</a:t>
            </a:r>
            <a:r>
              <a:rPr lang="en-US" altLang="zh-CN" dirty="0">
                <a:solidFill>
                  <a:srgbClr val="FF0000"/>
                </a:solidFill>
              </a:rPr>
              <a:t>(max-min=1)+min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68CE3AA7-1C94-8AF0-999E-E4A9828F9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1" y="0"/>
            <a:ext cx="8894644" cy="5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41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  <p:pic>
        <p:nvPicPr>
          <p:cNvPr id="4" name="图片 3" descr="截图里有图片&#10;&#10;描述已自动生成">
            <a:extLst>
              <a:ext uri="{FF2B5EF4-FFF2-40B4-BE49-F238E27FC236}">
                <a16:creationId xmlns:a16="http://schemas.microsoft.com/office/drawing/2014/main" id="{7C0FB02E-2E15-FE16-A127-DEAA3A3B8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14742" cy="412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65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822790" y="5760191"/>
            <a:ext cx="6823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Super</a:t>
            </a:r>
            <a:r>
              <a:rPr lang="zh-CN" altLang="en-US" dirty="0">
                <a:solidFill>
                  <a:srgbClr val="FF0000"/>
                </a:solidFill>
              </a:rPr>
              <a:t>关键字，用</a:t>
            </a:r>
            <a:r>
              <a:rPr lang="en-US" altLang="zh-CN" dirty="0">
                <a:solidFill>
                  <a:srgbClr val="FF0000"/>
                </a:solidFill>
              </a:rPr>
              <a:t>super</a:t>
            </a:r>
            <a:r>
              <a:rPr lang="zh-CN" altLang="en-US" dirty="0">
                <a:solidFill>
                  <a:srgbClr val="FF0000"/>
                </a:solidFill>
              </a:rPr>
              <a:t>直接调用父集的方法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不然就是单纯子集方法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D89A5E-EF83-8DE0-908B-39700A3F9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6" y="125926"/>
            <a:ext cx="12141770" cy="545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38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9010941" y="1881815"/>
            <a:ext cx="2393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Override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子集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43239022-A91D-AB6A-D29B-D298C67BF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4" y="0"/>
            <a:ext cx="7042715" cy="3588026"/>
          </a:xfrm>
          <a:prstGeom prst="rect">
            <a:avLst/>
          </a:prstGeom>
        </p:spPr>
      </p:pic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24ED34E6-3BFD-6866-1651-677A4D521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3" y="3428999"/>
            <a:ext cx="7497221" cy="310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05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8399579" y="740296"/>
            <a:ext cx="23930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Super</a:t>
            </a:r>
            <a:r>
              <a:rPr lang="zh-CN" altLang="en-US" dirty="0">
                <a:solidFill>
                  <a:srgbClr val="FF0000"/>
                </a:solidFill>
              </a:rPr>
              <a:t>关键字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如果子集</a:t>
            </a:r>
            <a:r>
              <a:rPr lang="en-US" altLang="zh-CN" dirty="0">
                <a:solidFill>
                  <a:srgbClr val="FF0000"/>
                </a:solidFill>
              </a:rPr>
              <a:t>override</a:t>
            </a:r>
            <a:r>
              <a:rPr lang="zh-CN" altLang="en-US" dirty="0">
                <a:solidFill>
                  <a:srgbClr val="FF0000"/>
                </a:solidFill>
              </a:rPr>
              <a:t>父集的话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子集内的对象：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调用子集直接方法名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调用父集需要方法前加上</a:t>
            </a:r>
            <a:r>
              <a:rPr lang="en-US" altLang="zh-CN" dirty="0">
                <a:solidFill>
                  <a:srgbClr val="FF0000"/>
                </a:solidFill>
              </a:rPr>
              <a:t>super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035908-EF19-8A88-434E-9F8B953E9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9424"/>
            <a:ext cx="7684851" cy="666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77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8151101" y="422243"/>
            <a:ext cx="2393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没看懂这里</a:t>
            </a:r>
            <a:r>
              <a:rPr lang="en-US" altLang="zh-CN" dirty="0">
                <a:solidFill>
                  <a:srgbClr val="FF0000"/>
                </a:solidFill>
              </a:rPr>
              <a:t>animal(){}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dog(){}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是构造函数吗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1CBE7EE5-EEC6-9994-2C73-8C077AF68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85383" cy="680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41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8588423" y="432183"/>
            <a:ext cx="292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没看懂这里输出什么鬼</a:t>
            </a: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E388C688-8937-5E27-F78B-1D8B843AD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99054" cy="598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5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7739156" y="2141501"/>
            <a:ext cx="2393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这样是错的当两个数相等的时候</a:t>
            </a: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5A6C4D8F-B38D-CD1C-4BF7-D9A10D7C5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945549" cy="666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80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89858" y="5133392"/>
            <a:ext cx="6103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构造函数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为什么这里要写没有参数的构造函数呢</a:t>
            </a: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D1252E8A-0A82-E322-5D5E-FAA559DBF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687"/>
            <a:ext cx="12192000" cy="408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04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E28FA8F8-0D5E-89E3-30AC-4874BFFB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490298" cy="6615655"/>
          </a:xfrm>
          <a:prstGeom prst="rect">
            <a:avLst/>
          </a:prstGeom>
        </p:spPr>
      </p:pic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BC416481-79A4-5CCE-91B1-2F507FD69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050" y="45427"/>
            <a:ext cx="4660596" cy="54312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3986168" y="1353561"/>
            <a:ext cx="33873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左边是错的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因为如果要初始化的话，在一个构造函数里初始化就</a:t>
            </a:r>
            <a:r>
              <a:rPr lang="en-US" altLang="zh-CN" dirty="0">
                <a:solidFill>
                  <a:srgbClr val="FF0000"/>
                </a:solidFill>
              </a:rPr>
              <a:t>ok</a:t>
            </a:r>
            <a:r>
              <a:rPr lang="zh-CN" altLang="en-US" dirty="0">
                <a:solidFill>
                  <a:srgbClr val="FF0000"/>
                </a:solidFill>
              </a:rPr>
              <a:t>了，没必要写三遍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相当于只有最后一个构造函数覆盖了前边两个</a:t>
            </a:r>
          </a:p>
        </p:txBody>
      </p:sp>
    </p:spTree>
    <p:extLst>
      <p:ext uri="{BB962C8B-B14F-4D97-AF65-F5344CB8AC3E}">
        <p14:creationId xmlns:p14="http://schemas.microsoft.com/office/powerpoint/2010/main" val="685262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5556988" y="462000"/>
            <a:ext cx="2393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或者第二种方法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就是直接用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表示最新定义的初始值为这些值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FE99E9FE-65FD-8214-1476-439B5BDA4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30417" cy="483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64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1772F15B-6FC9-FBB0-8D12-E3B7D7FA9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9726" cy="489999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9CE012-65E5-2552-58BB-BF8EFB199057}"/>
              </a:ext>
            </a:extLst>
          </p:cNvPr>
          <p:cNvSpPr txBox="1"/>
          <p:nvPr/>
        </p:nvSpPr>
        <p:spPr>
          <a:xfrm>
            <a:off x="1342796" y="5391809"/>
            <a:ext cx="6663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我非常地不理解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>
                <a:solidFill>
                  <a:srgbClr val="FF0000"/>
                </a:solidFill>
              </a:rPr>
              <a:t>行：直接打印一个对象？？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>
                <a:solidFill>
                  <a:srgbClr val="FF0000"/>
                </a:solidFill>
              </a:rPr>
              <a:t>行：创建对象怎么没有类名呢？？</a:t>
            </a:r>
          </a:p>
        </p:txBody>
      </p:sp>
    </p:spTree>
    <p:extLst>
      <p:ext uri="{BB962C8B-B14F-4D97-AF65-F5344CB8AC3E}">
        <p14:creationId xmlns:p14="http://schemas.microsoft.com/office/powerpoint/2010/main" val="1522216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F9BCFFAA-F6B1-9D3B-153F-2D3316F75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27983" cy="687069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18E921C-BC37-2AE6-7962-B396D5C31C27}"/>
              </a:ext>
            </a:extLst>
          </p:cNvPr>
          <p:cNvSpPr txBox="1"/>
          <p:nvPr/>
        </p:nvSpPr>
        <p:spPr>
          <a:xfrm>
            <a:off x="5528932" y="634984"/>
            <a:ext cx="66630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我非常地不理解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一个类里能同时有有参数构造函数和无参数构造函数吗？？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>
                <a:solidFill>
                  <a:srgbClr val="FF0000"/>
                </a:solidFill>
              </a:rPr>
              <a:t>行：</a:t>
            </a:r>
            <a:r>
              <a:rPr lang="en-US" altLang="zh-CN" dirty="0">
                <a:solidFill>
                  <a:srgbClr val="FF0000"/>
                </a:solidFill>
              </a:rPr>
              <a:t>main</a:t>
            </a:r>
            <a:r>
              <a:rPr lang="zh-CN" altLang="en-US" dirty="0">
                <a:solidFill>
                  <a:srgbClr val="FF0000"/>
                </a:solidFill>
              </a:rPr>
              <a:t>里也没看到用这个</a:t>
            </a:r>
            <a:r>
              <a:rPr lang="en-US" altLang="zh-CN" dirty="0" err="1">
                <a:solidFill>
                  <a:srgbClr val="FF0000"/>
                </a:solidFill>
              </a:rPr>
              <a:t>tostring</a:t>
            </a:r>
            <a:r>
              <a:rPr lang="zh-CN" altLang="en-US" dirty="0">
                <a:solidFill>
                  <a:srgbClr val="FF0000"/>
                </a:solidFill>
              </a:rPr>
              <a:t>方法啊？？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>
                <a:solidFill>
                  <a:srgbClr val="FF0000"/>
                </a:solidFill>
              </a:rPr>
              <a:t>行：这个无参数构造函数里初始化谁了？？？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这个空的有什么意义？？</a:t>
            </a:r>
          </a:p>
        </p:txBody>
      </p:sp>
    </p:spTree>
    <p:extLst>
      <p:ext uri="{BB962C8B-B14F-4D97-AF65-F5344CB8AC3E}">
        <p14:creationId xmlns:p14="http://schemas.microsoft.com/office/powerpoint/2010/main" val="2612247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15AA04F5-04A1-897F-15D7-12C08B4C3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42"/>
            <a:ext cx="11699967" cy="617013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5472611" y="21317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Polymorphism:</a:t>
            </a:r>
            <a:r>
              <a:rPr lang="zh-CN" altLang="en-US" dirty="0">
                <a:solidFill>
                  <a:srgbClr val="FF0000"/>
                </a:solidFill>
              </a:rPr>
              <a:t>多态</a:t>
            </a:r>
          </a:p>
        </p:txBody>
      </p:sp>
    </p:spTree>
    <p:extLst>
      <p:ext uri="{BB962C8B-B14F-4D97-AF65-F5344CB8AC3E}">
        <p14:creationId xmlns:p14="http://schemas.microsoft.com/office/powerpoint/2010/main" val="1040302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666934" y="4914730"/>
            <a:ext cx="4371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多态需要</a:t>
            </a:r>
            <a:r>
              <a:rPr lang="en-US" altLang="zh-CN" dirty="0">
                <a:solidFill>
                  <a:srgbClr val="FF0000"/>
                </a:solidFill>
              </a:rPr>
              <a:t>override</a:t>
            </a:r>
            <a:r>
              <a:rPr lang="zh-CN" altLang="en-US" dirty="0">
                <a:solidFill>
                  <a:srgbClr val="FF0000"/>
                </a:solidFill>
              </a:rPr>
              <a:t>吗？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即使需要</a:t>
            </a:r>
            <a:r>
              <a:rPr lang="en-US" altLang="zh-CN" dirty="0">
                <a:solidFill>
                  <a:srgbClr val="FF0000"/>
                </a:solidFill>
              </a:rPr>
              <a:t>override</a:t>
            </a:r>
            <a:r>
              <a:rPr lang="zh-CN" altLang="en-US" dirty="0">
                <a:solidFill>
                  <a:srgbClr val="FF0000"/>
                </a:solidFill>
              </a:rPr>
              <a:t>后便也不需要分号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A2338916-3C3B-A9A5-BC76-999BAE575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987" y="0"/>
            <a:ext cx="5685013" cy="2568163"/>
          </a:xfrm>
          <a:prstGeom prst="rect">
            <a:avLst/>
          </a:prstGeom>
        </p:spPr>
      </p:pic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EE13EB83-5B3D-CFDF-6227-82F729C35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83189" cy="2186609"/>
          </a:xfrm>
          <a:prstGeom prst="rect">
            <a:avLst/>
          </a:prstGeom>
        </p:spPr>
      </p:pic>
      <p:pic>
        <p:nvPicPr>
          <p:cNvPr id="8" name="图片 7" descr="图形用户界面, 文本, 应用程序&#10;&#10;描述已自动生成">
            <a:extLst>
              <a:ext uri="{FF2B5EF4-FFF2-40B4-BE49-F238E27FC236}">
                <a16:creationId xmlns:a16="http://schemas.microsoft.com/office/drawing/2014/main" id="{C6D69E6E-2AED-3B21-B079-60C507B2A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6609"/>
            <a:ext cx="7226156" cy="248478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40CBB01-3295-DE92-76AB-5EB4FD3E4687}"/>
              </a:ext>
            </a:extLst>
          </p:cNvPr>
          <p:cNvSpPr txBox="1"/>
          <p:nvPr/>
        </p:nvSpPr>
        <p:spPr>
          <a:xfrm>
            <a:off x="7618968" y="2568163"/>
            <a:ext cx="43719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需要注意的是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多态里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Main</a:t>
            </a:r>
            <a:r>
              <a:rPr lang="zh-CN" altLang="en-US" dirty="0">
                <a:solidFill>
                  <a:srgbClr val="FF0000"/>
                </a:solidFill>
              </a:rPr>
              <a:t>中创建的新对象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必须是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父类名 对象名</a:t>
            </a:r>
            <a:r>
              <a:rPr lang="en-US" altLang="zh-CN" dirty="0">
                <a:solidFill>
                  <a:srgbClr val="FF0000"/>
                </a:solidFill>
              </a:rPr>
              <a:t>=new </a:t>
            </a:r>
            <a:r>
              <a:rPr lang="zh-CN" altLang="en-US" dirty="0">
                <a:solidFill>
                  <a:srgbClr val="FF0000"/>
                </a:solidFill>
              </a:rPr>
              <a:t>子类名（）；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这是才是用的子类的方法；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83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289249" y="5232782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看不懂也不会做</a:t>
            </a:r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FE208585-B1E3-C0E2-9395-97258E1F6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857"/>
            <a:ext cx="12183878" cy="429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07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7972197" y="104192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给出的答案都是错的</a:t>
            </a: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404E9776-CB15-5089-743F-0D9619B1B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411456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98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7554752" y="412305"/>
            <a:ext cx="382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需要逐行分析，非常看不懂</a:t>
            </a: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CBA67CC2-6F99-B1E7-BE33-85B599C08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76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52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04866" y="6206817"/>
            <a:ext cx="10036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这样是不对的，</a:t>
            </a:r>
            <a:r>
              <a:rPr lang="en-US" altLang="zh-CN" dirty="0">
                <a:solidFill>
                  <a:srgbClr val="FF0000"/>
                </a:solidFill>
              </a:rPr>
              <a:t>math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max</a:t>
            </a:r>
            <a:r>
              <a:rPr lang="zh-CN" altLang="en-US" dirty="0">
                <a:solidFill>
                  <a:srgbClr val="FF0000"/>
                </a:solidFill>
              </a:rPr>
              <a:t>的方法只用于两个数比大小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多个值比大小最好还是用</a:t>
            </a:r>
            <a:r>
              <a:rPr lang="en-US" altLang="zh-CN" dirty="0">
                <a:solidFill>
                  <a:srgbClr val="FF0000"/>
                </a:solidFill>
              </a:rPr>
              <a:t>array list</a:t>
            </a:r>
            <a:r>
              <a:rPr lang="zh-CN" altLang="en-US" dirty="0">
                <a:solidFill>
                  <a:srgbClr val="FF0000"/>
                </a:solidFill>
              </a:rPr>
              <a:t>循环</a:t>
            </a: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466E9539-3A3E-F5DF-B761-8E08FF889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16850" cy="58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21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17466" y="5590592"/>
            <a:ext cx="589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Solution</a:t>
            </a:r>
            <a:r>
              <a:rPr lang="zh-CN" altLang="en-US" dirty="0">
                <a:solidFill>
                  <a:srgbClr val="FF0000"/>
                </a:solidFill>
              </a:rPr>
              <a:t>前没有</a:t>
            </a:r>
            <a:r>
              <a:rPr lang="en-US" altLang="zh-CN" dirty="0">
                <a:solidFill>
                  <a:srgbClr val="FF0000"/>
                </a:solidFill>
              </a:rPr>
              <a:t>public</a:t>
            </a:r>
            <a:r>
              <a:rPr lang="zh-CN" altLang="en-US" dirty="0">
                <a:solidFill>
                  <a:srgbClr val="FF0000"/>
                </a:solidFill>
              </a:rPr>
              <a:t>，所以可以视为不是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但是也要会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98981E62-5ADB-53E8-37E0-E999E7597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10812" cy="517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71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8449275" y="452061"/>
            <a:ext cx="2393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Public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protected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两种情况</a:t>
            </a:r>
          </a:p>
        </p:txBody>
      </p:sp>
      <p:pic>
        <p:nvPicPr>
          <p:cNvPr id="4" name="图片 3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EAD01BDB-F7CE-EE51-D8E1-0C87A9755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06146" cy="2991678"/>
          </a:xfrm>
          <a:prstGeom prst="rect">
            <a:avLst/>
          </a:prstGeom>
        </p:spPr>
      </p:pic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0EBE05D1-E1F2-8EA0-BEB4-C153CE542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991677"/>
            <a:ext cx="7636213" cy="39201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657A6D5-1AF8-78D4-E312-C30DEAE899BA}"/>
              </a:ext>
            </a:extLst>
          </p:cNvPr>
          <p:cNvSpPr txBox="1"/>
          <p:nvPr/>
        </p:nvSpPr>
        <p:spPr>
          <a:xfrm>
            <a:off x="8728133" y="3520613"/>
            <a:ext cx="23930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此时这个</a:t>
            </a:r>
            <a:r>
              <a:rPr lang="en-US" altLang="zh-CN" dirty="0">
                <a:solidFill>
                  <a:srgbClr val="FF0000"/>
                </a:solidFill>
              </a:rPr>
              <a:t>show</a:t>
            </a:r>
            <a:r>
              <a:rPr lang="zh-CN" altLang="en-US" dirty="0">
                <a:solidFill>
                  <a:srgbClr val="FF0000"/>
                </a:solidFill>
              </a:rPr>
              <a:t>（）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依旧是不含参数的方法（从</a:t>
            </a:r>
            <a:r>
              <a:rPr lang="en-US" altLang="zh-CN" dirty="0">
                <a:solidFill>
                  <a:srgbClr val="FF0000"/>
                </a:solidFill>
              </a:rPr>
              <a:t>main</a:t>
            </a:r>
            <a:r>
              <a:rPr lang="zh-CN" altLang="en-US" dirty="0">
                <a:solidFill>
                  <a:srgbClr val="FF0000"/>
                </a:solidFill>
              </a:rPr>
              <a:t>类中得出）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但是即使不含参数，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方法还是可以用的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格式：</a:t>
            </a:r>
            <a:r>
              <a:rPr lang="en-US" altLang="zh-CN" dirty="0">
                <a:solidFill>
                  <a:srgbClr val="FF0000"/>
                </a:solidFill>
              </a:rPr>
              <a:t>this.name=name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033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322919" y="5769496"/>
            <a:ext cx="2393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Main</a:t>
            </a:r>
            <a:r>
              <a:rPr lang="zh-CN" altLang="en-US" dirty="0">
                <a:solidFill>
                  <a:srgbClr val="FF0000"/>
                </a:solidFill>
              </a:rPr>
              <a:t>里的也看不懂，这道题没有答案</a:t>
            </a:r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413770FC-FEED-9E7B-A801-17FFA1AFA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10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04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4416358" y="5828284"/>
            <a:ext cx="43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没有答案，也不知道错哪里了</a:t>
            </a: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96EB1C6E-6334-FCA5-7620-E2C9E004D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12860" cy="3122579"/>
          </a:xfrm>
          <a:prstGeom prst="rect">
            <a:avLst/>
          </a:prstGeom>
        </p:spPr>
      </p:pic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88761A7D-9D92-8BC6-B4FA-BEDE308C0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354" y="0"/>
            <a:ext cx="6258646" cy="5116749"/>
          </a:xfrm>
          <a:prstGeom prst="rect">
            <a:avLst/>
          </a:prstGeom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190C5F8D-9C71-8A08-388B-717F1786D8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6" y="3122579"/>
            <a:ext cx="3566469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93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04F5B5AE-9375-4219-06CE-7187A0983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44832" cy="651753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5219056" y="3891000"/>
            <a:ext cx="2601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构造函数真的很烦，</a:t>
            </a:r>
            <a:r>
              <a:rPr lang="en-US" altLang="zh-CN" dirty="0">
                <a:solidFill>
                  <a:srgbClr val="FF0000"/>
                </a:solidFill>
              </a:rPr>
              <a:t>w3school</a:t>
            </a:r>
            <a:r>
              <a:rPr lang="zh-CN" altLang="en-US" dirty="0">
                <a:solidFill>
                  <a:srgbClr val="FF0000"/>
                </a:solidFill>
              </a:rPr>
              <a:t>里讲的不好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需要重新新看一个讲义</a:t>
            </a:r>
          </a:p>
        </p:txBody>
      </p:sp>
    </p:spTree>
    <p:extLst>
      <p:ext uri="{BB962C8B-B14F-4D97-AF65-F5344CB8AC3E}">
        <p14:creationId xmlns:p14="http://schemas.microsoft.com/office/powerpoint/2010/main" val="3994953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9B7AE135-2DEE-E5A3-AE78-323768D94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5685032" cy="5340485"/>
          </a:xfrm>
          <a:prstGeom prst="rect">
            <a:avLst/>
          </a:prstGeom>
        </p:spPr>
      </p:pic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6EDF752C-09B9-0EF7-A624-67441A096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327" y="0"/>
            <a:ext cx="6259358" cy="611869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3753674" y="2670241"/>
            <a:ext cx="23930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左边不对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必须要用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初始化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因为左边知识</a:t>
            </a:r>
            <a:r>
              <a:rPr lang="en-US" altLang="zh-CN" dirty="0">
                <a:solidFill>
                  <a:srgbClr val="FF0000"/>
                </a:solidFill>
              </a:rPr>
              <a:t>declare</a:t>
            </a:r>
            <a:r>
              <a:rPr lang="zh-CN" altLang="en-US" dirty="0">
                <a:solidFill>
                  <a:srgbClr val="FF0000"/>
                </a:solidFill>
              </a:rPr>
              <a:t>了</a:t>
            </a:r>
            <a:r>
              <a:rPr lang="en-US" altLang="zh-CN" dirty="0">
                <a:solidFill>
                  <a:srgbClr val="FF0000"/>
                </a:solidFill>
              </a:rPr>
              <a:t>name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age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并没有初始化赋值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所以在</a:t>
            </a:r>
            <a:r>
              <a:rPr lang="en-US" altLang="zh-CN" dirty="0">
                <a:solidFill>
                  <a:srgbClr val="FF0000"/>
                </a:solidFill>
              </a:rPr>
              <a:t>main</a:t>
            </a:r>
            <a:r>
              <a:rPr lang="zh-CN" altLang="en-US" dirty="0">
                <a:solidFill>
                  <a:srgbClr val="FF0000"/>
                </a:solidFill>
              </a:rPr>
              <a:t>里都是</a:t>
            </a:r>
            <a:r>
              <a:rPr lang="en-US" altLang="zh-CN" dirty="0">
                <a:solidFill>
                  <a:srgbClr val="FF0000"/>
                </a:solidFill>
              </a:rPr>
              <a:t>null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445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3151718" y="5650226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set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B5FE56D3-F9E2-1DCB-EE20-812A40B4C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78" y="0"/>
            <a:ext cx="12008293" cy="438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98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297531" y="954728"/>
            <a:ext cx="2393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Setter</a:t>
            </a:r>
            <a:r>
              <a:rPr lang="zh-CN" altLang="en-US" dirty="0">
                <a:solidFill>
                  <a:srgbClr val="FF0000"/>
                </a:solidFill>
              </a:rPr>
              <a:t>赋值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然后方法打印输出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4" name="图片 3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2C90A8EC-1603-23A7-3DC0-10EFFDFCD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159"/>
            <a:ext cx="9823285" cy="678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78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BD522753-47D3-5A2F-139F-E6B83BFE0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814475" cy="670235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5310201" y="3684182"/>
            <a:ext cx="2393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下一页不知道哪里错了，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很混乱</a:t>
            </a:r>
          </a:p>
        </p:txBody>
      </p:sp>
    </p:spTree>
    <p:extLst>
      <p:ext uri="{BB962C8B-B14F-4D97-AF65-F5344CB8AC3E}">
        <p14:creationId xmlns:p14="http://schemas.microsoft.com/office/powerpoint/2010/main" val="36042353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621751" y="4553961"/>
            <a:ext cx="11570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左边是错的，要按照右边写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Setter</a:t>
            </a:r>
            <a:r>
              <a:rPr lang="zh-CN" altLang="en-US" dirty="0">
                <a:solidFill>
                  <a:srgbClr val="FF0000"/>
                </a:solidFill>
              </a:rPr>
              <a:t>前记得要加</a:t>
            </a:r>
            <a:r>
              <a:rPr lang="en-US" altLang="zh-CN" dirty="0">
                <a:solidFill>
                  <a:srgbClr val="FF0000"/>
                </a:solidFill>
              </a:rPr>
              <a:t>void</a:t>
            </a:r>
            <a:r>
              <a:rPr lang="zh-CN" altLang="en-US" dirty="0">
                <a:solidFill>
                  <a:srgbClr val="FF0000"/>
                </a:solidFill>
              </a:rPr>
              <a:t>，因为不返回任何值；只是加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Getter</a:t>
            </a:r>
            <a:r>
              <a:rPr lang="zh-CN" altLang="en-US" dirty="0">
                <a:solidFill>
                  <a:srgbClr val="FF0000"/>
                </a:solidFill>
              </a:rPr>
              <a:t>前要加返回值类型，因为要返回值；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然后难点是这个</a:t>
            </a:r>
            <a:r>
              <a:rPr lang="en-US" altLang="zh-CN" dirty="0">
                <a:solidFill>
                  <a:srgbClr val="FF0000"/>
                </a:solidFill>
              </a:rPr>
              <a:t>String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SEX_FEMALE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String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SEX_FEMALE,</a:t>
            </a:r>
            <a:r>
              <a:rPr lang="zh-CN" altLang="en-US" dirty="0">
                <a:solidFill>
                  <a:srgbClr val="FF0000"/>
                </a:solidFill>
              </a:rPr>
              <a:t>把他们俩当成是</a:t>
            </a:r>
            <a:r>
              <a:rPr lang="en-US" altLang="zh-CN" dirty="0">
                <a:solidFill>
                  <a:srgbClr val="FF0000"/>
                </a:solidFill>
              </a:rPr>
              <a:t>student class</a:t>
            </a:r>
            <a:r>
              <a:rPr lang="zh-CN" altLang="en-US" dirty="0">
                <a:solidFill>
                  <a:srgbClr val="FF0000"/>
                </a:solidFill>
              </a:rPr>
              <a:t>里的一个常量</a:t>
            </a:r>
            <a:r>
              <a:rPr lang="en-US" altLang="zh-CN" dirty="0">
                <a:solidFill>
                  <a:srgbClr val="FF0000"/>
                </a:solidFill>
              </a:rPr>
              <a:t>string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所以在</a:t>
            </a:r>
            <a:r>
              <a:rPr lang="en-US" altLang="zh-CN" dirty="0" err="1">
                <a:solidFill>
                  <a:srgbClr val="FF0000"/>
                </a:solidFill>
              </a:rPr>
              <a:t>setmethod</a:t>
            </a:r>
            <a:r>
              <a:rPr lang="zh-CN" altLang="en-US" dirty="0">
                <a:solidFill>
                  <a:srgbClr val="FF0000"/>
                </a:solidFill>
              </a:rPr>
              <a:t>里设置</a:t>
            </a:r>
            <a:r>
              <a:rPr lang="en-US" altLang="zh-CN" dirty="0">
                <a:solidFill>
                  <a:srgbClr val="FF0000"/>
                </a:solidFill>
              </a:rPr>
              <a:t>setter</a:t>
            </a:r>
            <a:r>
              <a:rPr lang="zh-CN" altLang="en-US" dirty="0">
                <a:solidFill>
                  <a:srgbClr val="FF0000"/>
                </a:solidFill>
              </a:rPr>
              <a:t>的时候只能填入这个两个常量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toString</a:t>
            </a:r>
            <a:r>
              <a:rPr lang="zh-CN" altLang="en-US" dirty="0">
                <a:solidFill>
                  <a:srgbClr val="FF0000"/>
                </a:solidFill>
              </a:rPr>
              <a:t>方法 需要 </a:t>
            </a:r>
            <a:r>
              <a:rPr lang="en-US" altLang="zh-CN" dirty="0">
                <a:solidFill>
                  <a:srgbClr val="FF0000"/>
                </a:solidFill>
              </a:rPr>
              <a:t>override</a:t>
            </a:r>
          </a:p>
        </p:txBody>
      </p:sp>
      <p:pic>
        <p:nvPicPr>
          <p:cNvPr id="4" name="图片 3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8586DC22-A987-E5A5-5D33-D97B9D237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88124" cy="4221804"/>
          </a:xfrm>
          <a:prstGeom prst="rect">
            <a:avLst/>
          </a:prstGeom>
        </p:spPr>
      </p:pic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D0817C2F-6D62-9748-B3AD-46E9DF5F5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102783" cy="490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8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9309370" y="789357"/>
            <a:ext cx="27196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用</a:t>
            </a:r>
            <a:r>
              <a:rPr lang="en-US" altLang="zh-CN" dirty="0" err="1">
                <a:solidFill>
                  <a:srgbClr val="FF0000"/>
                </a:solidFill>
              </a:rPr>
              <a:t>ArrayList</a:t>
            </a:r>
            <a:r>
              <a:rPr lang="zh-CN" altLang="en-US" dirty="0">
                <a:solidFill>
                  <a:srgbClr val="FF0000"/>
                </a:solidFill>
              </a:rPr>
              <a:t>直接得到最大值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还有用</a:t>
            </a:r>
            <a:r>
              <a:rPr lang="en-US" altLang="zh-CN" dirty="0">
                <a:solidFill>
                  <a:srgbClr val="FF0000"/>
                </a:solidFill>
              </a:rPr>
              <a:t>collections</a:t>
            </a:r>
            <a:r>
              <a:rPr lang="zh-CN" altLang="en-US" dirty="0">
                <a:solidFill>
                  <a:srgbClr val="FF0000"/>
                </a:solidFill>
              </a:rPr>
              <a:t>的话，</a:t>
            </a:r>
            <a:r>
              <a:rPr lang="en-US" altLang="zh-CN" dirty="0">
                <a:solidFill>
                  <a:srgbClr val="FF0000"/>
                </a:solidFill>
              </a:rPr>
              <a:t>sort</a:t>
            </a:r>
            <a:r>
              <a:rPr lang="zh-CN" altLang="en-US" dirty="0">
                <a:solidFill>
                  <a:srgbClr val="FF0000"/>
                </a:solidFill>
              </a:rPr>
              <a:t>排序是从小到大排的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还有</a:t>
            </a:r>
            <a:r>
              <a:rPr lang="en-US" altLang="zh-CN" dirty="0">
                <a:solidFill>
                  <a:srgbClr val="FF0000"/>
                </a:solidFill>
              </a:rPr>
              <a:t>integer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不是</a:t>
            </a:r>
            <a:r>
              <a:rPr lang="en-US" altLang="zh-CN" dirty="0" err="1">
                <a:solidFill>
                  <a:srgbClr val="FF0000"/>
                </a:solidFill>
              </a:rPr>
              <a:t>interger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8C47D2B7-2669-2A42-88E6-B87E03DF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8676731" cy="678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541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9538773" y="876906"/>
            <a:ext cx="23930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Static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	Attributes and methods belongs to the class, rather than an object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？？可以不加</a:t>
            </a:r>
            <a:r>
              <a:rPr lang="en-US" altLang="zh-CN" dirty="0">
                <a:solidFill>
                  <a:srgbClr val="FF0000"/>
                </a:solidFill>
              </a:rPr>
              <a:t>public</a:t>
            </a:r>
            <a:r>
              <a:rPr lang="zh-CN" altLang="en-US" dirty="0">
                <a:solidFill>
                  <a:srgbClr val="FF0000"/>
                </a:solidFill>
              </a:rPr>
              <a:t>但是为什么一定要加</a:t>
            </a:r>
            <a:r>
              <a:rPr lang="en-US" altLang="zh-CN" dirty="0">
                <a:solidFill>
                  <a:srgbClr val="FF0000"/>
                </a:solidFill>
              </a:rPr>
              <a:t>static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Static</a:t>
            </a:r>
            <a:r>
              <a:rPr lang="zh-CN" altLang="en-US" dirty="0">
                <a:solidFill>
                  <a:srgbClr val="FF0000"/>
                </a:solidFill>
              </a:rPr>
              <a:t>修饰符是表示这个变量是类可以直接引用的，所以在</a:t>
            </a:r>
            <a:r>
              <a:rPr lang="en-US" altLang="zh-CN" dirty="0">
                <a:solidFill>
                  <a:srgbClr val="FF0000"/>
                </a:solidFill>
              </a:rPr>
              <a:t>main</a:t>
            </a:r>
            <a:r>
              <a:rPr lang="zh-CN" altLang="en-US" dirty="0">
                <a:solidFill>
                  <a:srgbClr val="FF0000"/>
                </a:solidFill>
              </a:rPr>
              <a:t>类里才有</a:t>
            </a:r>
            <a:r>
              <a:rPr lang="en-US" altLang="zh-CN" dirty="0" err="1">
                <a:solidFill>
                  <a:srgbClr val="FF0000"/>
                </a:solidFill>
              </a:rPr>
              <a:t>student.sex_female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不加</a:t>
            </a:r>
            <a:r>
              <a:rPr lang="en-US" altLang="zh-CN" dirty="0">
                <a:solidFill>
                  <a:srgbClr val="FF0000"/>
                </a:solidFill>
              </a:rPr>
              <a:t>static</a:t>
            </a:r>
            <a:r>
              <a:rPr lang="zh-CN" altLang="en-US" dirty="0">
                <a:solidFill>
                  <a:srgbClr val="FF0000"/>
                </a:solidFill>
              </a:rPr>
              <a:t>的话就只能创造对象才能引用这个</a:t>
            </a:r>
            <a:r>
              <a:rPr lang="en-US" altLang="zh-CN" dirty="0">
                <a:solidFill>
                  <a:srgbClr val="FF0000"/>
                </a:solidFill>
              </a:rPr>
              <a:t>string</a:t>
            </a:r>
            <a:r>
              <a:rPr lang="zh-CN" altLang="en-US" dirty="0">
                <a:solidFill>
                  <a:srgbClr val="FF0000"/>
                </a:solidFill>
              </a:rPr>
              <a:t>了？？？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左边错右边对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4" name="图片 3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5D0EFDBA-E4A7-76E8-5754-8B8AEB0B5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4" y="184826"/>
            <a:ext cx="8929991" cy="6488348"/>
          </a:xfrm>
          <a:prstGeom prst="rect">
            <a:avLst/>
          </a:prstGeom>
        </p:spPr>
      </p:pic>
      <p:pic>
        <p:nvPicPr>
          <p:cNvPr id="6" name="图片 5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0F358D52-8AAA-FD86-8C58-5A64B725A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770" y="89842"/>
            <a:ext cx="4778154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84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F857493C-57DF-548D-F242-0AF28F11D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085953" cy="564204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5851989" y="2558373"/>
            <a:ext cx="57531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这道题是让</a:t>
            </a:r>
            <a:r>
              <a:rPr lang="en-US" altLang="zh-CN" dirty="0">
                <a:solidFill>
                  <a:srgbClr val="FF0000"/>
                </a:solidFill>
              </a:rPr>
              <a:t>vehicle</a:t>
            </a:r>
            <a:r>
              <a:rPr lang="zh-CN" altLang="en-US" dirty="0">
                <a:solidFill>
                  <a:srgbClr val="FF0000"/>
                </a:solidFill>
              </a:rPr>
              <a:t>当父类，别的当子集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然后这个只有</a:t>
            </a:r>
            <a:r>
              <a:rPr lang="en-US" altLang="zh-CN" dirty="0">
                <a:solidFill>
                  <a:srgbClr val="FF0000"/>
                </a:solidFill>
              </a:rPr>
              <a:t>abstract</a:t>
            </a:r>
            <a:r>
              <a:rPr lang="zh-CN" altLang="en-US" dirty="0">
                <a:solidFill>
                  <a:srgbClr val="FF0000"/>
                </a:solidFill>
              </a:rPr>
              <a:t>是不对的，因为必须有</a:t>
            </a:r>
            <a:r>
              <a:rPr lang="en-US" altLang="zh-CN" dirty="0">
                <a:solidFill>
                  <a:srgbClr val="FF0000"/>
                </a:solidFill>
              </a:rPr>
              <a:t>public</a:t>
            </a:r>
            <a:r>
              <a:rPr lang="zh-CN" altLang="en-US" dirty="0">
                <a:solidFill>
                  <a:srgbClr val="FF0000"/>
                </a:solidFill>
              </a:rPr>
              <a:t>，这说明别的类才可以访问这个父类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要求创造</a:t>
            </a:r>
            <a:r>
              <a:rPr lang="en-US" altLang="zh-CN" dirty="0">
                <a:solidFill>
                  <a:srgbClr val="FF0000"/>
                </a:solidFill>
              </a:rPr>
              <a:t>abstract</a:t>
            </a:r>
            <a:r>
              <a:rPr lang="zh-CN" altLang="en-US" dirty="0">
                <a:solidFill>
                  <a:srgbClr val="FF0000"/>
                </a:solidFill>
              </a:rPr>
              <a:t>类，说明这个类里不能创造对象，这个类必须是用来被继承的</a:t>
            </a:r>
            <a:r>
              <a:rPr lang="en-US" altLang="zh-CN" dirty="0">
                <a:solidFill>
                  <a:srgbClr val="FF0000"/>
                </a:solidFill>
              </a:rPr>
              <a:t>	The class cannot be used to create objects (To access an abstract class, it must be inherited from another class. 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8363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181FBE1C-ED65-B70F-046F-6C9699998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150170" cy="574904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95164" y="5993655"/>
            <a:ext cx="919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通过看</a:t>
            </a:r>
            <a:r>
              <a:rPr lang="en-US" altLang="zh-CN" dirty="0">
                <a:solidFill>
                  <a:srgbClr val="FF0000"/>
                </a:solidFill>
              </a:rPr>
              <a:t>main</a:t>
            </a:r>
            <a:r>
              <a:rPr lang="zh-CN" altLang="en-US" dirty="0">
                <a:solidFill>
                  <a:srgbClr val="FF0000"/>
                </a:solidFill>
              </a:rPr>
              <a:t>里的对象</a:t>
            </a:r>
            <a:r>
              <a:rPr lang="en-US" altLang="zh-CN" dirty="0">
                <a:solidFill>
                  <a:srgbClr val="FF0000"/>
                </a:solidFill>
              </a:rPr>
              <a:t>declare</a:t>
            </a:r>
            <a:r>
              <a:rPr lang="zh-CN" altLang="en-US" dirty="0">
                <a:solidFill>
                  <a:srgbClr val="FF0000"/>
                </a:solidFill>
              </a:rPr>
              <a:t>来判断谁是父类谁是子集</a:t>
            </a:r>
          </a:p>
        </p:txBody>
      </p:sp>
      <p:pic>
        <p:nvPicPr>
          <p:cNvPr id="6" name="图片 5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E88ADB47-DC1F-93D9-C11C-71C60ED60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70" y="-1"/>
            <a:ext cx="4629197" cy="2022842"/>
          </a:xfrm>
          <a:prstGeom prst="rect">
            <a:avLst/>
          </a:prstGeom>
        </p:spPr>
      </p:pic>
      <p:pic>
        <p:nvPicPr>
          <p:cNvPr id="8" name="图片 7" descr="图形用户界面, 文本, 应用程序&#10;&#10;描述已自动生成">
            <a:extLst>
              <a:ext uri="{FF2B5EF4-FFF2-40B4-BE49-F238E27FC236}">
                <a16:creationId xmlns:a16="http://schemas.microsoft.com/office/drawing/2014/main" id="{8AA5F7E2-07A2-1BAB-E3C8-03E836299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54" y="2217906"/>
            <a:ext cx="4482781" cy="202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303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749029" y="5925561"/>
            <a:ext cx="8365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Abstract</a:t>
            </a:r>
            <a:r>
              <a:rPr lang="zh-CN" altLang="en-US" dirty="0">
                <a:solidFill>
                  <a:srgbClr val="FF0000"/>
                </a:solidFill>
              </a:rPr>
              <a:t>的类不能有对象、</a:t>
            </a:r>
            <a:r>
              <a:rPr lang="en-US" altLang="zh-CN" dirty="0">
                <a:solidFill>
                  <a:srgbClr val="FF0000"/>
                </a:solidFill>
              </a:rPr>
              <a:t>abstract</a:t>
            </a:r>
            <a:r>
              <a:rPr lang="zh-CN" altLang="en-US" dirty="0">
                <a:solidFill>
                  <a:srgbClr val="FF0000"/>
                </a:solidFill>
              </a:rPr>
              <a:t>的方法不能有实体，只能括号完就结束，分号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4791DFA8-E591-D308-36D2-71A224197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84068" cy="524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735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472594" y="4952796"/>
            <a:ext cx="113270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Interface </a:t>
            </a:r>
            <a:r>
              <a:rPr lang="zh-CN" altLang="en-US" dirty="0">
                <a:solidFill>
                  <a:srgbClr val="FF0000"/>
                </a:solidFill>
              </a:rPr>
              <a:t>题目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根据</a:t>
            </a:r>
            <a:r>
              <a:rPr lang="en-US" altLang="zh-CN" dirty="0">
                <a:solidFill>
                  <a:srgbClr val="FF0000"/>
                </a:solidFill>
              </a:rPr>
              <a:t>main</a:t>
            </a:r>
            <a:r>
              <a:rPr lang="zh-CN" altLang="en-US" dirty="0">
                <a:solidFill>
                  <a:srgbClr val="FF0000"/>
                </a:solidFill>
              </a:rPr>
              <a:t>来看谁接谁：创造对象时，左边写被接的类名字也可以，写接的类名也可以，但右边必须是接的类名</a:t>
            </a: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Interface1 stu1 =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Student();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Interface2 stu2 =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Student();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7182412E-2411-8684-D952-5166B1D27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7320" cy="472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716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816022" y="4795461"/>
            <a:ext cx="58085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被接口的类：方法不能有主体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接口的类：类里才能有主体：关键词</a:t>
            </a:r>
            <a:r>
              <a:rPr lang="en-US" altLang="zh-CN" dirty="0">
                <a:solidFill>
                  <a:srgbClr val="FF0000"/>
                </a:solidFill>
              </a:rPr>
              <a:t>implements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然后如果接口接的是多个别的类，用逗号隔开即可</a:t>
            </a: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9A78EAAD-C5A2-288D-A090-DB3834D2C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6670"/>
            <a:ext cx="6202015" cy="2067339"/>
          </a:xfrm>
          <a:prstGeom prst="rect">
            <a:avLst/>
          </a:prstGeom>
        </p:spPr>
      </p:pic>
      <p:pic>
        <p:nvPicPr>
          <p:cNvPr id="6" name="图片 5" descr="图形用户界面, 文本&#10;&#10;描述已自动生成">
            <a:extLst>
              <a:ext uri="{FF2B5EF4-FFF2-40B4-BE49-F238E27FC236}">
                <a16:creationId xmlns:a16="http://schemas.microsoft.com/office/drawing/2014/main" id="{8C20E8C4-FCA5-A2B5-FD51-7E1964C91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35548" cy="2176670"/>
          </a:xfrm>
          <a:prstGeom prst="rect">
            <a:avLst/>
          </a:prstGeom>
        </p:spPr>
      </p:pic>
      <p:pic>
        <p:nvPicPr>
          <p:cNvPr id="8" name="图片 7" descr="图形用户界面, 文本, 应用程序&#10;&#10;描述已自动生成">
            <a:extLst>
              <a:ext uri="{FF2B5EF4-FFF2-40B4-BE49-F238E27FC236}">
                <a16:creationId xmlns:a16="http://schemas.microsoft.com/office/drawing/2014/main" id="{848B1669-218F-B682-29A7-97EE1072BA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449" y="1085584"/>
            <a:ext cx="6415063" cy="341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805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666300" y="5083696"/>
            <a:ext cx="9839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内部类，</a:t>
            </a:r>
            <a:r>
              <a:rPr lang="en-US" altLang="zh-CN" dirty="0">
                <a:solidFill>
                  <a:srgbClr val="FF0000"/>
                </a:solidFill>
              </a:rPr>
              <a:t>w3school</a:t>
            </a:r>
            <a:r>
              <a:rPr lang="zh-CN" altLang="en-US" dirty="0">
                <a:solidFill>
                  <a:srgbClr val="FF0000"/>
                </a:solidFill>
              </a:rPr>
              <a:t>讲的不好，需要再仔细查一下别的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根据本题的</a:t>
            </a:r>
            <a:r>
              <a:rPr lang="en-US" altLang="zh-CN" dirty="0" err="1">
                <a:solidFill>
                  <a:srgbClr val="FF0000"/>
                </a:solidFill>
              </a:rPr>
              <a:t>mainclass</a:t>
            </a:r>
            <a:r>
              <a:rPr lang="zh-CN" altLang="en-US" dirty="0">
                <a:solidFill>
                  <a:srgbClr val="FF0000"/>
                </a:solidFill>
              </a:rPr>
              <a:t>，它要求创造外部类的对象后，这个对象可以调用内部类方法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此时只要在外部类方法里调用内部类，</a:t>
            </a:r>
            <a:r>
              <a:rPr lang="en-US" altLang="zh-CN" dirty="0">
                <a:solidFill>
                  <a:srgbClr val="FF0000"/>
                </a:solidFill>
              </a:rPr>
              <a:t>main</a:t>
            </a:r>
            <a:r>
              <a:rPr lang="zh-CN" altLang="en-US" dirty="0">
                <a:solidFill>
                  <a:srgbClr val="FF0000"/>
                </a:solidFill>
              </a:rPr>
              <a:t>里外部类的对象自动就可以调用内部类方法了</a:t>
            </a:r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E2B72C58-D705-27D1-142F-08F7C3716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067912" cy="474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182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113350" y="6217813"/>
            <a:ext cx="1029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但是这内部类写法怎么和</a:t>
            </a:r>
            <a:r>
              <a:rPr lang="en-US" altLang="zh-CN" dirty="0">
                <a:solidFill>
                  <a:srgbClr val="FF0000"/>
                </a:solidFill>
              </a:rPr>
              <a:t>w3</a:t>
            </a:r>
            <a:r>
              <a:rPr lang="zh-CN" altLang="en-US" dirty="0">
                <a:solidFill>
                  <a:srgbClr val="FF0000"/>
                </a:solidFill>
              </a:rPr>
              <a:t>里的不一样啊，没套进外部类的大括号中去？</a:t>
            </a: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0CC63C0F-3674-62BB-05AA-81AA488B5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3627"/>
            <a:ext cx="8090177" cy="540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622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895536" y="5153270"/>
            <a:ext cx="2393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什么是匿名内部类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我不理解。</a:t>
            </a: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4DC5929B-CD5C-1142-6F50-BC0B2C6EE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098108" cy="428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87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7213862" y="487799"/>
            <a:ext cx="23930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接口和内部类混合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我看不懂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>
                <a:solidFill>
                  <a:srgbClr val="FF0000"/>
                </a:solidFill>
              </a:rPr>
              <a:t>行为什么</a:t>
            </a:r>
            <a:r>
              <a:rPr lang="en-US" altLang="zh-CN" dirty="0">
                <a:solidFill>
                  <a:srgbClr val="FF0000"/>
                </a:solidFill>
              </a:rPr>
              <a:t>return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zh-CN" altLang="en-US" dirty="0">
                <a:solidFill>
                  <a:srgbClr val="FF0000"/>
                </a:solidFill>
              </a:rPr>
              <a:t>为什么要</a:t>
            </a:r>
            <a:r>
              <a:rPr lang="en-US" altLang="zh-CN" dirty="0">
                <a:solidFill>
                  <a:srgbClr val="FF0000"/>
                </a:solidFill>
              </a:rPr>
              <a:t>override</a:t>
            </a:r>
            <a:r>
              <a:rPr lang="zh-CN" altLang="en-US" dirty="0">
                <a:solidFill>
                  <a:srgbClr val="FF0000"/>
                </a:solidFill>
              </a:rPr>
              <a:t>，不是接口吗？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第一行为什么没有</a:t>
            </a:r>
            <a:r>
              <a:rPr lang="en-US" altLang="zh-CN" dirty="0">
                <a:solidFill>
                  <a:srgbClr val="FF0000"/>
                </a:solidFill>
              </a:rPr>
              <a:t>public</a:t>
            </a:r>
            <a:r>
              <a:rPr lang="zh-CN" altLang="en-US" dirty="0">
                <a:solidFill>
                  <a:srgbClr val="FF0000"/>
                </a:solidFill>
              </a:rPr>
              <a:t>但第</a:t>
            </a:r>
            <a:r>
              <a:rPr lang="en-US" altLang="zh-CN" dirty="0">
                <a:solidFill>
                  <a:srgbClr val="FF0000"/>
                </a:solidFill>
              </a:rPr>
              <a:t>9</a:t>
            </a:r>
            <a:r>
              <a:rPr lang="zh-CN" altLang="en-US" dirty="0">
                <a:solidFill>
                  <a:srgbClr val="FF0000"/>
                </a:solidFill>
              </a:rPr>
              <a:t>行有？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还有</a:t>
            </a:r>
            <a:r>
              <a:rPr lang="en-US" altLang="zh-CN" dirty="0">
                <a:solidFill>
                  <a:srgbClr val="FF0000"/>
                </a:solidFill>
              </a:rPr>
              <a:t>12</a:t>
            </a:r>
            <a:r>
              <a:rPr lang="zh-CN" altLang="en-US" dirty="0">
                <a:solidFill>
                  <a:srgbClr val="FF0000"/>
                </a:solidFill>
              </a:rPr>
              <a:t>行分号？？？</a:t>
            </a: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844D2E34-9BD2-DEFA-CD0C-7D3AB104C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6506380" cy="615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6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9324764" y="1178463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84CA868B-A7AC-E278-93F3-266C871DC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59949" cy="670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480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F4789DC4-71DD-FF65-15D6-9F75818B7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54902" cy="67798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5608371" y="2515342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我不理解这道题</a:t>
            </a:r>
          </a:p>
        </p:txBody>
      </p:sp>
    </p:spTree>
    <p:extLst>
      <p:ext uri="{BB962C8B-B14F-4D97-AF65-F5344CB8AC3E}">
        <p14:creationId xmlns:p14="http://schemas.microsoft.com/office/powerpoint/2010/main" val="31073622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8956171" y="362609"/>
            <a:ext cx="2393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Instanceof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图形用户界面, 文本&#10;&#10;描述已自动生成">
            <a:extLst>
              <a:ext uri="{FF2B5EF4-FFF2-40B4-BE49-F238E27FC236}">
                <a16:creationId xmlns:a16="http://schemas.microsoft.com/office/drawing/2014/main" id="{2A5E2160-C108-31DA-5452-F1D1F227B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693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074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8867564" y="166787"/>
            <a:ext cx="23930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需要逐行解释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31 this</a:t>
            </a:r>
            <a:r>
              <a:rPr lang="zh-CN" altLang="en-US" dirty="0">
                <a:solidFill>
                  <a:srgbClr val="FF0000"/>
                </a:solidFill>
              </a:rPr>
              <a:t>怎么能直接等于</a:t>
            </a:r>
            <a:r>
              <a:rPr lang="en-US" altLang="zh-CN" dirty="0">
                <a:solidFill>
                  <a:srgbClr val="FF0000"/>
                </a:solidFill>
              </a:rPr>
              <a:t>object</a:t>
            </a:r>
            <a:r>
              <a:rPr lang="zh-CN" altLang="en-US" dirty="0">
                <a:solidFill>
                  <a:srgbClr val="FF0000"/>
                </a:solidFill>
              </a:rPr>
              <a:t>呢？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35</a:t>
            </a:r>
            <a:r>
              <a:rPr lang="zh-CN" altLang="en-US" dirty="0">
                <a:solidFill>
                  <a:srgbClr val="FF0000"/>
                </a:solidFill>
              </a:rPr>
              <a:t>？？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37</a:t>
            </a:r>
            <a:r>
              <a:rPr lang="zh-CN" altLang="en-US" dirty="0">
                <a:solidFill>
                  <a:srgbClr val="FF0000"/>
                </a:solidFill>
              </a:rPr>
              <a:t>？？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1D049C09-CC40-8147-BC2D-3B3DE06AE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30042" cy="554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970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6096000" y="2217906"/>
            <a:ext cx="58398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内部类题目：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注意主类的细节：创造对象引用内部类时，公式：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外部类名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zh-CN" altLang="en-US" dirty="0">
                <a:solidFill>
                  <a:srgbClr val="FF0000"/>
                </a:solidFill>
              </a:rPr>
              <a:t>内部类名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对象名</a:t>
            </a:r>
            <a:r>
              <a:rPr lang="en-US" altLang="zh-CN" dirty="0">
                <a:solidFill>
                  <a:srgbClr val="FF0000"/>
                </a:solidFill>
              </a:rPr>
              <a:t>=new </a:t>
            </a:r>
            <a:r>
              <a:rPr lang="zh-CN" altLang="en-US" dirty="0">
                <a:solidFill>
                  <a:srgbClr val="FF0000"/>
                </a:solidFill>
              </a:rPr>
              <a:t>外部类名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zh-CN" altLang="en-US" dirty="0">
                <a:solidFill>
                  <a:srgbClr val="FF0000"/>
                </a:solidFill>
              </a:rPr>
              <a:t>内部类名（）；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因为这道题括号里有参数，所以只能判断内部类有含参数的构造函数，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因为</a:t>
            </a:r>
            <a:r>
              <a:rPr lang="en-US" altLang="zh-CN" dirty="0">
                <a:solidFill>
                  <a:srgbClr val="FF0000"/>
                </a:solidFill>
              </a:rPr>
              <a:t>show</a:t>
            </a:r>
            <a:r>
              <a:rPr lang="zh-CN" altLang="en-US" dirty="0">
                <a:solidFill>
                  <a:srgbClr val="FF0000"/>
                </a:solidFill>
              </a:rPr>
              <a:t>的方法里没有参数，所以输入参数的任务只能由构造函数完成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4" name="图片 3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E62B64DA-F89C-F8B8-2066-C75A75D8C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447"/>
            <a:ext cx="5665304" cy="6757898"/>
          </a:xfrm>
          <a:prstGeom prst="rect">
            <a:avLst/>
          </a:prstGeom>
        </p:spPr>
      </p:pic>
      <p:pic>
        <p:nvPicPr>
          <p:cNvPr id="6" name="图片 5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6FE5F41B-A4E5-AA5E-D6EA-F0668A694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79" y="0"/>
            <a:ext cx="6644774" cy="22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57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9204649" y="780052"/>
            <a:ext cx="23930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这个内部类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直接写在外部类里面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然后被创造的新对象调用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06D4B8AB-3D95-B8B2-19A7-DAEF16002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396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049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368761" y="4387957"/>
            <a:ext cx="2393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接口方法无实体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但也要补上方法名，不然无法被继承</a:t>
            </a:r>
          </a:p>
        </p:txBody>
      </p:sp>
      <p:pic>
        <p:nvPicPr>
          <p:cNvPr id="4" name="图片 3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40C417EA-4796-628B-E90B-602F8EFF7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1793" cy="3786809"/>
          </a:xfrm>
          <a:prstGeom prst="rect">
            <a:avLst/>
          </a:prstGeom>
        </p:spPr>
      </p:pic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53F134CD-7F39-A294-AD9D-FA9AED3B9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976" y="2535905"/>
            <a:ext cx="5945652" cy="250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455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9403431" y="392426"/>
            <a:ext cx="23930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但我不理解这个</a:t>
            </a:r>
            <a:r>
              <a:rPr lang="en-US" altLang="zh-CN" dirty="0">
                <a:solidFill>
                  <a:srgbClr val="FF0000"/>
                </a:solidFill>
              </a:rPr>
              <a:t>main</a:t>
            </a:r>
            <a:r>
              <a:rPr lang="zh-CN" altLang="en-US" dirty="0">
                <a:solidFill>
                  <a:srgbClr val="FF0000"/>
                </a:solidFill>
              </a:rPr>
              <a:t>里的很多行，可能需要逐行解释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Exception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7,8,11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47F0AF83-05E1-AEEB-FACF-C69CB6D10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83419" cy="558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57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</p:spTree>
    <p:extLst>
      <p:ext uri="{BB962C8B-B14F-4D97-AF65-F5344CB8AC3E}">
        <p14:creationId xmlns:p14="http://schemas.microsoft.com/office/powerpoint/2010/main" val="8845032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</p:spTree>
    <p:extLst>
      <p:ext uri="{BB962C8B-B14F-4D97-AF65-F5344CB8AC3E}">
        <p14:creationId xmlns:p14="http://schemas.microsoft.com/office/powerpoint/2010/main" val="38878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8342271" y="993638"/>
            <a:ext cx="23930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这个自定义是怎么个个自定义法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尤其是</a:t>
            </a:r>
            <a:r>
              <a:rPr lang="en-US" altLang="zh-CN" dirty="0" err="1">
                <a:solidFill>
                  <a:srgbClr val="FF0000"/>
                </a:solidFill>
              </a:rPr>
              <a:t>MyObject</a:t>
            </a:r>
            <a:r>
              <a:rPr lang="zh-CN" altLang="en-US" dirty="0">
                <a:solidFill>
                  <a:srgbClr val="FF0000"/>
                </a:solidFill>
              </a:rPr>
              <a:t>这里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max</a:t>
            </a:r>
            <a:r>
              <a:rPr lang="zh-CN" altLang="en-US" dirty="0">
                <a:solidFill>
                  <a:srgbClr val="FF0000"/>
                </a:solidFill>
              </a:rPr>
              <a:t>的时候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9E065EA3-68E9-535B-95EC-4C0BD819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41660" cy="666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7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194CB19F-35D6-AC2E-9E2D-F930BAABD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476" y="0"/>
            <a:ext cx="7840362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FA8C6CE-73DE-D2B2-4A13-B83C30BA1774}"/>
              </a:ext>
            </a:extLst>
          </p:cNvPr>
          <p:cNvSpPr txBox="1"/>
          <p:nvPr/>
        </p:nvSpPr>
        <p:spPr>
          <a:xfrm>
            <a:off x="8342271" y="993638"/>
            <a:ext cx="23930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这个自定义是怎么个个自定义法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尤其是</a:t>
            </a:r>
            <a:r>
              <a:rPr lang="en-US" altLang="zh-CN" dirty="0" err="1">
                <a:solidFill>
                  <a:srgbClr val="FF0000"/>
                </a:solidFill>
              </a:rPr>
              <a:t>MyObject</a:t>
            </a:r>
            <a:r>
              <a:rPr lang="zh-CN" altLang="en-US" dirty="0">
                <a:solidFill>
                  <a:srgbClr val="FF0000"/>
                </a:solidFill>
              </a:rPr>
              <a:t>这里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max</a:t>
            </a:r>
            <a:r>
              <a:rPr lang="zh-CN" altLang="en-US" dirty="0">
                <a:solidFill>
                  <a:srgbClr val="FF0000"/>
                </a:solidFill>
              </a:rPr>
              <a:t>的时候</a:t>
            </a:r>
          </a:p>
        </p:txBody>
      </p:sp>
    </p:spTree>
    <p:extLst>
      <p:ext uri="{BB962C8B-B14F-4D97-AF65-F5344CB8AC3E}">
        <p14:creationId xmlns:p14="http://schemas.microsoft.com/office/powerpoint/2010/main" val="1466022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569871" y="4622055"/>
            <a:ext cx="2393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方法二：三元排序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给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赋值，选最大值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6EC2B048-3DD8-D3D2-E552-46263B18C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76464" cy="3939702"/>
          </a:xfrm>
          <a:prstGeom prst="rect">
            <a:avLst/>
          </a:prstGeom>
        </p:spPr>
      </p:pic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5B18840D-7699-4217-52AC-BCD5388FF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194" y="4056701"/>
            <a:ext cx="5547841" cy="12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60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71037" y="5361357"/>
            <a:ext cx="6074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Array </a:t>
            </a:r>
            <a:r>
              <a:rPr lang="zh-CN" altLang="en-US" dirty="0">
                <a:solidFill>
                  <a:srgbClr val="FF0000"/>
                </a:solidFill>
              </a:rPr>
              <a:t>的初始化定义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还有</a:t>
            </a:r>
            <a:r>
              <a:rPr lang="en-US" altLang="zh-CN" dirty="0">
                <a:solidFill>
                  <a:srgbClr val="FF0000"/>
                </a:solidFill>
              </a:rPr>
              <a:t>for each</a:t>
            </a:r>
            <a:r>
              <a:rPr lang="zh-CN" altLang="en-US" dirty="0">
                <a:solidFill>
                  <a:srgbClr val="FF0000"/>
                </a:solidFill>
              </a:rPr>
              <a:t>的循环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C1A6DA72-926C-24A6-5458-241C78275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69563" cy="513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88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1261</Words>
  <Application>Microsoft Office PowerPoint</Application>
  <PresentationFormat>宽屏</PresentationFormat>
  <Paragraphs>207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3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MENG</dc:creator>
  <cp:lastModifiedBy>ULStudent:YU.MENG</cp:lastModifiedBy>
  <cp:revision>29</cp:revision>
  <dcterms:created xsi:type="dcterms:W3CDTF">2023-01-05T14:09:43Z</dcterms:created>
  <dcterms:modified xsi:type="dcterms:W3CDTF">2023-01-06T12:22:25Z</dcterms:modified>
</cp:coreProperties>
</file>