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3" r:id="rId1"/>
  </p:sldMasterIdLst>
  <p:sldIdLst>
    <p:sldId id="266" r:id="rId2"/>
    <p:sldId id="273" r:id="rId3"/>
    <p:sldId id="271" r:id="rId4"/>
    <p:sldId id="272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8" r:id="rId14"/>
    <p:sldId id="269" r:id="rId15"/>
    <p:sldId id="270" r:id="rId16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5603"/>
    <a:srgbClr val="D0B046"/>
    <a:srgbClr val="FA5D19"/>
    <a:srgbClr val="EE6D00"/>
    <a:srgbClr val="D08D2E"/>
    <a:srgbClr val="FF6565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042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209" y="760489"/>
            <a:ext cx="5785791" cy="2445476"/>
          </a:xfrm>
        </p:spPr>
        <p:txBody>
          <a:bodyPr anchor="b"/>
          <a:lstStyle>
            <a:lvl1pPr algn="l">
              <a:defRPr sz="497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2209" y="3636348"/>
            <a:ext cx="5785791" cy="814387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812810" indent="0" algn="ctr">
              <a:buNone/>
              <a:defRPr sz="3200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1/26/2025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143001" y="3428630"/>
            <a:ext cx="72836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72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2174" y="1672468"/>
            <a:ext cx="6928826" cy="2899532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1/26/2025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58000" y="1100775"/>
            <a:ext cx="1318846" cy="3471226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86735" y="1100775"/>
            <a:ext cx="5879534" cy="3471226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1/26/2025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36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28803" y="1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1015199"/>
                </a:lnTo>
                <a:lnTo>
                  <a:pt x="0" y="0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13463" y="4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1015199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384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113588" y="10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0" y="1015199"/>
                </a:moveTo>
                <a:lnTo>
                  <a:pt x="0" y="0"/>
                </a:lnTo>
                <a:lnTo>
                  <a:pt x="1015199" y="0"/>
                </a:lnTo>
                <a:lnTo>
                  <a:pt x="0" y="1015199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098378" y="9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28789" y="101537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4">
                <a:moveTo>
                  <a:pt x="1015199" y="1015200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20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1125" y="1854181"/>
            <a:ext cx="5932170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2A389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34343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232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174" y="784084"/>
            <a:ext cx="6928826" cy="64316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174" y="1714500"/>
            <a:ext cx="6928826" cy="2857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1/26/2025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2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309" y="965666"/>
            <a:ext cx="6213722" cy="2334798"/>
          </a:xfrm>
        </p:spPr>
        <p:txBody>
          <a:bodyPr anchor="t"/>
          <a:lstStyle>
            <a:lvl1pPr>
              <a:defRPr sz="7822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308" y="3464781"/>
            <a:ext cx="5791692" cy="1107220"/>
          </a:xfrm>
        </p:spPr>
        <p:txBody>
          <a:bodyPr anchor="b">
            <a:normAutofit/>
          </a:bodyPr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1/26/2025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28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174" y="760058"/>
            <a:ext cx="6928826" cy="66719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2175" y="1601674"/>
            <a:ext cx="3371850" cy="29703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601674"/>
            <a:ext cx="3371850" cy="29703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1/26/2025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4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174" y="809363"/>
            <a:ext cx="6928826" cy="61793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176" y="1509913"/>
            <a:ext cx="3371849" cy="52817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200" b="0" cap="all" spc="533" baseline="0">
                <a:solidFill>
                  <a:schemeClr val="tx1"/>
                </a:solidFill>
                <a:latin typeface="+mj-lt"/>
              </a:defRPr>
            </a:lvl1pPr>
            <a:lvl2pPr marL="812810" indent="0">
              <a:buNone/>
              <a:defRPr sz="32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2175" y="2286000"/>
            <a:ext cx="3371850" cy="228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509912"/>
            <a:ext cx="3371850" cy="528175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200" b="0" cap="all" spc="533" baseline="0">
                <a:solidFill>
                  <a:schemeClr val="tx1"/>
                </a:solidFill>
                <a:latin typeface="+mj-lt"/>
              </a:defRPr>
            </a:lvl1pPr>
            <a:lvl2pPr marL="812810" indent="0">
              <a:buNone/>
              <a:defRPr sz="32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286000"/>
            <a:ext cx="3371850" cy="228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1/26/2025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4703046" y="2157497"/>
            <a:ext cx="72836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878879" y="3444305"/>
            <a:ext cx="606197" cy="2922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143001" y="2157497"/>
            <a:ext cx="72836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15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1/26/2025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6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1/26/2025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1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805" y="1169208"/>
            <a:ext cx="2459767" cy="1398147"/>
          </a:xfrm>
        </p:spPr>
        <p:txBody>
          <a:bodyPr anchor="b"/>
          <a:lstStyle>
            <a:lvl1pPr algn="r">
              <a:defRPr sz="4978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1" y="571500"/>
            <a:ext cx="4000499" cy="4000500"/>
          </a:xfrm>
        </p:spPr>
        <p:txBody>
          <a:bodyPr anchor="ctr">
            <a:normAutofit/>
          </a:bodyPr>
          <a:lstStyle>
            <a:lvl1pPr>
              <a:defRPr sz="4978">
                <a:solidFill>
                  <a:schemeClr val="tx1"/>
                </a:solidFill>
              </a:defRPr>
            </a:lvl1pPr>
            <a:lvl2pPr>
              <a:defRPr sz="4267">
                <a:solidFill>
                  <a:schemeClr val="tx1"/>
                </a:solidFill>
              </a:defRPr>
            </a:lvl2pPr>
            <a:lvl3pPr>
              <a:defRPr sz="3556">
                <a:solidFill>
                  <a:schemeClr val="tx1"/>
                </a:solidFill>
              </a:defRPr>
            </a:lvl3pPr>
            <a:lvl4pPr>
              <a:defRPr sz="3200">
                <a:solidFill>
                  <a:schemeClr val="tx1"/>
                </a:solidFill>
              </a:defRPr>
            </a:lvl4pPr>
            <a:lvl5pPr>
              <a:defRPr sz="3200">
                <a:solidFill>
                  <a:schemeClr val="tx1"/>
                </a:solidFill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2806" y="2737262"/>
            <a:ext cx="2424822" cy="1450204"/>
          </a:xfrm>
        </p:spPr>
        <p:txBody>
          <a:bodyPr/>
          <a:lstStyle>
            <a:lvl1pPr marL="0" indent="0" algn="r">
              <a:buNone/>
              <a:defRPr sz="2844">
                <a:solidFill>
                  <a:schemeClr val="tx1"/>
                </a:solidFill>
              </a:defRPr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1/26/2025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27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157" y="1037344"/>
            <a:ext cx="2467415" cy="1534406"/>
          </a:xfrm>
        </p:spPr>
        <p:txBody>
          <a:bodyPr anchor="b"/>
          <a:lstStyle>
            <a:lvl1pPr algn="r">
              <a:defRPr sz="4978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000501" y="571500"/>
            <a:ext cx="4000499" cy="4000500"/>
          </a:xfrm>
        </p:spPr>
        <p:txBody>
          <a:bodyPr anchor="t"/>
          <a:lstStyle>
            <a:lvl1pPr marL="0" indent="0">
              <a:buNone/>
              <a:defRPr sz="5689">
                <a:solidFill>
                  <a:schemeClr val="tx1"/>
                </a:solidFill>
              </a:defRPr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5158" y="2737262"/>
            <a:ext cx="2432469" cy="1263238"/>
          </a:xfrm>
        </p:spPr>
        <p:txBody>
          <a:bodyPr/>
          <a:lstStyle>
            <a:lvl1pPr marL="0" indent="0" algn="r">
              <a:buNone/>
              <a:defRPr sz="2844">
                <a:solidFill>
                  <a:schemeClr val="tx1"/>
                </a:solidFill>
              </a:defRPr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1/26/2025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3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174" y="781216"/>
            <a:ext cx="6928826" cy="6460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174" y="1714500"/>
            <a:ext cx="6928826" cy="2857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7853316" y="3668489"/>
            <a:ext cx="200497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4" b="1" cap="all" spc="533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1/26/2025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7854766" y="1207420"/>
            <a:ext cx="20020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4" b="1" cap="all" spc="5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9681" y="2414890"/>
            <a:ext cx="472240" cy="3223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44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57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5400" userDrawn="1">
          <p15:clr>
            <a:srgbClr val="F26B43"/>
          </p15:clr>
        </p15:guide>
        <p15:guide id="4" pos="5040" userDrawn="1">
          <p15:clr>
            <a:srgbClr val="F26B43"/>
          </p15:clr>
        </p15:guide>
        <p15:guide id="16" pos="360" userDrawn="1">
          <p15:clr>
            <a:srgbClr val="F26B43"/>
          </p15:clr>
        </p15:guide>
        <p15:guide id="23" orient="horz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51701D-1942-9097-068B-112976B7E244}"/>
              </a:ext>
            </a:extLst>
          </p:cNvPr>
          <p:cNvSpPr txBox="1"/>
          <p:nvPr/>
        </p:nvSpPr>
        <p:spPr>
          <a:xfrm>
            <a:off x="304800" y="2266950"/>
            <a:ext cx="8839200" cy="156966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IN" sz="4800" dirty="0">
                <a:ln w="22225">
                  <a:solidFill>
                    <a:schemeClr val="bg2">
                      <a:lumMod val="10000"/>
                    </a:schemeClr>
                  </a:solidFill>
                </a:ln>
                <a:gradFill>
                  <a:gsLst>
                    <a:gs pos="17000">
                      <a:schemeClr val="accent6">
                        <a:lumMod val="75000"/>
                      </a:schemeClr>
                    </a:gs>
                    <a:gs pos="94000">
                      <a:schemeClr val="accent6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rial Black" panose="020B0A04020102020204" pitchFamily="34" charset="0"/>
              </a:rPr>
              <a:t>Data Analysis on</a:t>
            </a:r>
          </a:p>
          <a:p>
            <a:r>
              <a:rPr lang="en-IN" sz="4800" dirty="0">
                <a:ln w="22225">
                  <a:solidFill>
                    <a:schemeClr val="bg2">
                      <a:lumMod val="10000"/>
                    </a:schemeClr>
                  </a:solidFill>
                </a:ln>
                <a:gradFill>
                  <a:gsLst>
                    <a:gs pos="17000">
                      <a:schemeClr val="accent6">
                        <a:lumMod val="75000"/>
                      </a:schemeClr>
                    </a:gs>
                    <a:gs pos="94000">
                      <a:schemeClr val="accent6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rial Black" panose="020B0A04020102020204" pitchFamily="34" charset="0"/>
              </a:rPr>
              <a:t>Pizza Sales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7D65D8-227B-0024-5177-15F7C99BC123}"/>
              </a:ext>
            </a:extLst>
          </p:cNvPr>
          <p:cNvSpPr txBox="1"/>
          <p:nvPr/>
        </p:nvSpPr>
        <p:spPr>
          <a:xfrm>
            <a:off x="381000" y="4324350"/>
            <a:ext cx="30480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000" dirty="0">
                <a:solidFill>
                  <a:schemeClr val="tx1">
                    <a:lumMod val="85000"/>
                  </a:schemeClr>
                </a:solidFill>
              </a:rPr>
              <a:t>by Yuva Teja</a:t>
            </a:r>
          </a:p>
        </p:txBody>
      </p:sp>
    </p:spTree>
    <p:extLst>
      <p:ext uri="{BB962C8B-B14F-4D97-AF65-F5344CB8AC3E}">
        <p14:creationId xmlns:p14="http://schemas.microsoft.com/office/powerpoint/2010/main" val="219223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361950"/>
            <a:ext cx="7543800" cy="3847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20"/>
              </a:spcBef>
            </a:pPr>
            <a:r>
              <a:rPr lang="en-US" sz="2400" b="1" spc="300" dirty="0">
                <a:solidFill>
                  <a:schemeClr val="tx1"/>
                </a:solidFill>
                <a:latin typeface="+mj-lt"/>
                <a:cs typeface="Arial"/>
              </a:rPr>
              <a:t>6.Total quantity of each pizza ordered ?</a:t>
            </a:r>
            <a:endParaRPr sz="2400" b="1" spc="300" dirty="0">
              <a:solidFill>
                <a:schemeClr val="tx1"/>
              </a:solidFill>
              <a:latin typeface="+mj-lt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1276350"/>
            <a:ext cx="8382000" cy="12629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800" b="0" cap="none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/>
              </a:rPr>
              <a:t>SELECT SUM(quantity) as </a:t>
            </a:r>
            <a:r>
              <a:rPr lang="en-IN" sz="1800" b="0" cap="none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/>
              </a:rPr>
              <a:t>TotalQuantity,category</a:t>
            </a:r>
            <a:r>
              <a:rPr lang="en-IN" sz="1800" b="0" cap="none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/>
              </a:rPr>
              <a:t> from  </a:t>
            </a:r>
            <a:r>
              <a:rPr lang="en-IN" sz="1800" b="0" cap="none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/>
              </a:rPr>
              <a:t>order_details</a:t>
            </a:r>
            <a:r>
              <a:rPr lang="en-IN" sz="1800" b="0" cap="none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/>
              </a:rPr>
              <a:t> as od</a:t>
            </a:r>
            <a:br>
              <a:rPr lang="en-IN" sz="1800" b="0" cap="none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/>
              </a:rPr>
            </a:br>
            <a:r>
              <a:rPr lang="en-IN" sz="1800" b="0" cap="none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/>
              </a:rPr>
              <a:t>JOIN  pizzas as p ON </a:t>
            </a:r>
            <a:r>
              <a:rPr lang="en-IN" sz="1800" b="0" cap="none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/>
              </a:rPr>
              <a:t>p.pizza_id</a:t>
            </a:r>
            <a:r>
              <a:rPr lang="en-IN" sz="1800" b="0" cap="none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/>
              </a:rPr>
              <a:t>=</a:t>
            </a:r>
            <a:r>
              <a:rPr lang="en-IN" sz="1800" b="0" cap="none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/>
              </a:rPr>
              <a:t>od.pizza_id</a:t>
            </a:r>
            <a:br>
              <a:rPr lang="en-IN" sz="1800" b="0" cap="none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/>
              </a:rPr>
            </a:br>
            <a:r>
              <a:rPr lang="en-IN" sz="1800" b="0" cap="none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/>
              </a:rPr>
              <a:t>JOIN  </a:t>
            </a:r>
            <a:r>
              <a:rPr lang="en-IN" sz="1800" b="0" cap="none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/>
              </a:rPr>
              <a:t>pizza_types</a:t>
            </a:r>
            <a:r>
              <a:rPr lang="en-IN" sz="1800" b="0" cap="none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/>
              </a:rPr>
              <a:t> as pt ON </a:t>
            </a:r>
            <a:r>
              <a:rPr lang="en-IN" sz="1800" b="0" cap="none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/>
              </a:rPr>
              <a:t>pt.pizza_type_id</a:t>
            </a:r>
            <a:r>
              <a:rPr lang="en-IN" sz="1800" b="0" cap="none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/>
              </a:rPr>
              <a:t>=</a:t>
            </a:r>
            <a:r>
              <a:rPr lang="en-IN" sz="1800" b="0" cap="none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/>
              </a:rPr>
              <a:t>p.pizza_type_id</a:t>
            </a:r>
            <a:r>
              <a:rPr lang="en-IN" sz="1800" b="0" cap="none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/>
              </a:rPr>
              <a:t> </a:t>
            </a:r>
            <a:br>
              <a:rPr lang="en-IN" sz="1800" b="0" cap="none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/>
              </a:rPr>
            </a:br>
            <a:r>
              <a:rPr lang="en-IN" sz="1800" b="0" cap="none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/>
              </a:rPr>
              <a:t>GROUP BY category ;</a:t>
            </a:r>
            <a:endParaRPr lang="en-IN" sz="1800" b="0" cap="none" spc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DA891F-695B-A703-32C2-B6233A147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05150"/>
            <a:ext cx="5896798" cy="153373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361950"/>
            <a:ext cx="77393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2400" b="1" spc="300" dirty="0">
                <a:solidFill>
                  <a:schemeClr val="tx1"/>
                </a:solidFill>
                <a:latin typeface="+mj-lt"/>
                <a:cs typeface="Roboto"/>
              </a:rPr>
              <a:t>7.Distribution of orders by an hour of the day ?</a:t>
            </a:r>
            <a:endParaRPr sz="2400" b="1" spc="300" dirty="0">
              <a:solidFill>
                <a:schemeClr val="tx1"/>
              </a:solidFill>
              <a:latin typeface="+mj-lt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1123950"/>
            <a:ext cx="5334000" cy="875881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350"/>
              </a:spcBef>
              <a:buFont typeface="Arial" panose="020B0604020202020204" pitchFamily="34" charset="0"/>
              <a:buChar char="•"/>
            </a:pPr>
            <a:r>
              <a:rPr 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Roboto"/>
              </a:rPr>
              <a:t>select count(</a:t>
            </a:r>
            <a:r>
              <a:rPr lang="en-US" sz="1800" cap="none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Roboto"/>
              </a:rPr>
              <a:t>order_id</a:t>
            </a:r>
            <a:r>
              <a:rPr lang="en-US" sz="1800" cap="none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Roboto"/>
              </a:rPr>
              <a:t>) as </a:t>
            </a:r>
            <a:r>
              <a:rPr lang="en-US" sz="1800" cap="none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Roboto"/>
              </a:rPr>
              <a:t>Total_id,hour</a:t>
            </a:r>
            <a:r>
              <a:rPr lang="en-US" sz="1800" cap="none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Roboto"/>
              </a:rPr>
              <a:t>(time)  as Hours </a:t>
            </a:r>
            <a:r>
              <a:rPr 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Roboto"/>
              </a:rPr>
              <a:t>from </a:t>
            </a:r>
            <a:r>
              <a:rPr lang="en-US" sz="1800" cap="none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Roboto"/>
              </a:rPr>
              <a:t>orders</a:t>
            </a:r>
            <a:r>
              <a:rPr 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Roboto"/>
              </a:rPr>
              <a:t> group by </a:t>
            </a:r>
            <a:r>
              <a:rPr lang="en-US" sz="1800" cap="none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Roboto"/>
              </a:rPr>
              <a:t>Hours;</a:t>
            </a:r>
            <a:endParaRPr sz="1800" spc="3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18072-DB7B-58F3-0A34-755F5D9A1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83" y="2503433"/>
            <a:ext cx="7516274" cy="190526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438150"/>
            <a:ext cx="77812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US" sz="2400" b="1" spc="300" dirty="0">
                <a:solidFill>
                  <a:schemeClr val="tx2"/>
                </a:solidFill>
                <a:latin typeface="+mj-lt"/>
                <a:cs typeface="Roboto"/>
              </a:rPr>
              <a:t>8.Find the category wise distribution of pizzas  ?</a:t>
            </a:r>
            <a:endParaRPr sz="2400" b="1" spc="300" dirty="0">
              <a:solidFill>
                <a:schemeClr val="tx2"/>
              </a:solidFill>
              <a:latin typeface="+mj-lt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1428750"/>
            <a:ext cx="6016076" cy="6258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11809" indent="-285750" algn="just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Roboto"/>
              </a:rPr>
              <a:t>SELECT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Roboto"/>
              </a:rPr>
              <a:t>Category,count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Roboto"/>
              </a:rPr>
              <a:t>(name) as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Roboto"/>
              </a:rPr>
              <a:t>Total_Varieties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Roboto"/>
              </a:rPr>
              <a:t> FROM 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Roboto"/>
              </a:rPr>
              <a:t>pizza_types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Roboto"/>
              </a:rPr>
              <a:t>   GROUP BY  Category;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2AE75-A1F4-8D95-4A26-CF785000A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75" y="2860784"/>
            <a:ext cx="5744377" cy="16480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E1F3ACA-793D-68BE-B56A-8DA3F84CF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F5EE472-D7B2-331C-2E5F-17305A33A2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361950"/>
            <a:ext cx="8686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20" dirty="0"/>
              <a:t>9.</a:t>
            </a:r>
            <a:r>
              <a:rPr lang="en-US" sz="2400" cap="none" spc="300" dirty="0"/>
              <a:t>Determine top 3 ordered pizzas type based on revenue ??</a:t>
            </a:r>
            <a:endParaRPr sz="2400" spc="30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7EE1CDD-09CC-0ADF-7199-482C7D2E9DC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4724" y="1263883"/>
            <a:ext cx="8225876" cy="14234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IN" spc="-10" dirty="0"/>
              <a:t>SELECT SUM(price*quantity) as </a:t>
            </a:r>
            <a:r>
              <a:rPr lang="en-IN" spc="-10" dirty="0" err="1"/>
              <a:t>Revenue,name</a:t>
            </a:r>
            <a:r>
              <a:rPr lang="en-IN" spc="-10" dirty="0"/>
              <a:t> as Name FROM  </a:t>
            </a:r>
            <a:r>
              <a:rPr lang="en-IN" spc="-10" dirty="0" err="1"/>
              <a:t>order_details</a:t>
            </a:r>
            <a:r>
              <a:rPr lang="en-IN" spc="-10" dirty="0"/>
              <a:t> as od JOIN pizzas as p  ON  </a:t>
            </a:r>
            <a:r>
              <a:rPr lang="en-IN" spc="-10" dirty="0" err="1"/>
              <a:t>p.pizza_id</a:t>
            </a:r>
            <a:r>
              <a:rPr lang="en-IN" spc="-10" dirty="0"/>
              <a:t>=</a:t>
            </a:r>
            <a:r>
              <a:rPr lang="en-IN" spc="-10" dirty="0" err="1"/>
              <a:t>od.pizza_id</a:t>
            </a:r>
            <a:r>
              <a:rPr lang="en-IN" spc="-1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IN" spc="-10" dirty="0"/>
              <a:t>     JOIN </a:t>
            </a:r>
            <a:r>
              <a:rPr lang="en-IN" spc="-10" dirty="0" err="1"/>
              <a:t>pizza_types</a:t>
            </a:r>
            <a:r>
              <a:rPr lang="en-IN" spc="-10" dirty="0"/>
              <a:t> as pt  ON  </a:t>
            </a:r>
            <a:r>
              <a:rPr lang="en-IN" spc="-10" dirty="0" err="1"/>
              <a:t>pt.pizza_type_id</a:t>
            </a:r>
            <a:r>
              <a:rPr lang="en-IN" spc="-10" dirty="0"/>
              <a:t>=</a:t>
            </a:r>
            <a:r>
              <a:rPr lang="en-IN" spc="-10" dirty="0" err="1"/>
              <a:t>p.pizza_type_id</a:t>
            </a:r>
            <a:endParaRPr lang="en-IN" spc="-10" dirty="0"/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IN" spc="-10" dirty="0"/>
              <a:t>      GROUP BY name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IN" spc="-10" dirty="0"/>
              <a:t>      ORDER BY revenue DESC LIMIT 3;</a:t>
            </a:r>
            <a:endParaRPr spc="-1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F001C-EC3B-AA91-FE57-7C03D5700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952750"/>
            <a:ext cx="4420217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9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35CD28A-3177-8F7B-D537-4396C0A8F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F7BC773-62A0-F154-628C-5BDC747360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361950"/>
            <a:ext cx="85306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300" dirty="0"/>
              <a:t>10.</a:t>
            </a:r>
            <a:r>
              <a:rPr lang="en-US" sz="2400" cap="none" spc="300" dirty="0"/>
              <a:t>Calculating % contribution of each pizza to total revenue ??</a:t>
            </a:r>
            <a:endParaRPr sz="2400" spc="30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E909470-BC56-842C-1ABC-00B568BF9F1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4724" y="1263883"/>
            <a:ext cx="8606876" cy="11464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IN" spc="-10" dirty="0"/>
              <a:t>SELECT category as </a:t>
            </a:r>
            <a:r>
              <a:rPr lang="en-IN" spc="-10" dirty="0" err="1"/>
              <a:t>Category,ROUND</a:t>
            </a:r>
            <a:r>
              <a:rPr lang="en-IN" spc="-10" dirty="0"/>
              <a:t>(SUM(price*quantity)/100) as </a:t>
            </a:r>
            <a:r>
              <a:rPr lang="en-IN" spc="-10" dirty="0" err="1"/>
              <a:t>Total_Revenue</a:t>
            </a:r>
            <a:r>
              <a:rPr lang="en-IN" spc="-10" dirty="0"/>
              <a:t>  FROM   </a:t>
            </a:r>
            <a:r>
              <a:rPr lang="en-IN" spc="-10" dirty="0" err="1"/>
              <a:t>order_details</a:t>
            </a:r>
            <a:r>
              <a:rPr lang="en-IN" spc="-10" dirty="0"/>
              <a:t> as  od   JOIN  pizzas as p ON </a:t>
            </a:r>
            <a:r>
              <a:rPr lang="en-IN" spc="-10" dirty="0" err="1"/>
              <a:t>p.pizza_id</a:t>
            </a:r>
            <a:r>
              <a:rPr lang="en-IN" spc="-10" dirty="0"/>
              <a:t>=</a:t>
            </a:r>
            <a:r>
              <a:rPr lang="en-IN" spc="-10" dirty="0" err="1"/>
              <a:t>od.pizza_id</a:t>
            </a:r>
            <a:endParaRPr lang="en-IN" spc="-10" dirty="0"/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IN" spc="-10" dirty="0"/>
              <a:t>     JOIN  </a:t>
            </a:r>
            <a:r>
              <a:rPr lang="en-IN" spc="-10" dirty="0" err="1"/>
              <a:t>pizza_types</a:t>
            </a:r>
            <a:r>
              <a:rPr lang="en-IN" spc="-10" dirty="0"/>
              <a:t>  as  pt  ON  </a:t>
            </a:r>
            <a:r>
              <a:rPr lang="en-IN" spc="-10" dirty="0" err="1"/>
              <a:t>pt.pizza_type_id</a:t>
            </a:r>
            <a:r>
              <a:rPr lang="en-IN" spc="-10" dirty="0"/>
              <a:t>=</a:t>
            </a:r>
            <a:r>
              <a:rPr lang="en-IN" spc="-10" dirty="0" err="1"/>
              <a:t>p.pizza_type_id</a:t>
            </a:r>
            <a:r>
              <a:rPr lang="en-IN" spc="-1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IN" spc="-10" dirty="0"/>
              <a:t>     GROUP BY category;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46BEFF-0E2A-B23F-828F-62384B827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76550"/>
            <a:ext cx="5992061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21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C45B95C-9164-01A2-B8CD-BDBF71C9A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C9E0DB8-96B1-4379-2BA4-5A3D4671DC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4725" y="470832"/>
            <a:ext cx="82258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300" dirty="0"/>
              <a:t>11.</a:t>
            </a:r>
            <a:r>
              <a:rPr lang="en-IN" sz="2400" cap="none" spc="300" dirty="0"/>
              <a:t>Analyse cumulative revenue ??</a:t>
            </a:r>
            <a:endParaRPr sz="2400" spc="30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607796B-9455-9ABB-CE14-7D1F38949A3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4724" y="1263883"/>
            <a:ext cx="8606876" cy="13978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IN" spc="-10" dirty="0"/>
              <a:t>SELECT date ,SUM(revenue) over(ORDER BY date) as </a:t>
            </a:r>
            <a:r>
              <a:rPr lang="en-IN" spc="-10" dirty="0" err="1"/>
              <a:t>Cumulative_Revenue</a:t>
            </a:r>
            <a:r>
              <a:rPr lang="en-IN" spc="-10" dirty="0"/>
              <a:t> FROM(SELECT SUM(price*quantity) as </a:t>
            </a:r>
            <a:r>
              <a:rPr lang="en-IN" spc="-10" dirty="0" err="1"/>
              <a:t>revenue,date</a:t>
            </a:r>
            <a:r>
              <a:rPr lang="en-IN" spc="-10" dirty="0"/>
              <a:t>  FROM </a:t>
            </a:r>
            <a:r>
              <a:rPr lang="en-IN" spc="-10" dirty="0" err="1"/>
              <a:t>order_details</a:t>
            </a:r>
            <a:r>
              <a:rPr lang="en-IN" spc="-10" dirty="0"/>
              <a:t> as od JOIN pizzas as p ON </a:t>
            </a:r>
            <a:r>
              <a:rPr lang="en-IN" spc="-10" dirty="0" err="1"/>
              <a:t>p.pizza_id</a:t>
            </a:r>
            <a:r>
              <a:rPr lang="en-IN" spc="-10" dirty="0"/>
              <a:t>=</a:t>
            </a:r>
            <a:r>
              <a:rPr lang="en-IN" spc="-10" dirty="0" err="1"/>
              <a:t>od.pizza_id</a:t>
            </a:r>
            <a:r>
              <a:rPr lang="en-IN" spc="-10" dirty="0"/>
              <a:t> JOIN </a:t>
            </a:r>
            <a:r>
              <a:rPr lang="en-IN" spc="-10" dirty="0" err="1"/>
              <a:t>pizza_types</a:t>
            </a:r>
            <a:r>
              <a:rPr lang="en-IN" spc="-10" dirty="0"/>
              <a:t> as pt ON </a:t>
            </a:r>
            <a:r>
              <a:rPr lang="en-IN" spc="-10" dirty="0" err="1"/>
              <a:t>pt.pizza_type_id</a:t>
            </a:r>
            <a:r>
              <a:rPr lang="en-IN" spc="-10" dirty="0"/>
              <a:t>=</a:t>
            </a:r>
            <a:r>
              <a:rPr lang="en-IN" spc="-10" dirty="0" err="1"/>
              <a:t>p.pizza_type_id</a:t>
            </a:r>
            <a:r>
              <a:rPr lang="en-IN" spc="-10" dirty="0"/>
              <a:t>  JOIN  orders as o ON </a:t>
            </a:r>
            <a:r>
              <a:rPr lang="en-IN" spc="-10" dirty="0" err="1"/>
              <a:t>od.order_id</a:t>
            </a:r>
            <a:r>
              <a:rPr lang="en-IN" spc="-10" dirty="0"/>
              <a:t>=</a:t>
            </a:r>
            <a:r>
              <a:rPr lang="en-IN" spc="-10" dirty="0" err="1"/>
              <a:t>o.order_id</a:t>
            </a:r>
            <a:r>
              <a:rPr lang="en-IN" spc="-10" dirty="0"/>
              <a:t> GROUP BY date) as sales 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6365A-45B6-B0E9-5E81-ECC77B181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28950"/>
            <a:ext cx="6315956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0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0E4BA9E-8232-376C-6245-73D73853A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66750"/>
            <a:ext cx="7467600" cy="390525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C40CE-6679-6758-1045-EE1439755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99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2F5DF-D4B7-7974-2B7D-7014F803F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590550"/>
            <a:ext cx="8686800" cy="42672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Basic: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Retrieve the total number of orders placed.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Calculate the total revenue generated from pizza sales.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Identify the highest-priced pizza.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Identify the most common pizza size ordered.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List the top 5 most ordered pizza types along with their quantities.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Intermediate: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Join the necessary tables to find the total quantity of each pizza category ordered.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Determine the distribution of orders by hour of the day.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FE859-4C52-B84C-DF78-1A6507F8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2C9D64-EE61-4A24-AA67-A51438B7DFE0}"/>
              </a:ext>
            </a:extLst>
          </p:cNvPr>
          <p:cNvSpPr txBox="1"/>
          <p:nvPr/>
        </p:nvSpPr>
        <p:spPr>
          <a:xfrm>
            <a:off x="2743200" y="13335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SQL  Questions </a:t>
            </a:r>
          </a:p>
        </p:txBody>
      </p:sp>
    </p:spTree>
    <p:extLst>
      <p:ext uri="{BB962C8B-B14F-4D97-AF65-F5344CB8AC3E}">
        <p14:creationId xmlns:p14="http://schemas.microsoft.com/office/powerpoint/2010/main" val="1268578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A6A7C-6BC8-FC6D-EA69-CAD74EE90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174" y="438150"/>
            <a:ext cx="6928826" cy="41338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342900" indent="-342900">
              <a:buFont typeface="+mj-lt"/>
              <a:buAutoNum type="arabicPeriod" startAt="3"/>
            </a:pPr>
            <a:r>
              <a:rPr lang="en-US" sz="1700" dirty="0"/>
              <a:t>Join relevant tables to find the category-wise distribution of pizzas.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sz="1700" dirty="0"/>
              <a:t>Determine the top 3 most ordered pizza types based on revenue.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Advanced: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Calculate the percentage contribution of each pizza type to total revenue.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Analyze the cumulative revenue generated over time.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55299-A419-BC78-5994-F45C6E42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868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220" y="436063"/>
            <a:ext cx="7976728" cy="8471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2600" spc="300" dirty="0"/>
              <a:t>1.</a:t>
            </a:r>
            <a:r>
              <a:rPr lang="en-US" sz="2400" spc="300" dirty="0"/>
              <a:t>Retrieve</a:t>
            </a:r>
            <a:r>
              <a:rPr lang="en-US" sz="2400" b="1" kern="1200" spc="300" dirty="0">
                <a:latin typeface="+mj-lt"/>
                <a:ea typeface="+mj-ea"/>
                <a:cs typeface="+mj-cs"/>
              </a:rPr>
              <a:t> the total number of orders placed ??</a:t>
            </a:r>
            <a:endParaRPr lang="en-US" sz="2400" kern="1200" spc="3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70871" y="2065794"/>
            <a:ext cx="7978329" cy="51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l" rtl="0">
              <a:lnSpc>
                <a:spcPct val="90000"/>
              </a:lnSpc>
              <a:spcBef>
                <a:spcPts val="1000"/>
              </a:spcBef>
            </a:pPr>
            <a:r>
              <a:rPr lang="en-US" kern="1200" dirty="0">
                <a:latin typeface="+mn-lt"/>
                <a:ea typeface="+mn-ea"/>
                <a:cs typeface="+mn-cs"/>
              </a:rPr>
              <a:t> SELECT  COUNT(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order_id</a:t>
            </a:r>
            <a:r>
              <a:rPr lang="en-US" kern="1200" dirty="0">
                <a:latin typeface="+mn-lt"/>
                <a:ea typeface="+mn-ea"/>
                <a:cs typeface="+mn-cs"/>
              </a:rPr>
              <a:t>) as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Totalorders</a:t>
            </a:r>
            <a:r>
              <a:rPr lang="en-US" kern="1200" dirty="0">
                <a:latin typeface="+mn-lt"/>
                <a:ea typeface="+mn-ea"/>
                <a:cs typeface="+mn-cs"/>
              </a:rPr>
              <a:t>  </a:t>
            </a:r>
            <a:r>
              <a:rPr lang="en-US" dirty="0"/>
              <a:t>FROM</a:t>
            </a:r>
            <a:r>
              <a:rPr lang="en-US" kern="1200" dirty="0">
                <a:latin typeface="+mn-lt"/>
                <a:ea typeface="+mn-ea"/>
                <a:cs typeface="+mn-cs"/>
              </a:rPr>
              <a:t> orders ;</a:t>
            </a:r>
            <a:endParaRPr lang="en-US" kern="1200" spc="-10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5CB872-2C79-5CCB-8E57-AA34EB0B5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38" y="3018060"/>
            <a:ext cx="7859041" cy="10413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803" y="181713"/>
            <a:ext cx="8399597" cy="1001813"/>
          </a:xfrm>
          <a:prstGeom prst="rect">
            <a:avLst/>
          </a:prstGeom>
        </p:spPr>
        <p:txBody>
          <a:bodyPr vert="horz" wrap="square" lIns="0" tIns="260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0" dirty="0"/>
              <a:t>2. </a:t>
            </a:r>
            <a:r>
              <a:rPr lang="en-US" sz="2400" spc="300" dirty="0"/>
              <a:t>Calculate the total revenue generated from pizza sales ??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1504950"/>
            <a:ext cx="7757556" cy="71141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1600" cap="all" dirty="0"/>
              <a:t>Select</a:t>
            </a:r>
            <a:r>
              <a:rPr lang="en-IN" dirty="0"/>
              <a:t> SUM(price*quantity)as </a:t>
            </a:r>
            <a:r>
              <a:rPr lang="en-IN" dirty="0" err="1"/>
              <a:t>TotalRevenue</a:t>
            </a:r>
            <a:r>
              <a:rPr lang="en-IN" dirty="0"/>
              <a:t> FROM  </a:t>
            </a:r>
            <a:r>
              <a:rPr lang="en-IN" dirty="0" err="1"/>
              <a:t>order_details</a:t>
            </a:r>
            <a:r>
              <a:rPr lang="en-IN" dirty="0"/>
              <a:t> as od</a:t>
            </a:r>
            <a:endParaRPr lang="en-US" spc="-10" dirty="0"/>
          </a:p>
          <a:p>
            <a:pPr marL="0" indent="0">
              <a:spcBef>
                <a:spcPts val="100"/>
              </a:spcBef>
              <a:buClr>
                <a:srgbClr val="8AD0D6"/>
              </a:buClr>
              <a:buNone/>
            </a:pPr>
            <a:r>
              <a:rPr lang="en-IN" dirty="0"/>
              <a:t>      JOIN  pizzas  as  p  ON  </a:t>
            </a:r>
            <a:r>
              <a:rPr lang="en-IN" dirty="0" err="1"/>
              <a:t>od.pizza_id</a:t>
            </a:r>
            <a:r>
              <a:rPr lang="en-IN" dirty="0"/>
              <a:t>=</a:t>
            </a:r>
            <a:r>
              <a:rPr lang="en-IN" dirty="0" err="1"/>
              <a:t>p.pizza_id</a:t>
            </a:r>
            <a:r>
              <a:rPr lang="en-IN" dirty="0"/>
              <a:t>;</a:t>
            </a:r>
            <a:endParaRPr lang="en-US" spc="-1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9B881-1FE8-E0B5-104A-440F9EA29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09" y="2884954"/>
            <a:ext cx="6134956" cy="9431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70832"/>
            <a:ext cx="793495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0" dirty="0"/>
              <a:t>3. </a:t>
            </a:r>
            <a:r>
              <a:rPr lang="en-US" sz="2400" spc="300" dirty="0"/>
              <a:t>Identify the highest priced pizza ?</a:t>
            </a:r>
            <a:endParaRPr sz="2400" spc="300" dirty="0"/>
          </a:p>
        </p:txBody>
      </p:sp>
      <p:sp>
        <p:nvSpPr>
          <p:cNvPr id="3" name="object 3"/>
          <p:cNvSpPr txBox="1"/>
          <p:nvPr/>
        </p:nvSpPr>
        <p:spPr>
          <a:xfrm>
            <a:off x="516610" y="2266206"/>
            <a:ext cx="3902990" cy="30732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298450" marR="5080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cap="all" dirty="0">
                <a:solidFill>
                  <a:schemeClr val="tx1">
                    <a:lumMod val="95000"/>
                  </a:schemeClr>
                </a:solidFill>
                <a:latin typeface="Trade Gothic Next Light"/>
                <a:cs typeface="Roboto"/>
              </a:rPr>
              <a:t>select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Trade Gothic Next Light"/>
                <a:cs typeface="Roboto"/>
              </a:rPr>
              <a:t> MAX(price)  FROM  pizzas;</a:t>
            </a:r>
            <a:endParaRPr lang="en-US" dirty="0">
              <a:solidFill>
                <a:schemeClr val="tx1">
                  <a:lumMod val="95000"/>
                </a:schemeClr>
              </a:solidFill>
              <a:latin typeface="Trade Gothic Next Light"/>
              <a:ea typeface="Roboto"/>
              <a:cs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11BFE0-BB8A-DA50-9046-BA08A73D2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415" y="2305050"/>
            <a:ext cx="1581371" cy="10002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38150"/>
            <a:ext cx="8627549" cy="77310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l"/>
            <a:r>
              <a:rPr lang="en-US" sz="2400" b="1" cap="all" spc="300" dirty="0">
                <a:solidFill>
                  <a:srgbClr val="FFFFFF"/>
                </a:solidFill>
                <a:latin typeface="Trade Gothic Next Cond"/>
                <a:ea typeface="Calibri"/>
                <a:cs typeface="Calibri"/>
              </a:rPr>
              <a:t>4. Identify the common size ordered pizza ?</a:t>
            </a:r>
            <a:endParaRPr lang="en-US" sz="2400" cap="all" spc="300" dirty="0">
              <a:solidFill>
                <a:srgbClr val="000000"/>
              </a:solidFill>
              <a:latin typeface="Trade Gothic Next Cond"/>
              <a:ea typeface="Calibri"/>
              <a:cs typeface="Calibri"/>
            </a:endParaRPr>
          </a:p>
          <a:p>
            <a:pPr marL="12700">
              <a:spcBef>
                <a:spcPts val="100"/>
              </a:spcBef>
            </a:pPr>
            <a:endParaRPr lang="en-US" sz="2400" b="1" cap="all" dirty="0">
              <a:solidFill>
                <a:schemeClr val="tx1">
                  <a:lumMod val="95000"/>
                </a:schemeClr>
              </a:solidFill>
              <a:latin typeface="Trade Gothic Next Light"/>
              <a:ea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1200150"/>
            <a:ext cx="6934200" cy="12629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b="0" cap="none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Trade Gothic Next Light"/>
                <a:cs typeface="Roboto"/>
              </a:rPr>
              <a:t>SELECT COUNT(quantity) as  </a:t>
            </a:r>
            <a:r>
              <a:rPr lang="en-US" sz="1800" b="0" cap="none" spc="-1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ade Gothic Next Light"/>
                <a:cs typeface="Roboto"/>
              </a:rPr>
              <a:t>Total_quantity,size</a:t>
            </a:r>
            <a:r>
              <a:rPr lang="en-US" sz="1800" b="0" cap="none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Trade Gothic Next Light"/>
                <a:cs typeface="Roboto"/>
              </a:rPr>
              <a:t>  FROM  pizzas as p</a:t>
            </a:r>
            <a:br>
              <a:rPr lang="en-US" sz="1800" b="0" cap="none" spc="-10" dirty="0">
                <a:latin typeface="Trade Gothic Next Light"/>
                <a:cs typeface="Roboto"/>
              </a:rPr>
            </a:br>
            <a:r>
              <a:rPr lang="en-US" sz="1800" b="0" cap="none" spc="-10" dirty="0">
                <a:latin typeface="Trade Gothic Next Light"/>
                <a:cs typeface="Roboto"/>
              </a:rPr>
              <a:t>JOIN  </a:t>
            </a:r>
            <a:r>
              <a:rPr lang="en-US" sz="1800" b="0" cap="none" spc="-1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ade Gothic Next Light"/>
                <a:cs typeface="Roboto"/>
              </a:rPr>
              <a:t>order_details</a:t>
            </a:r>
            <a:r>
              <a:rPr lang="en-US" sz="1800" b="0" cap="none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Trade Gothic Next Light"/>
                <a:cs typeface="Roboto"/>
              </a:rPr>
              <a:t> as od ON </a:t>
            </a:r>
            <a:r>
              <a:rPr lang="en-US" sz="1800" b="0" cap="none" spc="-1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ade Gothic Next Light"/>
                <a:cs typeface="Roboto"/>
              </a:rPr>
              <a:t>od.pizza_id</a:t>
            </a:r>
            <a:r>
              <a:rPr lang="en-US" sz="1800" b="0" cap="none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Trade Gothic Next Light"/>
                <a:cs typeface="Roboto"/>
              </a:rPr>
              <a:t>=</a:t>
            </a:r>
            <a:r>
              <a:rPr lang="en-US" sz="1800" b="0" cap="none" spc="-1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ade Gothic Next Light"/>
                <a:cs typeface="Roboto"/>
              </a:rPr>
              <a:t>p.pizza_id</a:t>
            </a:r>
            <a:br>
              <a:rPr lang="en-US" sz="1800" b="0" cap="none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Trade Gothic Next Light"/>
                <a:cs typeface="Roboto"/>
              </a:rPr>
            </a:br>
            <a:r>
              <a:rPr lang="en-US" sz="1800" b="0" cap="none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Trade Gothic Next Light"/>
                <a:cs typeface="Roboto"/>
              </a:rPr>
              <a:t> GROUP BY size </a:t>
            </a:r>
            <a:br>
              <a:rPr lang="en-US" sz="1800" b="0" cap="none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Trade Gothic Next Light"/>
                <a:cs typeface="Roboto"/>
              </a:rPr>
            </a:br>
            <a:r>
              <a:rPr lang="en-US" sz="1800" b="0" cap="none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Trade Gothic Next Light"/>
                <a:cs typeface="Roboto"/>
              </a:rPr>
              <a:t>ORDER BY size;</a:t>
            </a:r>
            <a:endParaRPr lang="en-US" sz="1800" b="0" cap="none" dirty="0">
              <a:solidFill>
                <a:schemeClr val="tx1">
                  <a:lumMod val="85000"/>
                  <a:lumOff val="15000"/>
                </a:schemeClr>
              </a:solidFill>
              <a:latin typeface="Trade Gothic Next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1E2E62-F07B-F220-3741-D2DFCCB97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952750"/>
            <a:ext cx="5925377" cy="172426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85750"/>
            <a:ext cx="83020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0" dirty="0"/>
              <a:t>5. </a:t>
            </a:r>
            <a:r>
              <a:rPr lang="en-IN" sz="2400" spc="300" dirty="0"/>
              <a:t>List the top 5 ordered pizza types along with quantity ?</a:t>
            </a:r>
            <a:endParaRPr sz="2400" spc="300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384724" y="1263883"/>
            <a:ext cx="7692476" cy="196419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IN" dirty="0"/>
              <a:t>SELECT SUM(quantity)as </a:t>
            </a:r>
            <a:r>
              <a:rPr lang="en-IN" dirty="0" err="1"/>
              <a:t>Total_quantity,name</a:t>
            </a:r>
            <a:r>
              <a:rPr lang="en-IN" dirty="0"/>
              <a:t>  from </a:t>
            </a:r>
            <a:r>
              <a:rPr lang="en-IN" dirty="0" err="1"/>
              <a:t>order_details</a:t>
            </a:r>
            <a:r>
              <a:rPr lang="en-IN" dirty="0"/>
              <a:t> as od</a:t>
            </a:r>
          </a:p>
          <a:p>
            <a:pPr marL="0" marR="5080" indent="0">
              <a:lnSpc>
                <a:spcPct val="114999"/>
              </a:lnSpc>
              <a:spcBef>
                <a:spcPts val="100"/>
              </a:spcBef>
              <a:buNone/>
            </a:pPr>
            <a:r>
              <a:rPr lang="en-IN" dirty="0"/>
              <a:t>    JOIN pizzas as p ON </a:t>
            </a:r>
            <a:r>
              <a:rPr lang="en-IN" dirty="0" err="1"/>
              <a:t>p.pizza_id</a:t>
            </a:r>
            <a:r>
              <a:rPr lang="en-IN" dirty="0"/>
              <a:t>=</a:t>
            </a:r>
            <a:r>
              <a:rPr lang="en-IN" dirty="0" err="1"/>
              <a:t>od.pizza_id</a:t>
            </a:r>
            <a:endParaRPr lang="en-IN" dirty="0"/>
          </a:p>
          <a:p>
            <a:pPr marL="0" marR="5080" indent="0">
              <a:lnSpc>
                <a:spcPct val="114999"/>
              </a:lnSpc>
              <a:spcBef>
                <a:spcPts val="100"/>
              </a:spcBef>
              <a:buNone/>
            </a:pPr>
            <a:r>
              <a:rPr lang="en-IN" dirty="0"/>
              <a:t>    JOIN </a:t>
            </a:r>
            <a:r>
              <a:rPr lang="en-IN" dirty="0" err="1"/>
              <a:t>pro.pizza_types</a:t>
            </a:r>
            <a:r>
              <a:rPr lang="en-IN" dirty="0"/>
              <a:t> as pt ON </a:t>
            </a:r>
            <a:r>
              <a:rPr lang="en-IN" dirty="0" err="1"/>
              <a:t>pt.pizza_type_id</a:t>
            </a:r>
            <a:r>
              <a:rPr lang="en-IN" dirty="0"/>
              <a:t>=</a:t>
            </a:r>
            <a:r>
              <a:rPr lang="en-IN" dirty="0" err="1"/>
              <a:t>p.pizza_type_id</a:t>
            </a:r>
            <a:r>
              <a:rPr lang="en-IN" dirty="0"/>
              <a:t> </a:t>
            </a:r>
          </a:p>
          <a:p>
            <a:pPr marL="0" marR="5080" indent="0">
              <a:lnSpc>
                <a:spcPct val="114999"/>
              </a:lnSpc>
              <a:spcBef>
                <a:spcPts val="100"/>
              </a:spcBef>
              <a:buNone/>
            </a:pPr>
            <a:r>
              <a:rPr lang="en-IN" dirty="0"/>
              <a:t>    GROUP BY name </a:t>
            </a:r>
          </a:p>
          <a:p>
            <a:pPr marL="0" marR="5080" indent="0">
              <a:lnSpc>
                <a:spcPct val="114999"/>
              </a:lnSpc>
              <a:spcBef>
                <a:spcPts val="100"/>
              </a:spcBef>
              <a:buNone/>
            </a:pPr>
            <a:r>
              <a:rPr lang="en-IN" dirty="0"/>
              <a:t>    ORDER BY </a:t>
            </a:r>
            <a:r>
              <a:rPr lang="en-IN" dirty="0" err="1"/>
              <a:t>Total_quantity</a:t>
            </a:r>
            <a:r>
              <a:rPr lang="en-IN" dirty="0"/>
              <a:t>  </a:t>
            </a:r>
            <a:r>
              <a:rPr lang="en-IN" dirty="0" err="1"/>
              <a:t>desc</a:t>
            </a:r>
            <a:r>
              <a:rPr lang="en-IN" dirty="0"/>
              <a:t> </a:t>
            </a:r>
          </a:p>
          <a:p>
            <a:pPr marL="0" marR="5080" indent="0">
              <a:lnSpc>
                <a:spcPct val="114999"/>
              </a:lnSpc>
              <a:spcBef>
                <a:spcPts val="100"/>
              </a:spcBef>
              <a:buNone/>
            </a:pPr>
            <a:r>
              <a:rPr lang="en-IN" dirty="0"/>
              <a:t>    LIMIT 5;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DF6474-7840-92BE-2761-D9E615B5A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333750"/>
            <a:ext cx="7392432" cy="16766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757</Words>
  <Application>Microsoft Office PowerPoint</Application>
  <PresentationFormat>On-screen Show (16:9)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Roboto</vt:lpstr>
      <vt:lpstr>Trade Gothic Next Cond</vt:lpstr>
      <vt:lpstr>Trade Gothic Next Light</vt:lpstr>
      <vt:lpstr>Wingdings</vt:lpstr>
      <vt:lpstr>PortalVTI</vt:lpstr>
      <vt:lpstr>PowerPoint Presentation</vt:lpstr>
      <vt:lpstr>PowerPoint Presentation</vt:lpstr>
      <vt:lpstr>PowerPoint Presentation</vt:lpstr>
      <vt:lpstr>PowerPoint Presentation</vt:lpstr>
      <vt:lpstr>1.Retrieve the total number of orders placed ??</vt:lpstr>
      <vt:lpstr>2. Calculate the total revenue generated from pizza sales ??</vt:lpstr>
      <vt:lpstr>3. Identify the highest priced pizza ?</vt:lpstr>
      <vt:lpstr>SELECT COUNT(quantity) as  Total_quantity,size  FROM  pizzas as p JOIN  order_details as od ON od.pizza_id=p.pizza_id  GROUP BY size  ORDER BY size;</vt:lpstr>
      <vt:lpstr>5. List the top 5 ordered pizza types along with quantity ?</vt:lpstr>
      <vt:lpstr>SELECT SUM(quantity) as TotalQuantity,category from  order_details as od JOIN  pizzas as p ON p.pizza_id=od.pizza_id JOIN  pizza_types as pt ON pt.pizza_type_id=p.pizza_type_id  GROUP BY category ;</vt:lpstr>
      <vt:lpstr>select count(order_id) as Total_id,hour(time)  as Hours from orders group by Hours;</vt:lpstr>
      <vt:lpstr>PowerPoint Presentation</vt:lpstr>
      <vt:lpstr>9.Determine top 3 ordered pizzas type based on revenue ??</vt:lpstr>
      <vt:lpstr>10.Calculating % contribution of each pizza to total revenue ??</vt:lpstr>
      <vt:lpstr>11.Analyse cumulative revenue 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Data Analyst Project Health Care</dc:title>
  <dc:creator>yuva teja</dc:creator>
  <cp:lastModifiedBy>Yuva Teja</cp:lastModifiedBy>
  <cp:revision>103</cp:revision>
  <dcterms:created xsi:type="dcterms:W3CDTF">2024-12-24T10:15:07Z</dcterms:created>
  <dcterms:modified xsi:type="dcterms:W3CDTF">2025-01-26T04:44:15Z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2024-12-24T00:00:00Z</vt:filetime>
  </property>
  <property fmtid="{D5CDD505-2E9C-101B-9397-08002B2CF9AE}" pid="3" name="Creator">
    <vt:lpwstr>Google</vt:lpwstr>
  </property>
  <property fmtid="{D5CDD505-2E9C-101B-9397-08002B2CF9AE}" pid="4" name="LastSaved">
    <vt:filetime>2024-12-24T00:00:00Z</vt:filetime>
  </property>
</Properties>
</file>