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varaj22152@gmail.com" initials="" lastIdx="2" clrIdx="0">
    <p:extLst>
      <p:ext uri="{19B8F6BF-5375-455C-9EA6-DF929625EA0E}">
        <p15:presenceInfo xmlns:p15="http://schemas.microsoft.com/office/powerpoint/2012/main" userId="d6e02113fe19b2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- 4 EXCEL.xlsx]Sheet5!Sheet5</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Sheet5!$B$5:$B$6</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Sheet5!$B$7:$B$17</c:f>
              <c:numCache>
                <c:formatCode>General</c:formatCode>
                <c:ptCount val="10"/>
                <c:pt idx="3">
                  <c:v>3446</c:v>
                </c:pt>
                <c:pt idx="4">
                  <c:v>3442</c:v>
                </c:pt>
                <c:pt idx="7">
                  <c:v>3441</c:v>
                </c:pt>
                <c:pt idx="8">
                  <c:v>3445</c:v>
                </c:pt>
              </c:numCache>
            </c:numRef>
          </c:val>
        </c:ser>
        <c:ser>
          <c:idx val="1"/>
          <c:order val="1"/>
          <c:tx>
            <c:strRef>
              <c:f>Sheet5!$C$5:$C$6</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Sheet5!$C$7:$C$17</c:f>
              <c:numCache>
                <c:formatCode>General</c:formatCode>
                <c:ptCount val="10"/>
                <c:pt idx="0">
                  <c:v>3439</c:v>
                </c:pt>
                <c:pt idx="1">
                  <c:v>3444</c:v>
                </c:pt>
                <c:pt idx="2">
                  <c:v>3438</c:v>
                </c:pt>
                <c:pt idx="5">
                  <c:v>3443</c:v>
                </c:pt>
                <c:pt idx="6">
                  <c:v>3437</c:v>
                </c:pt>
                <c:pt idx="9">
                  <c:v>3440</c:v>
                </c:pt>
              </c:numCache>
            </c:numRef>
          </c:val>
        </c:ser>
        <c:dLbls>
          <c:showLegendKey val="0"/>
          <c:showVal val="0"/>
          <c:showCatName val="0"/>
          <c:showSerName val="0"/>
          <c:showPercent val="0"/>
          <c:showBubbleSize val="0"/>
        </c:dLbls>
        <c:gapWidth val="219"/>
        <c:overlap val="-27"/>
        <c:axId val="398627376"/>
        <c:axId val="398630512"/>
      </c:barChart>
      <c:catAx>
        <c:axId val="39862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30512"/>
        <c:crosses val="autoZero"/>
        <c:auto val="1"/>
        <c:lblAlgn val="ctr"/>
        <c:lblOffset val="100"/>
        <c:noMultiLvlLbl val="0"/>
      </c:catAx>
      <c:valAx>
        <c:axId val="39863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273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5T08:03:32.423" idx="1">
    <p:pos x="10" y="10"/>
    <p:text>hb</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2410D27-D913-4F54-A3CC-133F95876F10}">
      <dgm:prSet/>
      <dgm:spPr/>
      <dgm:t>
        <a:bodyPr/>
        <a:lstStyle/>
        <a:p>
          <a:r>
            <a:rPr lang="en-US" dirty="0"/>
            <a:t>Employee Attrition Analysis Using Excel Dashboards </a:t>
          </a:r>
        </a:p>
      </dgm:t>
    </dgm:pt>
    <dgm:pt modelId="{5AA1B2E2-99DE-4531-91B8-22650CE7E710}" type="parTrans" cxnId="{F13A9F8F-8B04-4510-A437-18CFD2532AFC}">
      <dgm:prSet/>
      <dgm:spPr/>
      <dgm:t>
        <a:bodyPr/>
        <a:lstStyle/>
        <a:p>
          <a:endParaRPr lang="en-US"/>
        </a:p>
      </dgm:t>
    </dgm:pt>
    <dgm:pt modelId="{25B6003C-14DE-4C81-90EA-428425B9D014}" type="sibTrans" cxnId="{F13A9F8F-8B04-4510-A437-18CFD2532AFC}">
      <dgm:prSet/>
      <dgm:spPr/>
      <dgm:t>
        <a:bodyPr/>
        <a:lstStyle/>
        <a:p>
          <a:endParaRPr lang="en-US"/>
        </a:p>
      </dgm:t>
    </dgm:pt>
    <dgm:pt modelId="{8313F615-FCFA-4DCE-A118-7D46DA6257C4}">
      <dgm:prSet/>
      <dgm:spPr/>
      <dgm:t>
        <a:bodyPr/>
        <a:lstStyle/>
        <a:p>
          <a:r>
            <a:rPr lang="en-US" dirty="0"/>
            <a:t>Creating an Employee Performance  Scorecard in Excel</a:t>
          </a:r>
        </a:p>
      </dgm:t>
    </dgm:pt>
    <dgm:pt modelId="{99A03139-0B2A-4248-813F-ACDEC4E9D69C}" type="parTrans" cxnId="{2606A22F-C0F7-4F29-920F-2B3878981534}">
      <dgm:prSet/>
      <dgm:spPr/>
      <dgm:t>
        <a:bodyPr/>
        <a:lstStyle/>
        <a:p>
          <a:endParaRPr lang="en-US"/>
        </a:p>
      </dgm:t>
    </dgm:pt>
    <dgm:pt modelId="{653D2549-EC1D-4D74-B5D5-1A3114FB7F52}" type="sibTrans" cxnId="{2606A22F-C0F7-4F29-920F-2B3878981534}">
      <dgm:prSet/>
      <dgm:spPr/>
      <dgm:t>
        <a:bodyPr/>
        <a:lstStyle/>
        <a:p>
          <a:endParaRPr lang="en-US"/>
        </a:p>
      </dgm:t>
    </dgm:pt>
    <dgm:pt modelId="{70581E58-7468-47CD-A8EC-EF8002E95FC7}">
      <dgm:prSet/>
      <dgm:spPr/>
      <dgm:t>
        <a:bodyPr/>
        <a:lstStyle/>
        <a:p>
          <a:r>
            <a:rPr lang="en-US" dirty="0"/>
            <a:t>Using Pivot Tables for Employee Turnover Analysis </a:t>
          </a:r>
        </a:p>
      </dgm:t>
    </dgm:pt>
    <dgm:pt modelId="{81CE2BA7-FBC9-41B2-B071-47107FE5FCC4}" type="parTrans" cxnId="{BEF14E05-0C20-4C85-951D-3D723DE55486}">
      <dgm:prSet/>
      <dgm:spPr/>
      <dgm:t>
        <a:bodyPr/>
        <a:lstStyle/>
        <a:p>
          <a:endParaRPr lang="en-US"/>
        </a:p>
      </dgm:t>
    </dgm:pt>
    <dgm:pt modelId="{64872D31-A3E3-4096-962F-E505E7B7E6C8}" type="sibTrans" cxnId="{BEF14E05-0C20-4C85-951D-3D723DE55486}">
      <dgm:prSet/>
      <dgm:spPr/>
      <dgm:t>
        <a:bodyPr/>
        <a:lstStyle/>
        <a:p>
          <a:endParaRPr lang="en-US"/>
        </a:p>
      </dgm:t>
    </dgm:pt>
    <dgm:pt modelId="{319563BF-F25B-4D85-8566-93A5A8B607C9}">
      <dgm:prSet/>
      <dgm:spPr/>
      <dgm:t>
        <a:bodyPr/>
        <a:lstStyle/>
        <a:p>
          <a:r>
            <a:rPr lang="en-US" dirty="0"/>
            <a:t>Visualizing Employee Attendance Trends with Excel Charts </a:t>
          </a:r>
        </a:p>
      </dgm:t>
    </dgm:pt>
    <dgm:pt modelId="{CBD9A85B-08E7-4409-9EF7-6EF34EE38949}" type="parTrans" cxnId="{9779CFE7-C985-46E8-AC3E-7F1B4CC39BF0}">
      <dgm:prSet/>
      <dgm:spPr/>
      <dgm:t>
        <a:bodyPr/>
        <a:lstStyle/>
        <a:p>
          <a:endParaRPr lang="en-US"/>
        </a:p>
      </dgm:t>
    </dgm:pt>
    <dgm:pt modelId="{ECE6B411-D2CA-45A6-82B3-813C224A154C}" type="sibTrans" cxnId="{9779CFE7-C985-46E8-AC3E-7F1B4CC39BF0}">
      <dgm:prSet/>
      <dgm:spPr/>
      <dgm:t>
        <a:bodyPr/>
        <a:lstStyle/>
        <a:p>
          <a:endParaRPr lang="en-US"/>
        </a:p>
      </dgm:t>
    </dgm:pt>
    <dgm:pt modelId="{3CAA4478-38F5-4815-A010-A2B1FFFFB766}">
      <dgm:prSet/>
      <dgm:spPr/>
      <dgm:t>
        <a:bodyPr/>
        <a:lstStyle/>
        <a:p>
          <a:r>
            <a:rPr lang="en-US" dirty="0"/>
            <a:t>Salary and Compensation Analysis Through Excel Data Modeling</a:t>
          </a:r>
        </a:p>
      </dgm:t>
    </dgm:pt>
    <dgm:pt modelId="{4BD59977-327E-4745-BBE3-3591F7FFB69E}" type="parTrans" cxnId="{37E0B128-DD59-44BB-955C-9B5C3BA5BCEB}">
      <dgm:prSet/>
      <dgm:spPr/>
      <dgm:t>
        <a:bodyPr/>
        <a:lstStyle/>
        <a:p>
          <a:endParaRPr lang="en-US"/>
        </a:p>
      </dgm:t>
    </dgm:pt>
    <dgm:pt modelId="{2C089D30-BB71-407E-81C4-86017B0A56EE}" type="sibTrans" cxnId="{37E0B128-DD59-44BB-955C-9B5C3BA5BCEB}">
      <dgm:prSet/>
      <dgm:spPr/>
      <dgm:t>
        <a:bodyPr/>
        <a:lstStyle/>
        <a:p>
          <a:endParaRPr lang="en-US"/>
        </a:p>
      </dgm:t>
    </dgm:pt>
    <dgm:pt modelId="{26666C92-4187-4C45-98FC-358053055248}" type="pres">
      <dgm:prSet presAssocID="{2CBEB532-9F71-4EC7-A9E3-779BF93FF0A6}" presName="Name0" presStyleCnt="0">
        <dgm:presLayoutVars>
          <dgm:dir/>
          <dgm:animLvl val="lvl"/>
          <dgm:resizeHandles/>
        </dgm:presLayoutVars>
      </dgm:prSet>
      <dgm:spPr/>
      <dgm:t>
        <a:bodyPr/>
        <a:lstStyle/>
        <a:p>
          <a:endParaRPr lang="en-IN"/>
        </a:p>
      </dgm:t>
    </dgm:pt>
    <dgm:pt modelId="{BD441C29-955A-4F4A-866B-1A9DDDD0E6CF}" type="pres">
      <dgm:prSet presAssocID="{62410D27-D913-4F54-A3CC-133F95876F10}" presName="linNode" presStyleCnt="0"/>
      <dgm:spPr/>
    </dgm:pt>
    <dgm:pt modelId="{5D747A70-2458-4022-A30A-8EC2CF8BE5B6}" type="pres">
      <dgm:prSet presAssocID="{62410D27-D913-4F54-A3CC-133F95876F10}" presName="parentShp" presStyleLbl="node1" presStyleIdx="0" presStyleCnt="5">
        <dgm:presLayoutVars>
          <dgm:bulletEnabled val="1"/>
        </dgm:presLayoutVars>
      </dgm:prSet>
      <dgm:spPr/>
      <dgm:t>
        <a:bodyPr/>
        <a:lstStyle/>
        <a:p>
          <a:endParaRPr lang="en-IN"/>
        </a:p>
      </dgm:t>
    </dgm:pt>
    <dgm:pt modelId="{C47C8E8D-B81E-411F-BC94-37741C9714EA}" type="pres">
      <dgm:prSet presAssocID="{62410D27-D913-4F54-A3CC-133F95876F10}" presName="childShp" presStyleLbl="bgAccFollowNode1" presStyleIdx="0" presStyleCnt="5">
        <dgm:presLayoutVars>
          <dgm:bulletEnabled val="1"/>
        </dgm:presLayoutVars>
      </dgm:prSet>
      <dgm:spPr/>
    </dgm:pt>
    <dgm:pt modelId="{334944A1-1B94-48D3-ABD6-0728FB8D6003}" type="pres">
      <dgm:prSet presAssocID="{25B6003C-14DE-4C81-90EA-428425B9D014}" presName="spacing" presStyleCnt="0"/>
      <dgm:spPr/>
    </dgm:pt>
    <dgm:pt modelId="{BA8884CD-39F3-47BD-BEA5-A9C688F48160}" type="pres">
      <dgm:prSet presAssocID="{8313F615-FCFA-4DCE-A118-7D46DA6257C4}" presName="linNode" presStyleCnt="0"/>
      <dgm:spPr/>
    </dgm:pt>
    <dgm:pt modelId="{4C5D1F2E-D34C-4B36-8843-B87F070B4FA8}" type="pres">
      <dgm:prSet presAssocID="{8313F615-FCFA-4DCE-A118-7D46DA6257C4}" presName="parentShp" presStyleLbl="node1" presStyleIdx="1" presStyleCnt="5">
        <dgm:presLayoutVars>
          <dgm:bulletEnabled val="1"/>
        </dgm:presLayoutVars>
      </dgm:prSet>
      <dgm:spPr/>
      <dgm:t>
        <a:bodyPr/>
        <a:lstStyle/>
        <a:p>
          <a:endParaRPr lang="en-IN"/>
        </a:p>
      </dgm:t>
    </dgm:pt>
    <dgm:pt modelId="{8B059BE6-63EC-472E-85B1-F6BF3B4E06CE}" type="pres">
      <dgm:prSet presAssocID="{8313F615-FCFA-4DCE-A118-7D46DA6257C4}" presName="childShp" presStyleLbl="bgAccFollowNode1" presStyleIdx="1" presStyleCnt="5">
        <dgm:presLayoutVars>
          <dgm:bulletEnabled val="1"/>
        </dgm:presLayoutVars>
      </dgm:prSet>
      <dgm:spPr/>
    </dgm:pt>
    <dgm:pt modelId="{788C2B16-04E0-47BD-AE87-69795135F158}" type="pres">
      <dgm:prSet presAssocID="{653D2549-EC1D-4D74-B5D5-1A3114FB7F52}" presName="spacing" presStyleCnt="0"/>
      <dgm:spPr/>
    </dgm:pt>
    <dgm:pt modelId="{E6C57DC6-4977-4E47-9107-D642BB8F4E5C}" type="pres">
      <dgm:prSet presAssocID="{70581E58-7468-47CD-A8EC-EF8002E95FC7}" presName="linNode" presStyleCnt="0"/>
      <dgm:spPr/>
    </dgm:pt>
    <dgm:pt modelId="{AD2C524F-0DBA-41A8-9097-20FACBC11C45}" type="pres">
      <dgm:prSet presAssocID="{70581E58-7468-47CD-A8EC-EF8002E95FC7}" presName="parentShp" presStyleLbl="node1" presStyleIdx="2" presStyleCnt="5">
        <dgm:presLayoutVars>
          <dgm:bulletEnabled val="1"/>
        </dgm:presLayoutVars>
      </dgm:prSet>
      <dgm:spPr/>
      <dgm:t>
        <a:bodyPr/>
        <a:lstStyle/>
        <a:p>
          <a:endParaRPr lang="en-IN"/>
        </a:p>
      </dgm:t>
    </dgm:pt>
    <dgm:pt modelId="{4FB49B6D-C9BB-4CA7-927F-BC5F44C081C6}" type="pres">
      <dgm:prSet presAssocID="{70581E58-7468-47CD-A8EC-EF8002E95FC7}" presName="childShp" presStyleLbl="bgAccFollowNode1" presStyleIdx="2" presStyleCnt="5">
        <dgm:presLayoutVars>
          <dgm:bulletEnabled val="1"/>
        </dgm:presLayoutVars>
      </dgm:prSet>
      <dgm:spPr/>
    </dgm:pt>
    <dgm:pt modelId="{11235D68-C10B-4044-9398-4178EFEDE0C6}" type="pres">
      <dgm:prSet presAssocID="{64872D31-A3E3-4096-962F-E505E7B7E6C8}" presName="spacing" presStyleCnt="0"/>
      <dgm:spPr/>
    </dgm:pt>
    <dgm:pt modelId="{EB1AA885-0DFE-4ABC-8E84-F50CCF881425}" type="pres">
      <dgm:prSet presAssocID="{319563BF-F25B-4D85-8566-93A5A8B607C9}" presName="linNode" presStyleCnt="0"/>
      <dgm:spPr/>
    </dgm:pt>
    <dgm:pt modelId="{EFB9698B-2720-4ADF-ACA8-B81CF29EC8BC}" type="pres">
      <dgm:prSet presAssocID="{319563BF-F25B-4D85-8566-93A5A8B607C9}" presName="parentShp" presStyleLbl="node1" presStyleIdx="3" presStyleCnt="5">
        <dgm:presLayoutVars>
          <dgm:bulletEnabled val="1"/>
        </dgm:presLayoutVars>
      </dgm:prSet>
      <dgm:spPr/>
      <dgm:t>
        <a:bodyPr/>
        <a:lstStyle/>
        <a:p>
          <a:endParaRPr lang="en-IN"/>
        </a:p>
      </dgm:t>
    </dgm:pt>
    <dgm:pt modelId="{5D2D7ECF-E843-419E-A2D8-A0A8C5295071}" type="pres">
      <dgm:prSet presAssocID="{319563BF-F25B-4D85-8566-93A5A8B607C9}" presName="childShp" presStyleLbl="bgAccFollowNode1" presStyleIdx="3" presStyleCnt="5">
        <dgm:presLayoutVars>
          <dgm:bulletEnabled val="1"/>
        </dgm:presLayoutVars>
      </dgm:prSet>
      <dgm:spPr/>
    </dgm:pt>
    <dgm:pt modelId="{0B5AD44C-992A-4030-8E91-2A6D0003BD23}" type="pres">
      <dgm:prSet presAssocID="{ECE6B411-D2CA-45A6-82B3-813C224A154C}" presName="spacing" presStyleCnt="0"/>
      <dgm:spPr/>
    </dgm:pt>
    <dgm:pt modelId="{DE2A59B2-8DF5-4EF0-9D1E-B17F5A7154CF}" type="pres">
      <dgm:prSet presAssocID="{3CAA4478-38F5-4815-A010-A2B1FFFFB766}" presName="linNode" presStyleCnt="0"/>
      <dgm:spPr/>
    </dgm:pt>
    <dgm:pt modelId="{EB1E0823-83DF-4172-9AC6-D69495347726}" type="pres">
      <dgm:prSet presAssocID="{3CAA4478-38F5-4815-A010-A2B1FFFFB766}" presName="parentShp" presStyleLbl="node1" presStyleIdx="4" presStyleCnt="5">
        <dgm:presLayoutVars>
          <dgm:bulletEnabled val="1"/>
        </dgm:presLayoutVars>
      </dgm:prSet>
      <dgm:spPr/>
      <dgm:t>
        <a:bodyPr/>
        <a:lstStyle/>
        <a:p>
          <a:endParaRPr lang="en-IN"/>
        </a:p>
      </dgm:t>
    </dgm:pt>
    <dgm:pt modelId="{AC79884A-4DC5-4F1D-A46F-62B0017DAFE6}" type="pres">
      <dgm:prSet presAssocID="{3CAA4478-38F5-4815-A010-A2B1FFFFB766}" presName="childShp" presStyleLbl="bgAccFollowNode1" presStyleIdx="4" presStyleCnt="5">
        <dgm:presLayoutVars>
          <dgm:bulletEnabled val="1"/>
        </dgm:presLayoutVars>
      </dgm:prSet>
      <dgm:spPr/>
    </dgm:pt>
  </dgm:ptLst>
  <dgm:cxnLst>
    <dgm:cxn modelId="{9779CFE7-C985-46E8-AC3E-7F1B4CC39BF0}" srcId="{2CBEB532-9F71-4EC7-A9E3-779BF93FF0A6}" destId="{319563BF-F25B-4D85-8566-93A5A8B607C9}" srcOrd="3" destOrd="0" parTransId="{CBD9A85B-08E7-4409-9EF7-6EF34EE38949}" sibTransId="{ECE6B411-D2CA-45A6-82B3-813C224A154C}"/>
    <dgm:cxn modelId="{BEF14E05-0C20-4C85-951D-3D723DE55486}" srcId="{2CBEB532-9F71-4EC7-A9E3-779BF93FF0A6}" destId="{70581E58-7468-47CD-A8EC-EF8002E95FC7}" srcOrd="2" destOrd="0" parTransId="{81CE2BA7-FBC9-41B2-B071-47107FE5FCC4}" sibTransId="{64872D31-A3E3-4096-962F-E505E7B7E6C8}"/>
    <dgm:cxn modelId="{30D3F9E6-0072-4811-BEB4-DBF9D533E886}" type="presOf" srcId="{70581E58-7468-47CD-A8EC-EF8002E95FC7}" destId="{AD2C524F-0DBA-41A8-9097-20FACBC11C45}" srcOrd="0" destOrd="0" presId="urn:microsoft.com/office/officeart/2005/8/layout/vList6"/>
    <dgm:cxn modelId="{8842F882-39F2-4405-AA66-35281B1D8992}" type="presOf" srcId="{319563BF-F25B-4D85-8566-93A5A8B607C9}" destId="{EFB9698B-2720-4ADF-ACA8-B81CF29EC8BC}" srcOrd="0" destOrd="0" presId="urn:microsoft.com/office/officeart/2005/8/layout/vList6"/>
    <dgm:cxn modelId="{F13A9F8F-8B04-4510-A437-18CFD2532AFC}" srcId="{2CBEB532-9F71-4EC7-A9E3-779BF93FF0A6}" destId="{62410D27-D913-4F54-A3CC-133F95876F10}" srcOrd="0" destOrd="0" parTransId="{5AA1B2E2-99DE-4531-91B8-22650CE7E710}" sibTransId="{25B6003C-14DE-4C81-90EA-428425B9D014}"/>
    <dgm:cxn modelId="{8944BB36-5288-41DF-B021-3B282107A97A}" type="presOf" srcId="{2CBEB532-9F71-4EC7-A9E3-779BF93FF0A6}" destId="{26666C92-4187-4C45-98FC-358053055248}" srcOrd="0" destOrd="0" presId="urn:microsoft.com/office/officeart/2005/8/layout/vList6"/>
    <dgm:cxn modelId="{BA7CBD22-9AFA-4140-9A41-D3DA1F313B6A}" type="presOf" srcId="{62410D27-D913-4F54-A3CC-133F95876F10}" destId="{5D747A70-2458-4022-A30A-8EC2CF8BE5B6}" srcOrd="0" destOrd="0" presId="urn:microsoft.com/office/officeart/2005/8/layout/vList6"/>
    <dgm:cxn modelId="{BB4CF93F-7300-4208-AF88-9BEA5CFD8D69}" type="presOf" srcId="{8313F615-FCFA-4DCE-A118-7D46DA6257C4}" destId="{4C5D1F2E-D34C-4B36-8843-B87F070B4FA8}" srcOrd="0" destOrd="0" presId="urn:microsoft.com/office/officeart/2005/8/layout/vList6"/>
    <dgm:cxn modelId="{2606A22F-C0F7-4F29-920F-2B3878981534}" srcId="{2CBEB532-9F71-4EC7-A9E3-779BF93FF0A6}" destId="{8313F615-FCFA-4DCE-A118-7D46DA6257C4}" srcOrd="1" destOrd="0" parTransId="{99A03139-0B2A-4248-813F-ACDEC4E9D69C}" sibTransId="{653D2549-EC1D-4D74-B5D5-1A3114FB7F52}"/>
    <dgm:cxn modelId="{37E0B128-DD59-44BB-955C-9B5C3BA5BCEB}" srcId="{2CBEB532-9F71-4EC7-A9E3-779BF93FF0A6}" destId="{3CAA4478-38F5-4815-A010-A2B1FFFFB766}" srcOrd="4" destOrd="0" parTransId="{4BD59977-327E-4745-BBE3-3591F7FFB69E}" sibTransId="{2C089D30-BB71-407E-81C4-86017B0A56EE}"/>
    <dgm:cxn modelId="{BAA3DDD5-64B5-4727-B491-F94C71A587AA}" type="presOf" srcId="{3CAA4478-38F5-4815-A010-A2B1FFFFB766}" destId="{EB1E0823-83DF-4172-9AC6-D69495347726}" srcOrd="0" destOrd="0" presId="urn:microsoft.com/office/officeart/2005/8/layout/vList6"/>
    <dgm:cxn modelId="{65FC3DBB-ECBB-4C7B-B2B5-F812DA11456B}" type="presParOf" srcId="{26666C92-4187-4C45-98FC-358053055248}" destId="{BD441C29-955A-4F4A-866B-1A9DDDD0E6CF}" srcOrd="0" destOrd="0" presId="urn:microsoft.com/office/officeart/2005/8/layout/vList6"/>
    <dgm:cxn modelId="{915CE3F4-6C02-4826-A893-F044D974129F}" type="presParOf" srcId="{BD441C29-955A-4F4A-866B-1A9DDDD0E6CF}" destId="{5D747A70-2458-4022-A30A-8EC2CF8BE5B6}" srcOrd="0" destOrd="0" presId="urn:microsoft.com/office/officeart/2005/8/layout/vList6"/>
    <dgm:cxn modelId="{35BC3098-080B-4261-9BDD-0A1ADE8589A6}" type="presParOf" srcId="{BD441C29-955A-4F4A-866B-1A9DDDD0E6CF}" destId="{C47C8E8D-B81E-411F-BC94-37741C9714EA}" srcOrd="1" destOrd="0" presId="urn:microsoft.com/office/officeart/2005/8/layout/vList6"/>
    <dgm:cxn modelId="{398341DF-B560-4A5E-8A0E-6BFC25B9D609}" type="presParOf" srcId="{26666C92-4187-4C45-98FC-358053055248}" destId="{334944A1-1B94-48D3-ABD6-0728FB8D6003}" srcOrd="1" destOrd="0" presId="urn:microsoft.com/office/officeart/2005/8/layout/vList6"/>
    <dgm:cxn modelId="{73066CC3-7FC6-4B1D-ACD8-676C1508D3DD}" type="presParOf" srcId="{26666C92-4187-4C45-98FC-358053055248}" destId="{BA8884CD-39F3-47BD-BEA5-A9C688F48160}" srcOrd="2" destOrd="0" presId="urn:microsoft.com/office/officeart/2005/8/layout/vList6"/>
    <dgm:cxn modelId="{C607D7CF-9183-49C3-8919-7F19FEA6467D}" type="presParOf" srcId="{BA8884CD-39F3-47BD-BEA5-A9C688F48160}" destId="{4C5D1F2E-D34C-4B36-8843-B87F070B4FA8}" srcOrd="0" destOrd="0" presId="urn:microsoft.com/office/officeart/2005/8/layout/vList6"/>
    <dgm:cxn modelId="{887A5C23-8029-4583-B70C-3C7E65FD7917}" type="presParOf" srcId="{BA8884CD-39F3-47BD-BEA5-A9C688F48160}" destId="{8B059BE6-63EC-472E-85B1-F6BF3B4E06CE}" srcOrd="1" destOrd="0" presId="urn:microsoft.com/office/officeart/2005/8/layout/vList6"/>
    <dgm:cxn modelId="{318D554D-1A50-487C-97DE-70513BF3864E}" type="presParOf" srcId="{26666C92-4187-4C45-98FC-358053055248}" destId="{788C2B16-04E0-47BD-AE87-69795135F158}" srcOrd="3" destOrd="0" presId="urn:microsoft.com/office/officeart/2005/8/layout/vList6"/>
    <dgm:cxn modelId="{9951CE93-E4A9-4A9E-998E-7D5BB4C06E57}" type="presParOf" srcId="{26666C92-4187-4C45-98FC-358053055248}" destId="{E6C57DC6-4977-4E47-9107-D642BB8F4E5C}" srcOrd="4" destOrd="0" presId="urn:microsoft.com/office/officeart/2005/8/layout/vList6"/>
    <dgm:cxn modelId="{C6B4E164-83FF-4CEB-A1E8-E3B4F9669A15}" type="presParOf" srcId="{E6C57DC6-4977-4E47-9107-D642BB8F4E5C}" destId="{AD2C524F-0DBA-41A8-9097-20FACBC11C45}" srcOrd="0" destOrd="0" presId="urn:microsoft.com/office/officeart/2005/8/layout/vList6"/>
    <dgm:cxn modelId="{9944968D-57B2-4E5A-8298-3228A77E9908}" type="presParOf" srcId="{E6C57DC6-4977-4E47-9107-D642BB8F4E5C}" destId="{4FB49B6D-C9BB-4CA7-927F-BC5F44C081C6}" srcOrd="1" destOrd="0" presId="urn:microsoft.com/office/officeart/2005/8/layout/vList6"/>
    <dgm:cxn modelId="{EF44B62C-95D6-4636-98BF-2FE949A5D554}" type="presParOf" srcId="{26666C92-4187-4C45-98FC-358053055248}" destId="{11235D68-C10B-4044-9398-4178EFEDE0C6}" srcOrd="5" destOrd="0" presId="urn:microsoft.com/office/officeart/2005/8/layout/vList6"/>
    <dgm:cxn modelId="{5120D65A-4B5B-4C49-8AD0-7432108542C8}" type="presParOf" srcId="{26666C92-4187-4C45-98FC-358053055248}" destId="{EB1AA885-0DFE-4ABC-8E84-F50CCF881425}" srcOrd="6" destOrd="0" presId="urn:microsoft.com/office/officeart/2005/8/layout/vList6"/>
    <dgm:cxn modelId="{F586745B-A0EE-4239-85CC-0220EE854250}" type="presParOf" srcId="{EB1AA885-0DFE-4ABC-8E84-F50CCF881425}" destId="{EFB9698B-2720-4ADF-ACA8-B81CF29EC8BC}" srcOrd="0" destOrd="0" presId="urn:microsoft.com/office/officeart/2005/8/layout/vList6"/>
    <dgm:cxn modelId="{EC74DBDA-D0CD-4EFF-B513-535509AC1CD5}" type="presParOf" srcId="{EB1AA885-0DFE-4ABC-8E84-F50CCF881425}" destId="{5D2D7ECF-E843-419E-A2D8-A0A8C5295071}" srcOrd="1" destOrd="0" presId="urn:microsoft.com/office/officeart/2005/8/layout/vList6"/>
    <dgm:cxn modelId="{B9D4016A-31A6-44FE-9141-1A2501354A90}" type="presParOf" srcId="{26666C92-4187-4C45-98FC-358053055248}" destId="{0B5AD44C-992A-4030-8E91-2A6D0003BD23}" srcOrd="7" destOrd="0" presId="urn:microsoft.com/office/officeart/2005/8/layout/vList6"/>
    <dgm:cxn modelId="{2A9C63F9-4AD4-43DE-8131-D4B89B761F4D}" type="presParOf" srcId="{26666C92-4187-4C45-98FC-358053055248}" destId="{DE2A59B2-8DF5-4EF0-9D1E-B17F5A7154CF}" srcOrd="8" destOrd="0" presId="urn:microsoft.com/office/officeart/2005/8/layout/vList6"/>
    <dgm:cxn modelId="{E4D8CAE8-336F-46E6-9537-1FAB924DC9C9}" type="presParOf" srcId="{DE2A59B2-8DF5-4EF0-9D1E-B17F5A7154CF}" destId="{EB1E0823-83DF-4172-9AC6-D69495347726}" srcOrd="0" destOrd="0" presId="urn:microsoft.com/office/officeart/2005/8/layout/vList6"/>
    <dgm:cxn modelId="{FA6BB25B-2279-4E47-B211-39A540D2C706}" type="presParOf" srcId="{DE2A59B2-8DF5-4EF0-9D1E-B17F5A7154CF}" destId="{AC79884A-4DC5-4F1D-A46F-62B0017DAFE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C8E8D-B81E-411F-BC94-37741C9714EA}">
      <dsp:nvSpPr>
        <dsp:cNvPr id="0" name=""/>
        <dsp:cNvSpPr/>
      </dsp:nvSpPr>
      <dsp:spPr>
        <a:xfrm>
          <a:off x="3540980" y="1662"/>
          <a:ext cx="5311470" cy="89993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47A70-2458-4022-A30A-8EC2CF8BE5B6}">
      <dsp:nvSpPr>
        <dsp:cNvPr id="0" name=""/>
        <dsp:cNvSpPr/>
      </dsp:nvSpPr>
      <dsp:spPr>
        <a:xfrm>
          <a:off x="0" y="1662"/>
          <a:ext cx="3540980" cy="8999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Employee Attrition Analysis Using Excel Dashboards </a:t>
          </a:r>
        </a:p>
      </dsp:txBody>
      <dsp:txXfrm>
        <a:off x="43931" y="45593"/>
        <a:ext cx="3453118" cy="812073"/>
      </dsp:txXfrm>
    </dsp:sp>
    <dsp:sp modelId="{8B059BE6-63EC-472E-85B1-F6BF3B4E06CE}">
      <dsp:nvSpPr>
        <dsp:cNvPr id="0" name=""/>
        <dsp:cNvSpPr/>
      </dsp:nvSpPr>
      <dsp:spPr>
        <a:xfrm>
          <a:off x="3540980" y="991591"/>
          <a:ext cx="5311470" cy="89993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5D1F2E-D34C-4B36-8843-B87F070B4FA8}">
      <dsp:nvSpPr>
        <dsp:cNvPr id="0" name=""/>
        <dsp:cNvSpPr/>
      </dsp:nvSpPr>
      <dsp:spPr>
        <a:xfrm>
          <a:off x="0" y="991591"/>
          <a:ext cx="3540980" cy="8999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Creating an Employee Performance  Scorecard in Excel</a:t>
          </a:r>
        </a:p>
      </dsp:txBody>
      <dsp:txXfrm>
        <a:off x="43931" y="1035522"/>
        <a:ext cx="3453118" cy="812073"/>
      </dsp:txXfrm>
    </dsp:sp>
    <dsp:sp modelId="{4FB49B6D-C9BB-4CA7-927F-BC5F44C081C6}">
      <dsp:nvSpPr>
        <dsp:cNvPr id="0" name=""/>
        <dsp:cNvSpPr/>
      </dsp:nvSpPr>
      <dsp:spPr>
        <a:xfrm>
          <a:off x="3540980" y="1981520"/>
          <a:ext cx="5311470" cy="89993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2C524F-0DBA-41A8-9097-20FACBC11C45}">
      <dsp:nvSpPr>
        <dsp:cNvPr id="0" name=""/>
        <dsp:cNvSpPr/>
      </dsp:nvSpPr>
      <dsp:spPr>
        <a:xfrm>
          <a:off x="0" y="1981520"/>
          <a:ext cx="3540980" cy="8999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Using Pivot Tables for Employee Turnover Analysis </a:t>
          </a:r>
        </a:p>
      </dsp:txBody>
      <dsp:txXfrm>
        <a:off x="43931" y="2025451"/>
        <a:ext cx="3453118" cy="812073"/>
      </dsp:txXfrm>
    </dsp:sp>
    <dsp:sp modelId="{5D2D7ECF-E843-419E-A2D8-A0A8C5295071}">
      <dsp:nvSpPr>
        <dsp:cNvPr id="0" name=""/>
        <dsp:cNvSpPr/>
      </dsp:nvSpPr>
      <dsp:spPr>
        <a:xfrm>
          <a:off x="3540980" y="2971449"/>
          <a:ext cx="5311470" cy="89993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B9698B-2720-4ADF-ACA8-B81CF29EC8BC}">
      <dsp:nvSpPr>
        <dsp:cNvPr id="0" name=""/>
        <dsp:cNvSpPr/>
      </dsp:nvSpPr>
      <dsp:spPr>
        <a:xfrm>
          <a:off x="0" y="2971449"/>
          <a:ext cx="3540980" cy="8999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Visualizing Employee Attendance Trends with Excel Charts </a:t>
          </a:r>
        </a:p>
      </dsp:txBody>
      <dsp:txXfrm>
        <a:off x="43931" y="3015380"/>
        <a:ext cx="3453118" cy="812073"/>
      </dsp:txXfrm>
    </dsp:sp>
    <dsp:sp modelId="{AC79884A-4DC5-4F1D-A46F-62B0017DAFE6}">
      <dsp:nvSpPr>
        <dsp:cNvPr id="0" name=""/>
        <dsp:cNvSpPr/>
      </dsp:nvSpPr>
      <dsp:spPr>
        <a:xfrm>
          <a:off x="3540980" y="3961379"/>
          <a:ext cx="5311470" cy="89993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1E0823-83DF-4172-9AC6-D69495347726}">
      <dsp:nvSpPr>
        <dsp:cNvPr id="0" name=""/>
        <dsp:cNvSpPr/>
      </dsp:nvSpPr>
      <dsp:spPr>
        <a:xfrm>
          <a:off x="0" y="3961379"/>
          <a:ext cx="3540980" cy="8999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Salary and Compensation Analysis Through Excel Data Modeling</a:t>
          </a:r>
        </a:p>
      </dsp:txBody>
      <dsp:txXfrm>
        <a:off x="43931" y="4005310"/>
        <a:ext cx="3453118" cy="812073"/>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821635" y="3452191"/>
            <a:ext cx="10913980" cy="1815882"/>
          </a:xfrm>
          <a:prstGeom prst="rect">
            <a:avLst/>
          </a:prstGeom>
          <a:noFill/>
        </p:spPr>
        <p:txBody>
          <a:bodyPr wrap="square" rtlCol="0">
            <a:spAutoFit/>
          </a:bodyPr>
          <a:lstStyle/>
          <a:p>
            <a:r>
              <a:rPr lang="en-US" sz="2800" dirty="0"/>
              <a:t>PRESENTED BY: Y.YUVARANI</a:t>
            </a:r>
          </a:p>
          <a:p>
            <a:r>
              <a:rPr lang="en-US" sz="2800" dirty="0"/>
              <a:t>REGISTER NO: 312204642</a:t>
            </a:r>
          </a:p>
          <a:p>
            <a:r>
              <a:rPr lang="en-US" sz="2800" dirty="0"/>
              <a:t>DEPARTMENT: COMMERCE </a:t>
            </a:r>
          </a:p>
          <a:p>
            <a:r>
              <a:rPr lang="en-US" sz="2800" dirty="0"/>
              <a:t>COLLEGE: K.C.S KASI NADAR COLLEGE OF ARTS AND SCIENCE </a:t>
            </a:r>
          </a:p>
        </p:txBody>
      </p:sp>
      <p:sp>
        <p:nvSpPr>
          <p:cNvPr id="3" name="TextBox 2">
            <a:extLst>
              <a:ext uri="{FF2B5EF4-FFF2-40B4-BE49-F238E27FC236}">
                <a16:creationId xmlns:a16="http://schemas.microsoft.com/office/drawing/2014/main" xmlns="" id="{EA27F001-3B33-39A7-51D2-39FC08076C10}"/>
              </a:ext>
            </a:extLst>
          </p:cNvPr>
          <p:cNvSpPr txBox="1"/>
          <p:nvPr/>
        </p:nvSpPr>
        <p:spPr>
          <a:xfrm>
            <a:off x="5185675" y="251460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xmlns="" id="{B6DE17D7-5660-9057-18F4-0B565DEF61B8}"/>
              </a:ext>
            </a:extLst>
          </p:cNvPr>
          <p:cNvSpPr txBox="1"/>
          <p:nvPr/>
        </p:nvSpPr>
        <p:spPr>
          <a:xfrm rot="1046568">
            <a:off x="5989983" y="3661047"/>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44724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p:cNvGraphicFramePr>
            <a:graphicFrameLocks/>
          </p:cNvGraphicFramePr>
          <p:nvPr>
            <p:extLst>
              <p:ext uri="{D42A27DB-BD31-4B8C-83A1-F6EECF244321}">
                <p14:modId xmlns:p14="http://schemas.microsoft.com/office/powerpoint/2010/main" val="2639028535"/>
              </p:ext>
            </p:extLst>
          </p:nvPr>
        </p:nvGraphicFramePr>
        <p:xfrm>
          <a:off x="1208468" y="1619518"/>
          <a:ext cx="6866586" cy="4008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5" name="TextBox 4">
            <a:extLst>
              <a:ext uri="{FF2B5EF4-FFF2-40B4-BE49-F238E27FC236}">
                <a16:creationId xmlns:a16="http://schemas.microsoft.com/office/drawing/2014/main" xmlns="" id="{0B5C4553-7ACC-D376-E472-8189FC7B7242}"/>
              </a:ext>
            </a:extLst>
          </p:cNvPr>
          <p:cNvSpPr txBox="1"/>
          <p:nvPr/>
        </p:nvSpPr>
        <p:spPr>
          <a:xfrm>
            <a:off x="1466952" y="1845911"/>
            <a:ext cx="8178257" cy="3477875"/>
          </a:xfrm>
          <a:prstGeom prst="rect">
            <a:avLst/>
          </a:prstGeom>
          <a:noFill/>
        </p:spPr>
        <p:txBody>
          <a:bodyPr wrap="square">
            <a:spAutoFit/>
          </a:bodyPr>
          <a:lstStyle/>
          <a:p>
            <a:r>
              <a:rPr lang="en-US" sz="2000" dirty="0"/>
              <a:t>The analysis of employee performance ratings across departments reveals significant variability. Departments 3437, 3441, and 3445 demonstrate consistently high performance, indicating effective management practices or a higher skill level among employees. In contrast, departments 3443 and 3442 have lower ratings, suggesting potential areas for improvement. These insights can guide targeted interventions, such as focused training or process optimizations, to uplift the overall performance across departments. Regular monitoring and feedback mechanisms should be instituted to ensure sustained </a:t>
            </a:r>
            <a:r>
              <a:rPr lang="en-US" sz="2000" dirty="0" err="1"/>
              <a:t>improvements.Let</a:t>
            </a:r>
            <a:r>
              <a:rPr lang="en-US" sz="2000" dirty="0"/>
              <a:t> me know if this aligns with your project or if you need further adjustments!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642077" y="397005"/>
            <a:ext cx="5499652" cy="923330"/>
          </a:xfrm>
          <a:prstGeom prst="rect">
            <a:avLst/>
          </a:prstGeom>
          <a:noFill/>
        </p:spPr>
        <p:txBody>
          <a:bodyPr wrap="square" rtlCol="0">
            <a:spAutoFit/>
          </a:bodyPr>
          <a:lstStyle/>
          <a:p>
            <a:r>
              <a:rPr lang="en-US" sz="5400" dirty="0"/>
              <a:t>REFERENCE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77" y="1437364"/>
            <a:ext cx="8133432" cy="4699664"/>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xmlns="" id="{C88AC415-C681-421E-B395-E370663BDE66}"/>
              </a:ext>
            </a:extLst>
          </p:cNvPr>
          <p:cNvSpPr>
            <a:spLocks noGrp="1"/>
          </p:cNvSpPr>
          <p:nvPr>
            <p:ph type="body" idx="1"/>
          </p:nvPr>
        </p:nvSpPr>
        <p:spPr>
          <a:xfrm>
            <a:off x="1154412" y="2107096"/>
            <a:ext cx="10123187" cy="4445952"/>
          </a:xfrm>
        </p:spPr>
        <p:txBody>
          <a:bodyPr>
            <a:normAutofit/>
          </a:bodyPr>
          <a:lstStyle/>
          <a:p>
            <a:r>
              <a:rPr lang="en-US" sz="2800" dirty="0">
                <a:solidFill>
                  <a:schemeClr val="tx1"/>
                </a:solidFill>
              </a:rPr>
              <a:t>1. Imbalance lies uniformly Low Scores, yet With Subtle variations.</a:t>
            </a:r>
          </a:p>
          <a:p>
            <a:r>
              <a:rPr lang="en-US" sz="2800" dirty="0">
                <a:solidFill>
                  <a:schemeClr val="tx1"/>
                </a:solidFill>
              </a:rPr>
              <a:t>2. </a:t>
            </a:r>
            <a:r>
              <a:rPr lang="en-US" sz="2800" dirty="0" smtClean="0">
                <a:solidFill>
                  <a:schemeClr val="tx1"/>
                </a:solidFill>
              </a:rPr>
              <a:t>Identify </a:t>
            </a:r>
            <a:r>
              <a:rPr lang="en-US" sz="2800" dirty="0">
                <a:solidFill>
                  <a:schemeClr val="tx1"/>
                </a:solidFill>
              </a:rPr>
              <a:t>key issues or </a:t>
            </a:r>
            <a:r>
              <a:rPr lang="en-US" sz="2800" dirty="0" smtClean="0">
                <a:solidFill>
                  <a:schemeClr val="tx1"/>
                </a:solidFill>
              </a:rPr>
              <a:t>challenges</a:t>
            </a:r>
          </a:p>
          <a:p>
            <a:r>
              <a:rPr lang="en-US" sz="2800" dirty="0" smtClean="0">
                <a:solidFill>
                  <a:schemeClr val="tx1"/>
                </a:solidFill>
              </a:rPr>
              <a:t>3. Formulate </a:t>
            </a:r>
            <a:r>
              <a:rPr lang="en-US" sz="2800" dirty="0">
                <a:solidFill>
                  <a:schemeClr val="tx1"/>
                </a:solidFill>
              </a:rPr>
              <a:t>a clear problem statement</a:t>
            </a:r>
          </a:p>
          <a:p>
            <a:r>
              <a:rPr lang="en-US" sz="2800" dirty="0" smtClean="0">
                <a:solidFill>
                  <a:schemeClr val="tx1"/>
                </a:solidFill>
              </a:rPr>
              <a:t>4</a:t>
            </a:r>
            <a:r>
              <a:rPr lang="en-US" sz="2800" dirty="0">
                <a:solidFill>
                  <a:schemeClr val="tx1"/>
                </a:solidFill>
              </a:rPr>
              <a:t>. Employee Development content</a:t>
            </a:r>
          </a:p>
          <a:p>
            <a:r>
              <a:rPr lang="en-US" sz="2800" dirty="0">
                <a:solidFill>
                  <a:schemeClr val="tx1"/>
                </a:solidFill>
              </a:rPr>
              <a:t>5. Employee Satisfaction and Retention Risk</a:t>
            </a:r>
          </a:p>
        </p:txBody>
      </p:sp>
    </p:spTree>
    <p:extLst>
      <p:ext uri="{BB962C8B-B14F-4D97-AF65-F5344CB8AC3E}">
        <p14:creationId xmlns:p14="http://schemas.microsoft.com/office/powerpoint/2010/main" val="521255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a16="http://schemas.microsoft.com/office/drawing/2014/main" xmlns="" id="{3D9A1EB8-B17F-42CE-8CCE-B278C0DC1051}"/>
              </a:ext>
            </a:extLst>
          </p:cNvPr>
          <p:cNvGraphicFramePr/>
          <p:nvPr>
            <p:extLst>
              <p:ext uri="{D42A27DB-BD31-4B8C-83A1-F6EECF244321}">
                <p14:modId xmlns:p14="http://schemas.microsoft.com/office/powerpoint/2010/main" val="1030279525"/>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sp>
        <p:nvSpPr>
          <p:cNvPr id="6" name="TextBox 5">
            <a:extLst>
              <a:ext uri="{FF2B5EF4-FFF2-40B4-BE49-F238E27FC236}">
                <a16:creationId xmlns:a16="http://schemas.microsoft.com/office/drawing/2014/main" xmlns="" id="{1C083A8D-0299-E14B-161E-A8BF308145C0}"/>
              </a:ext>
            </a:extLst>
          </p:cNvPr>
          <p:cNvSpPr txBox="1"/>
          <p:nvPr/>
        </p:nvSpPr>
        <p:spPr>
          <a:xfrm>
            <a:off x="5130664" y="2514600"/>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xmlns="" id="{8B141158-AE7E-51F0-2B58-899617C3D5FC}"/>
              </a:ext>
            </a:extLst>
          </p:cNvPr>
          <p:cNvSpPr txBox="1"/>
          <p:nvPr/>
        </p:nvSpPr>
        <p:spPr>
          <a:xfrm>
            <a:off x="1420497" y="1991380"/>
            <a:ext cx="7906871" cy="2862322"/>
          </a:xfrm>
          <a:prstGeom prst="rect">
            <a:avLst/>
          </a:prstGeom>
          <a:noFill/>
        </p:spPr>
        <p:txBody>
          <a:bodyPr wrap="square" rtlCol="0">
            <a:spAutoFit/>
          </a:bodyPr>
          <a:lstStyle/>
          <a:p>
            <a:pPr marL="457200" indent="-457200" algn="l">
              <a:buFont typeface="Arial" panose="020B0604020202020204" pitchFamily="34" charset="0"/>
              <a:buChar char="•"/>
            </a:pPr>
            <a:r>
              <a:rPr lang="en-US" sz="3600" b="1" dirty="0"/>
              <a:t>Human resources HR Department </a:t>
            </a:r>
          </a:p>
          <a:p>
            <a:pPr marL="457200" indent="-457200" algn="l">
              <a:buFont typeface="Arial" panose="020B0604020202020204" pitchFamily="34" charset="0"/>
              <a:buChar char="•"/>
            </a:pPr>
            <a:r>
              <a:rPr lang="en-US" sz="3600" b="1" dirty="0"/>
              <a:t>Managers and supervisors </a:t>
            </a:r>
          </a:p>
          <a:p>
            <a:pPr marL="457200" indent="-457200" algn="l">
              <a:buFont typeface="Arial" panose="020B0604020202020204" pitchFamily="34" charset="0"/>
              <a:buChar char="•"/>
            </a:pPr>
            <a:r>
              <a:rPr lang="en-US" sz="3600" b="1" dirty="0"/>
              <a:t>Executives and leadership </a:t>
            </a:r>
          </a:p>
          <a:p>
            <a:pPr marL="457200" indent="-457200" algn="l">
              <a:buFont typeface="Arial" panose="020B0604020202020204" pitchFamily="34" charset="0"/>
              <a:buChar char="•"/>
            </a:pPr>
            <a:r>
              <a:rPr lang="en-US" sz="3600" b="1" dirty="0"/>
              <a:t>Learning and Development </a:t>
            </a:r>
          </a:p>
          <a:p>
            <a:pPr marL="457200" indent="-457200" algn="l">
              <a:buFont typeface="Arial" panose="020B0604020202020204" pitchFamily="34" charset="0"/>
              <a:buChar char="•"/>
            </a:pPr>
            <a:r>
              <a:rPr lang="en-US" sz="3600" b="1" dirty="0"/>
              <a:t>Talent Acquisition </a:t>
            </a:r>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2D817164-9ACF-ECF3-34E9-F083B7509C28}"/>
              </a:ext>
            </a:extLst>
          </p:cNvPr>
          <p:cNvSpPr txBox="1"/>
          <p:nvPr/>
        </p:nvSpPr>
        <p:spPr>
          <a:xfrm>
            <a:off x="953519" y="2493818"/>
            <a:ext cx="8923957" cy="2862322"/>
          </a:xfrm>
          <a:prstGeom prst="rect">
            <a:avLst/>
          </a:prstGeom>
          <a:noFill/>
        </p:spPr>
        <p:txBody>
          <a:bodyPr wrap="square" rtlCol="0">
            <a:spAutoFit/>
          </a:bodyPr>
          <a:lstStyle/>
          <a:p>
            <a:pPr marL="285750" indent="-285750" algn="l">
              <a:buFont typeface="Arial" panose="020B0604020202020204" pitchFamily="34" charset="0"/>
              <a:buChar char="•"/>
            </a:pPr>
            <a:r>
              <a:rPr lang="en-US" dirty="0"/>
              <a:t>The solution is designed to track, evaluate, and enhance employee performance across various dimensions like productivity, skills, behavior, and goal alignment.</a:t>
            </a:r>
          </a:p>
          <a:p>
            <a:pPr marL="285750" indent="-285750" algn="l">
              <a:buFont typeface="Arial" panose="020B0604020202020204" pitchFamily="34" charset="0"/>
              <a:buChar char="•"/>
            </a:pPr>
            <a:r>
              <a:rPr lang="en-US" dirty="0"/>
              <a:t>Performance Metrics Dashboard: Comprehensive visual analytics on individual and team performance.</a:t>
            </a:r>
          </a:p>
          <a:p>
            <a:pPr marL="285750" indent="-285750" algn="l">
              <a:buFont typeface="Arial" panose="020B0604020202020204" pitchFamily="34" charset="0"/>
              <a:buChar char="•"/>
            </a:pPr>
            <a:r>
              <a:rPr lang="en-US" dirty="0"/>
              <a:t>Data-Driven Decision Making: Empowers management with actionable insights for promotions, rewards, and talent development, improving accuracy and fairness.</a:t>
            </a:r>
          </a:p>
          <a:p>
            <a:pPr marL="285750" indent="-285750" algn="l">
              <a:buFont typeface="Arial" panose="020B0604020202020204" pitchFamily="34" charset="0"/>
              <a:buChar char="•"/>
            </a:pPr>
            <a:r>
              <a:rPr lang="en-US" dirty="0"/>
              <a:t>Scalability &amp; Flexibility: Adapts to various organizational sizes, supporting both small businesses and large enterprises with customizable features.</a:t>
            </a:r>
          </a:p>
          <a:p>
            <a:pPr marL="285750" indent="-285750" algn="l">
              <a:buFont typeface="Arial" panose="020B0604020202020204" pitchFamily="34" charset="0"/>
              <a:buChar char="•"/>
            </a:pPr>
            <a:r>
              <a:rPr lang="en-US" dirty="0"/>
              <a:t>Predictive Analytics: Uses AI to forecast employee performance trends, helping businesses proactively address potential issues.</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795130" y="1603513"/>
            <a:ext cx="7699514" cy="4093428"/>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970318"/>
          </a:xfrm>
          <a:prstGeom prst="rect">
            <a:avLst/>
          </a:prstGeom>
          <a:noFill/>
        </p:spPr>
        <p:txBody>
          <a:bodyPr wrap="square" rtlCol="0">
            <a:spAutoFit/>
          </a:bodyPr>
          <a:lstStyle/>
          <a:p>
            <a:r>
              <a:rPr lang="en-US" sz="2800" dirty="0"/>
              <a:t>Data set: Kaggle, Employee dataset</a:t>
            </a:r>
          </a:p>
          <a:p>
            <a:r>
              <a:rPr lang="en-US" sz="2800" dirty="0"/>
              <a:t>Feature Selection:</a:t>
            </a:r>
          </a:p>
          <a:p>
            <a:r>
              <a:rPr lang="en-US" sz="2800" dirty="0"/>
              <a:t>Data Cleaning: Missing values, Irrelevant</a:t>
            </a:r>
          </a:p>
          <a:p>
            <a:r>
              <a:rPr lang="en-US" sz="2800" dirty="0"/>
              <a:t>Pivot Table: Employee ID, First Name, </a:t>
            </a:r>
            <a:r>
              <a:rPr lang="en-US" sz="2800" dirty="0" err="1"/>
              <a:t>Payzone</a:t>
            </a:r>
            <a:r>
              <a:rPr lang="en-US" sz="2800" dirty="0"/>
              <a:t>, </a:t>
            </a:r>
            <a:r>
              <a:rPr lang="en-US" sz="2800" dirty="0" err="1"/>
              <a:t>DepartmentType</a:t>
            </a:r>
            <a:r>
              <a:rPr lang="en-US" sz="2800" dirty="0"/>
              <a:t>, Current Employee Rating.  </a:t>
            </a:r>
          </a:p>
          <a:p>
            <a:r>
              <a:rPr lang="en-US" sz="2800" dirty="0"/>
              <a:t>Performance:</a:t>
            </a:r>
          </a:p>
          <a:p>
            <a:r>
              <a:rPr lang="en-US" sz="2800" dirty="0"/>
              <a:t>Report: Slicer</a:t>
            </a:r>
          </a:p>
          <a:p>
            <a:r>
              <a:rPr lang="en-US" sz="2800" dirty="0"/>
              <a:t>Chart: Bar diagram </a:t>
            </a:r>
          </a:p>
          <a:p>
            <a:endParaRPr lang="en-US" sz="28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340</TotalTime>
  <Words>498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31</cp:revision>
  <dcterms:created xsi:type="dcterms:W3CDTF">2024-08-21T00:32:52Z</dcterms:created>
  <dcterms:modified xsi:type="dcterms:W3CDTF">2024-08-27T05:34:42Z</dcterms:modified>
</cp:coreProperties>
</file>