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YUVASRI\projec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excel.xlsx]Sheet7!PivotTable4</c:name>
    <c:fmtId val="3"/>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Sheet7!$B$1</c:f>
              <c:strCache>
                <c:ptCount val="1"/>
                <c:pt idx="0">
                  <c:v>Total</c:v>
                </c:pt>
              </c:strCache>
            </c:strRef>
          </c:tx>
          <c:cat>
            <c:multiLvlStrRef>
              <c:f>Sheet7!$A$2:$A$22</c:f>
              <c:multiLvlStrCache>
                <c:ptCount val="5"/>
                <c:lvl>
                  <c:pt idx="0">
                    <c:v>Permanent</c:v>
                  </c:pt>
                  <c:pt idx="1">
                    <c:v>Permanent</c:v>
                  </c:pt>
                  <c:pt idx="2">
                    <c:v>Permanent</c:v>
                  </c:pt>
                  <c:pt idx="3">
                    <c:v>Permanent</c:v>
                  </c:pt>
                  <c:pt idx="4">
                    <c:v>Permanent</c:v>
                  </c:pt>
                </c:lvl>
                <c:lvl>
                  <c:pt idx="0">
                    <c:v>Female</c:v>
                  </c:pt>
                  <c:pt idx="1">
                    <c:v>Female</c:v>
                  </c:pt>
                  <c:pt idx="2">
                    <c:v>Female</c:v>
                  </c:pt>
                  <c:pt idx="3">
                    <c:v>Female</c:v>
                  </c:pt>
                  <c:pt idx="4">
                    <c:v>Female</c:v>
                  </c:pt>
                </c:lvl>
                <c:lvl>
                  <c:pt idx="0">
                    <c:v>Billi Fellgate</c:v>
                  </c:pt>
                  <c:pt idx="1">
                    <c:v> Wyn Treadger</c:v>
                  </c:pt>
                  <c:pt idx="2">
                    <c:v>Oona Donan</c:v>
                  </c:pt>
                  <c:pt idx="3">
                    <c:v>Jessica Callcott</c:v>
                  </c:pt>
                  <c:pt idx="4">
                    <c:v>Mick Spraberry</c:v>
                  </c:pt>
                </c:lvl>
                <c:lvl>
                  <c:pt idx="0">
                    <c:v>PR00419</c:v>
                  </c:pt>
                  <c:pt idx="1">
                    <c:v>PR04473</c:v>
                  </c:pt>
                  <c:pt idx="2">
                    <c:v>PR04686</c:v>
                  </c:pt>
                  <c:pt idx="3">
                    <c:v>SQ01854</c:v>
                  </c:pt>
                  <c:pt idx="4">
                    <c:v>SQ04612</c:v>
                  </c:pt>
                </c:lvl>
              </c:multiLvlStrCache>
            </c:multiLvlStrRef>
          </c:cat>
          <c:val>
            <c:numRef>
              <c:f>Sheet7!$B$2:$B$22</c:f>
              <c:numCache>
                <c:formatCode>General</c:formatCode>
                <c:ptCount val="5"/>
                <c:pt idx="0">
                  <c:v>68980.52</c:v>
                </c:pt>
                <c:pt idx="1">
                  <c:v>69192.850000000006</c:v>
                </c:pt>
                <c:pt idx="2">
                  <c:v>88360.79</c:v>
                </c:pt>
                <c:pt idx="3">
                  <c:v>66017.179999999993</c:v>
                </c:pt>
                <c:pt idx="4">
                  <c:v>85879.23</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5776"/>
            <a:ext cx="11810999" cy="632224"/>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876298" y="2914957"/>
            <a:ext cx="9334501" cy="2554545"/>
          </a:xfrm>
          <a:prstGeom prst="rect">
            <a:avLst/>
          </a:prstGeom>
          <a:noFill/>
        </p:spPr>
        <p:txBody>
          <a:bodyPr wrap="square" rtlCol="0">
            <a:spAutoFit/>
          </a:bodyPr>
          <a:lstStyle/>
          <a:p>
            <a:r>
              <a:rPr lang="en-US" sz="3200" dirty="0">
                <a:latin typeface="Dubai Medium" panose="020B0603030403030204" pitchFamily="34" charset="-78"/>
                <a:cs typeface="Dubai Medium" panose="020B0603030403030204" pitchFamily="34" charset="-78"/>
              </a:rPr>
              <a:t>STUDENT NAME: </a:t>
            </a:r>
            <a:r>
              <a:rPr lang="en-US" sz="3200" dirty="0" smtClean="0">
                <a:latin typeface="Dubai Medium" panose="020B0603030403030204" pitchFamily="34" charset="-78"/>
                <a:cs typeface="Dubai Medium" panose="020B0603030403030204" pitchFamily="34" charset="-78"/>
              </a:rPr>
              <a:t>YUVASRI G</a:t>
            </a:r>
            <a:endParaRPr lang="en-US" sz="3200" dirty="0">
              <a:latin typeface="Dubai Medium" panose="020B0603030403030204" pitchFamily="34" charset="-78"/>
              <a:cs typeface="Dubai Medium" panose="020B0603030403030204" pitchFamily="34" charset="-78"/>
            </a:endParaRPr>
          </a:p>
          <a:p>
            <a:r>
              <a:rPr lang="en-US" sz="3200" dirty="0">
                <a:latin typeface="Dubai Medium" panose="020B0603030403030204" pitchFamily="34" charset="-78"/>
                <a:cs typeface="Dubai Medium" panose="020B0603030403030204" pitchFamily="34" charset="-78"/>
              </a:rPr>
              <a:t>REGISTER NO: </a:t>
            </a:r>
            <a:r>
              <a:rPr lang="en-US" sz="3200" dirty="0" smtClean="0">
                <a:latin typeface="Dubai Medium" panose="020B0603030403030204" pitchFamily="34" charset="-78"/>
                <a:cs typeface="Dubai Medium" panose="020B0603030403030204" pitchFamily="34" charset="-78"/>
              </a:rPr>
              <a:t>312209162</a:t>
            </a:r>
            <a:endParaRPr lang="en-US" sz="3200" dirty="0">
              <a:latin typeface="Dubai Medium" panose="020B0603030403030204" pitchFamily="34" charset="-78"/>
              <a:cs typeface="Dubai Medium" panose="020B0603030403030204" pitchFamily="34" charset="-78"/>
            </a:endParaRPr>
          </a:p>
          <a:p>
            <a:r>
              <a:rPr lang="en-US" sz="3200" dirty="0">
                <a:latin typeface="Dubai Medium" panose="020B0603030403030204" pitchFamily="34" charset="-78"/>
                <a:cs typeface="Dubai Medium" panose="020B0603030403030204" pitchFamily="34" charset="-78"/>
              </a:rPr>
              <a:t>DEPARTMENT:COMMERCE </a:t>
            </a:r>
          </a:p>
          <a:p>
            <a:r>
              <a:rPr lang="en-US" sz="3200" dirty="0">
                <a:latin typeface="Dubai Medium" panose="020B0603030403030204" pitchFamily="34" charset="-78"/>
                <a:cs typeface="Dubai Medium" panose="020B0603030403030204" pitchFamily="34" charset="-78"/>
              </a:rPr>
              <a:t>COLLEGE: ANNA ADARSH COLLEGE FOR WOMEN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151130"/>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E8868795-A25E-FACF-4B56-8E2AB21482E4}"/>
              </a:ext>
            </a:extLst>
          </p:cNvPr>
          <p:cNvSpPr txBox="1"/>
          <p:nvPr/>
        </p:nvSpPr>
        <p:spPr>
          <a:xfrm>
            <a:off x="1316736" y="876258"/>
            <a:ext cx="9669780" cy="6047809"/>
          </a:xfrm>
          <a:prstGeom prst="rect">
            <a:avLst/>
          </a:prstGeom>
          <a:noFill/>
        </p:spPr>
        <p:txBody>
          <a:bodyPr wrap="square" rtlCol="0">
            <a:spAutoFit/>
          </a:bodyPr>
          <a:lstStyle/>
          <a:p>
            <a:pPr marL="742950" lvl="1" indent="-285750">
              <a:lnSpc>
                <a:spcPct val="150000"/>
              </a:lnSpc>
              <a:buFont typeface="Arial" pitchFamily="34" charset="0"/>
              <a:buChar char="•"/>
            </a:pPr>
            <a:r>
              <a:rPr lang="en-US" sz="1600" b="1" dirty="0" smtClean="0">
                <a:latin typeface="Times New Roman" pitchFamily="18" charset="0"/>
                <a:cs typeface="Times New Roman" pitchFamily="18" charset="0"/>
              </a:rPr>
              <a:t>Step 1:</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Define </a:t>
            </a:r>
            <a:r>
              <a:rPr lang="en-US" sz="1600" b="1" dirty="0">
                <a:latin typeface="Times New Roman" pitchFamily="18" charset="0"/>
                <a:cs typeface="Times New Roman" pitchFamily="18" charset="0"/>
              </a:rPr>
              <a:t>the Objectives:- </a:t>
            </a:r>
            <a:r>
              <a:rPr lang="en-US" sz="1600" dirty="0">
                <a:latin typeface="Times New Roman" pitchFamily="18" charset="0"/>
                <a:cs typeface="Times New Roman" pitchFamily="18" charset="0"/>
              </a:rPr>
              <a:t>Clearly define what you want to achieve with the analysis, such as understanding turnover patterns, and discovering key factors to engage with HR managers, department heads, and other key stakeholders to understand their specific needs and concerns regarding employee turnover</a:t>
            </a:r>
            <a:r>
              <a:rPr lang="en-US" sz="1600" dirty="0" smtClean="0">
                <a:latin typeface="Times New Roman" pitchFamily="18" charset="0"/>
                <a:cs typeface="Times New Roman" pitchFamily="18" charset="0"/>
              </a:rPr>
              <a:t>.</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2: Collect and Prepare the Data</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Collect </a:t>
            </a:r>
            <a:r>
              <a:rPr lang="en-US" sz="1600" dirty="0">
                <a:latin typeface="Times New Roman" pitchFamily="18" charset="0"/>
                <a:cs typeface="Times New Roman" pitchFamily="18" charset="0"/>
              </a:rPr>
              <a:t>the employee turnover data from relevant sources, such as HR databases or employee records and remove any duplicates, correct errors, and handle missing values. Make sure all relevant columns are included</a:t>
            </a:r>
            <a:r>
              <a:rPr lang="en-US" sz="1600" dirty="0" smtClean="0">
                <a:latin typeface="Times New Roman" pitchFamily="18" charset="0"/>
                <a:cs typeface="Times New Roman" pitchFamily="18" charset="0"/>
              </a:rPr>
              <a:t>.</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3: Set Up Pivot </a:t>
            </a:r>
            <a:r>
              <a:rPr lang="en-US" sz="1600" b="1" dirty="0" smtClean="0">
                <a:latin typeface="Times New Roman" pitchFamily="18" charset="0"/>
                <a:cs typeface="Times New Roman" pitchFamily="18" charset="0"/>
              </a:rPr>
              <a:t>Tables: </a:t>
            </a:r>
            <a:r>
              <a:rPr lang="en-US" sz="1600" dirty="0" smtClean="0">
                <a:latin typeface="Times New Roman" pitchFamily="18" charset="0"/>
                <a:cs typeface="Times New Roman" pitchFamily="18" charset="0"/>
              </a:rPr>
              <a:t>Create </a:t>
            </a:r>
            <a:r>
              <a:rPr lang="en-US" sz="1600" dirty="0">
                <a:latin typeface="Times New Roman" pitchFamily="18" charset="0"/>
                <a:cs typeface="Times New Roman" pitchFamily="18" charset="0"/>
              </a:rPr>
              <a:t>Pivot Tables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Using Excel, set up pivot tables to summarize the data. Start by dragging and dropping the relevant fields </a:t>
            </a:r>
            <a:r>
              <a:rPr lang="en-US" sz="1600" dirty="0" smtClean="0">
                <a:latin typeface="Times New Roman" pitchFamily="18" charset="0"/>
                <a:cs typeface="Times New Roman" pitchFamily="18" charset="0"/>
              </a:rPr>
              <a:t>into </a:t>
            </a:r>
            <a:r>
              <a:rPr lang="en-US" sz="1600" dirty="0">
                <a:latin typeface="Times New Roman" pitchFamily="18" charset="0"/>
                <a:cs typeface="Times New Roman" pitchFamily="18" charset="0"/>
              </a:rPr>
              <a:t>the Rows, Columns, and Values areas to create meaningful summaries</a:t>
            </a:r>
            <a:r>
              <a:rPr lang="en-US" sz="1600" dirty="0" smtClean="0">
                <a:latin typeface="Times New Roman" pitchFamily="18" charset="0"/>
                <a:cs typeface="Times New Roman" pitchFamily="18" charset="0"/>
              </a:rPr>
              <a:t>.</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4: Apply Conditional </a:t>
            </a:r>
            <a:r>
              <a:rPr lang="en-US" sz="1600" b="1" dirty="0" smtClean="0">
                <a:latin typeface="Times New Roman" pitchFamily="18" charset="0"/>
                <a:cs typeface="Times New Roman" pitchFamily="18" charset="0"/>
              </a:rPr>
              <a:t>Formatting: </a:t>
            </a:r>
            <a:r>
              <a:rPr lang="en-US" sz="1600" dirty="0" smtClean="0">
                <a:latin typeface="Times New Roman" pitchFamily="18" charset="0"/>
                <a:cs typeface="Times New Roman" pitchFamily="18" charset="0"/>
              </a:rPr>
              <a:t>Highlight </a:t>
            </a:r>
            <a:r>
              <a:rPr lang="en-US" sz="1600" dirty="0">
                <a:latin typeface="Times New Roman" pitchFamily="18" charset="0"/>
                <a:cs typeface="Times New Roman" pitchFamily="18" charset="0"/>
              </a:rPr>
              <a:t>Key Trends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Apply conditional formatting to the pivot tables to visually emphasize important trends. For example, use color scales to highlight females , males and salary above certain range</a:t>
            </a:r>
            <a:r>
              <a:rPr lang="en-US" sz="1600" dirty="0" smtClean="0">
                <a:latin typeface="Times New Roman" pitchFamily="18" charset="0"/>
                <a:cs typeface="Times New Roman" pitchFamily="18" charset="0"/>
              </a:rPr>
              <a:t>.</a:t>
            </a:r>
          </a:p>
          <a:p>
            <a:pPr marL="742950" lvl="1" indent="-285750">
              <a:lnSpc>
                <a:spcPct val="150000"/>
              </a:lnSpc>
              <a:buFont typeface="Arial" pitchFamily="34" charset="0"/>
              <a:buChar char="•"/>
            </a:pPr>
            <a:r>
              <a:rPr lang="en-US" sz="1600" dirty="0" smtClean="0">
                <a:latin typeface="Times New Roman" pitchFamily="18" charset="0"/>
                <a:cs typeface="Times New Roman" pitchFamily="18" charset="0"/>
              </a:rPr>
              <a:t>Set </a:t>
            </a:r>
            <a:r>
              <a:rPr lang="en-US" sz="1600" dirty="0">
                <a:latin typeface="Times New Roman" pitchFamily="18" charset="0"/>
                <a:cs typeface="Times New Roman" pitchFamily="18" charset="0"/>
              </a:rPr>
              <a:t>Thresholds</a:t>
            </a:r>
            <a:r>
              <a:rPr lang="en-US" sz="1600" dirty="0" smtClean="0">
                <a:latin typeface="Times New Roman" pitchFamily="18" charset="0"/>
                <a:cs typeface="Times New Roman" pitchFamily="18" charset="0"/>
              </a:rPr>
              <a:t>: Customize </a:t>
            </a:r>
            <a:r>
              <a:rPr lang="en-US" sz="1600" dirty="0">
                <a:latin typeface="Times New Roman" pitchFamily="18" charset="0"/>
                <a:cs typeface="Times New Roman" pitchFamily="18" charset="0"/>
              </a:rPr>
              <a:t>the conditional formatting rules based on specific thresholds or benchmarks relevant to the analysis (e.g., salary above a certain range).</a:t>
            </a:r>
          </a:p>
          <a:p>
            <a:pPr marL="742950" lvl="1" indent="-285750">
              <a:lnSpc>
                <a:spcPct val="150000"/>
              </a:lnSpc>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6A9DB7-7006-EFFA-B263-10C23E9DE15D}"/>
              </a:ext>
            </a:extLst>
          </p:cNvPr>
          <p:cNvSpPr txBox="1"/>
          <p:nvPr/>
        </p:nvSpPr>
        <p:spPr>
          <a:xfrm>
            <a:off x="914400" y="1219200"/>
            <a:ext cx="9296400" cy="4247317"/>
          </a:xfrm>
          <a:prstGeom prst="rect">
            <a:avLst/>
          </a:prstGeom>
          <a:noFill/>
        </p:spPr>
        <p:txBody>
          <a:bodyPr wrap="square" rtlCol="0">
            <a:spAutoFit/>
          </a:bodyPr>
          <a:lstStyle/>
          <a:p>
            <a:pPr marL="285750" indent="-285750">
              <a:buFont typeface="Arial" pitchFamily="34" charset="0"/>
              <a:buChar char="•"/>
            </a:pPr>
            <a:r>
              <a:rPr lang="en-US" b="1" dirty="0">
                <a:latin typeface="Times New Roman" pitchFamily="18" charset="0"/>
                <a:cs typeface="Times New Roman" pitchFamily="18" charset="0"/>
              </a:rPr>
              <a:t>Step 5: Use Filtering for Targeted </a:t>
            </a:r>
            <a:r>
              <a:rPr lang="en-US" b="1" dirty="0" smtClean="0">
                <a:latin typeface="Times New Roman" pitchFamily="18" charset="0"/>
                <a:cs typeface="Times New Roman" pitchFamily="18" charset="0"/>
              </a:rPr>
              <a:t>Analysis: </a:t>
            </a:r>
            <a:r>
              <a:rPr lang="en-US" dirty="0" smtClean="0">
                <a:latin typeface="Times New Roman" pitchFamily="18" charset="0"/>
                <a:cs typeface="Times New Roman" pitchFamily="18" charset="0"/>
              </a:rPr>
              <a:t>Filter Data: Apply </a:t>
            </a:r>
            <a:r>
              <a:rPr lang="en-US" dirty="0">
                <a:latin typeface="Times New Roman" pitchFamily="18" charset="0"/>
                <a:cs typeface="Times New Roman" pitchFamily="18" charset="0"/>
              </a:rPr>
              <a:t>filters to focus on specific subsets of the data, such as a particular department, job role, or demographic group. This allows for a more in-depth exploration of turnover within targeted segments of the workforce</a:t>
            </a:r>
            <a:r>
              <a:rPr lang="en-US" dirty="0" smtClean="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Step 6: Create Visualizations with Pie </a:t>
            </a:r>
            <a:r>
              <a:rPr lang="en-US" b="1" dirty="0" smtClean="0">
                <a:latin typeface="Times New Roman" pitchFamily="18" charset="0"/>
                <a:cs typeface="Times New Roman" pitchFamily="18" charset="0"/>
              </a:rPr>
              <a:t>Charts: </a:t>
            </a:r>
            <a:r>
              <a:rPr lang="en-US" dirty="0" smtClean="0">
                <a:latin typeface="Times New Roman" pitchFamily="18" charset="0"/>
                <a:cs typeface="Times New Roman" pitchFamily="18" charset="0"/>
              </a:rPr>
              <a:t>Simplify </a:t>
            </a:r>
            <a:r>
              <a:rPr lang="en-US" dirty="0">
                <a:latin typeface="Times New Roman" pitchFamily="18" charset="0"/>
                <a:cs typeface="Times New Roman" pitchFamily="18" charset="0"/>
              </a:rPr>
              <a:t>Communication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Use these charts in reports and presentations to clearly communicate the key findings to non-technical stakeholders</a:t>
            </a:r>
            <a:r>
              <a:rPr lang="en-US" dirty="0" smtClean="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Step 7: Interpret and Present </a:t>
            </a:r>
            <a:r>
              <a:rPr lang="en-US" b="1" dirty="0" smtClean="0">
                <a:latin typeface="Times New Roman" pitchFamily="18" charset="0"/>
                <a:cs typeface="Times New Roman" pitchFamily="18" charset="0"/>
              </a:rPr>
              <a:t>Findings:</a:t>
            </a:r>
            <a:r>
              <a:rPr lang="en-US" dirty="0" smtClean="0">
                <a:latin typeface="Times New Roman" pitchFamily="18" charset="0"/>
                <a:cs typeface="Times New Roman" pitchFamily="18" charset="0"/>
              </a:rPr>
              <a:t> Analyze </a:t>
            </a:r>
            <a:r>
              <a:rPr lang="en-US" dirty="0">
                <a:latin typeface="Times New Roman" pitchFamily="18" charset="0"/>
                <a:cs typeface="Times New Roman" pitchFamily="18" charset="0"/>
              </a:rPr>
              <a:t>Results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Interpret the findings from the pivot tables, conditional formatting, and pie charts to draw meaningful conclusions about the factors driving employee turnover</a:t>
            </a:r>
            <a:r>
              <a:rPr lang="en-US" dirty="0" smtClean="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Step 8: Develop </a:t>
            </a:r>
            <a:r>
              <a:rPr lang="en-US" b="1" dirty="0" smtClean="0">
                <a:latin typeface="Times New Roman" pitchFamily="18" charset="0"/>
                <a:cs typeface="Times New Roman" pitchFamily="18" charset="0"/>
              </a:rPr>
              <a:t>Recommendations: </a:t>
            </a:r>
            <a:r>
              <a:rPr lang="en-US" dirty="0" smtClean="0">
                <a:latin typeface="Times New Roman" pitchFamily="18" charset="0"/>
                <a:cs typeface="Times New Roman" pitchFamily="18" charset="0"/>
              </a:rPr>
              <a:t>Strategic Actions: Based </a:t>
            </a:r>
            <a:r>
              <a:rPr lang="en-US" dirty="0">
                <a:latin typeface="Times New Roman" pitchFamily="18" charset="0"/>
                <a:cs typeface="Times New Roman" pitchFamily="18" charset="0"/>
              </a:rPr>
              <a:t>on the analysis, develop targeted recommendations for reducing turnover. This might include improving onboarding processes, enhancing employee engagement, or addressing specific issues identified in high-turnover departments</a:t>
            </a:r>
            <a:r>
              <a:rPr lang="en-US" dirty="0" smtClean="0">
                <a:latin typeface="Times New Roman" pitchFamily="18" charset="0"/>
                <a:cs typeface="Times New Roman" pitchFamily="18" charset="0"/>
              </a:rPr>
              <a:t>.</a:t>
            </a:r>
          </a:p>
          <a:p>
            <a:pPr marL="285750" indent="-285750">
              <a:buFont typeface="Arial" pitchFamily="34" charset="0"/>
              <a:buChar char="•"/>
            </a:pPr>
            <a:r>
              <a:rPr lang="en-US" b="1" dirty="0">
                <a:latin typeface="Times New Roman" pitchFamily="18" charset="0"/>
                <a:cs typeface="Times New Roman" pitchFamily="18" charset="0"/>
              </a:rPr>
              <a:t>Step 9: Implement and </a:t>
            </a:r>
            <a:r>
              <a:rPr lang="en-US" b="1" dirty="0" smtClean="0">
                <a:latin typeface="Times New Roman" pitchFamily="18" charset="0"/>
                <a:cs typeface="Times New Roman" pitchFamily="18" charset="0"/>
              </a:rPr>
              <a:t>Follow-Up: </a:t>
            </a:r>
            <a:r>
              <a:rPr lang="en-US" dirty="0" smtClean="0">
                <a:latin typeface="Times New Roman" pitchFamily="18" charset="0"/>
                <a:cs typeface="Times New Roman" pitchFamily="18" charset="0"/>
              </a:rPr>
              <a:t>Follow-Up </a:t>
            </a:r>
            <a:r>
              <a:rPr lang="en-US" dirty="0">
                <a:latin typeface="Times New Roman" pitchFamily="18" charset="0"/>
                <a:cs typeface="Times New Roman" pitchFamily="18" charset="0"/>
              </a:rPr>
              <a:t>Analysis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Conduct follow-up analysis periodically to assess the impact of the implemented strategies and refine them as necessary based on new data.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7550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93702" y="6931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3378011328"/>
              </p:ext>
            </p:extLst>
          </p:nvPr>
        </p:nvGraphicFramePr>
        <p:xfrm>
          <a:off x="1295400" y="1478271"/>
          <a:ext cx="2895600" cy="4448184"/>
        </p:xfrm>
        <a:graphic>
          <a:graphicData uri="http://schemas.openxmlformats.org/drawingml/2006/table">
            <a:tbl>
              <a:tblPr>
                <a:tableStyleId>{5C22544A-7EE6-4342-B048-85BDC9FD1C3A}</a:tableStyleId>
              </a:tblPr>
              <a:tblGrid>
                <a:gridCol w="1447800"/>
                <a:gridCol w="1447800"/>
              </a:tblGrid>
              <a:tr h="192308">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Sum of Salary</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PR00419</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68980.52</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Billi Fellgate</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68980.52</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68980.52</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68980.52</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PR04473</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69192.85</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 Wyn Treadger</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69192.85</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69192.85</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69192.85</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PR04686</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88360.79</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Oona Donan</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88360.79</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7620" marR="7620" marT="7620" marB="0" anchor="b"/>
                </a:tc>
              </a:tr>
              <a:tr h="242476">
                <a:tc>
                  <a:txBody>
                    <a:bodyPr/>
                    <a:lstStyle/>
                    <a:p>
                      <a:pPr algn="l" fontAlgn="b"/>
                      <a:r>
                        <a:rPr lang="en-US" sz="1100" u="none" strike="noStrike">
                          <a:effectLst/>
                        </a:rPr>
                        <a:t>SQ01854</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66017.18</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Jessica Callcott</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66017.18</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SQ04612</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85879.23</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Mick Spraberry</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85879.23</a:t>
                      </a:r>
                      <a:endParaRPr lang="en-US" sz="1100" b="1"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7620" marR="7620" marT="7620" marB="0" anchor="b"/>
                </a:tc>
              </a:tr>
              <a:tr h="20067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378430.57</a:t>
                      </a:r>
                      <a:endParaRPr lang="en-US" sz="1100" b="1" i="0" u="none" strike="noStrike" dirty="0">
                        <a:solidFill>
                          <a:srgbClr val="000000"/>
                        </a:solidFill>
                        <a:effectLst/>
                        <a:latin typeface="Calibri"/>
                      </a:endParaRPr>
                    </a:p>
                  </a:txBody>
                  <a:tcPr marL="7620" marR="7620" marT="7620" marB="0" anchor="b"/>
                </a:tc>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574404960"/>
              </p:ext>
            </p:extLst>
          </p:nvPr>
        </p:nvGraphicFramePr>
        <p:xfrm>
          <a:off x="4928997" y="2133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09600" y="2286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856232" y="1219200"/>
            <a:ext cx="6096000" cy="5016758"/>
          </a:xfrm>
          <a:prstGeom prst="rect">
            <a:avLst/>
          </a:prstGeom>
        </p:spPr>
        <p:txBody>
          <a:bodyPr>
            <a:spAutoFit/>
          </a:bodyPr>
          <a:lstStyle/>
          <a:p>
            <a:pPr marL="342900" indent="-342900">
              <a:buFont typeface="Arial" pitchFamily="34" charset="0"/>
              <a:buChar char="•"/>
            </a:pPr>
            <a:r>
              <a:rPr lang="en-US" sz="2000" dirty="0">
                <a:latin typeface="Times New Roman" pitchFamily="18" charset="0"/>
                <a:cs typeface="Times New Roman" pitchFamily="18" charset="0"/>
              </a:rPr>
              <a:t>In conclusion, our project on employee turnover analysis using pivot tables, conditional formatting, filtering, and pie charts has successfully demonstrated the power of Excel as a comprehensive tool for HR analytics. </a:t>
            </a: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leveraging these features, we’ve been able to transform raw employee data into meaningful insights that can guide strategic decision-making</a:t>
            </a:r>
            <a:r>
              <a:rPr lang="en-US" sz="2000" dirty="0" smtClean="0">
                <a:latin typeface="Times New Roman" pitchFamily="18" charset="0"/>
                <a:cs typeface="Times New Roman" pitchFamily="18" charset="0"/>
              </a:rPr>
              <a:t>.</a:t>
            </a:r>
          </a:p>
          <a:p>
            <a:pPr marL="342900" indent="-342900">
              <a:buFont typeface="Arial" pitchFamily="34" charset="0"/>
              <a:buChar char="•"/>
            </a:pPr>
            <a:r>
              <a:rPr lang="en-US" sz="2000" dirty="0">
                <a:latin typeface="Times New Roman" pitchFamily="18" charset="0"/>
                <a:cs typeface="Times New Roman" pitchFamily="18" charset="0"/>
              </a:rPr>
              <a:t>This project not only highlights the versatility of Excel as an analytical tool but also underscores the importance of data-driven decision-making in today’s competitive business environment. </a:t>
            </a: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insights gained from this analysis will serve as a valuable foundation for ongoing efforts to build a more satisfied and stable workforce, driving long-term success for the organization.</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596009" y="2436763"/>
            <a:ext cx="8593228" cy="2308324"/>
          </a:xfrm>
          <a:prstGeom prst="rect">
            <a:avLst/>
          </a:prstGeom>
          <a:noFill/>
        </p:spPr>
        <p:txBody>
          <a:bodyPr wrap="square" rtlCol="0">
            <a:spAutoFit/>
          </a:bodyPr>
          <a:lstStyle/>
          <a:p>
            <a:r>
              <a:rPr lang="en-US" sz="4800" b="1" dirty="0" smtClean="0">
                <a:solidFill>
                  <a:srgbClr val="0F0F0F"/>
                </a:solidFill>
                <a:latin typeface="Times New Roman" panose="02020603050405020304" pitchFamily="18" charset="0"/>
                <a:cs typeface="Times New Roman" panose="02020603050405020304" pitchFamily="18" charset="0"/>
              </a:rPr>
              <a:t>USING PIVOT TABLE FOR EMPLOYEE TRUNOVER ANALYSIS</a:t>
            </a:r>
            <a:endParaRPr lang="en-IN"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5" cy="844462"/>
          </a:xfrm>
          <a:prstGeom prst="rect">
            <a:avLst/>
          </a:prstGeom>
        </p:spPr>
        <p:txBody>
          <a:bodyPr vert="horz" wrap="square" lIns="0" tIns="13335" rIns="0" bIns="0" rtlCol="0">
            <a:spAutoFit/>
          </a:bodyPr>
          <a:lstStyle/>
          <a:p>
            <a:pPr marL="12700">
              <a:lnSpc>
                <a:spcPct val="100000"/>
              </a:lnSpc>
              <a:spcBef>
                <a:spcPts val="105"/>
              </a:spcBef>
            </a:pPr>
            <a:r>
              <a:rPr sz="5400" spc="25" dirty="0"/>
              <a:t>A</a:t>
            </a:r>
            <a:r>
              <a:rPr sz="5400" spc="-5" dirty="0"/>
              <a:t>G</a:t>
            </a:r>
            <a:r>
              <a:rPr sz="5400" spc="-35" dirty="0"/>
              <a:t>E</a:t>
            </a:r>
            <a:r>
              <a:rPr sz="5400" spc="15" dirty="0"/>
              <a:t>N</a:t>
            </a:r>
            <a:r>
              <a:rPr sz="5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61744" y="1328352"/>
            <a:ext cx="5839305" cy="5016758"/>
          </a:xfrm>
          <a:prstGeom prst="rect">
            <a:avLst/>
          </a:prstGeom>
          <a:noFill/>
        </p:spPr>
        <p:txBody>
          <a:bodyPr wrap="square" rtlCol="0">
            <a:spAutoFit/>
          </a:bodyPr>
          <a:lstStyle/>
          <a:p>
            <a:pPr algn="l"/>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8A1BCA91-62C4-2D1E-74C7-55DB0E5F932A}"/>
              </a:ext>
            </a:extLst>
          </p:cNvPr>
          <p:cNvSpPr txBox="1"/>
          <p:nvPr/>
        </p:nvSpPr>
        <p:spPr>
          <a:xfrm>
            <a:off x="1307592" y="1580454"/>
            <a:ext cx="6477000" cy="4247317"/>
          </a:xfrm>
          <a:prstGeom prst="rect">
            <a:avLst/>
          </a:prstGeom>
          <a:noFill/>
        </p:spPr>
        <p:txBody>
          <a:bodyPr wrap="square" rtlCol="0">
            <a:spAutoFit/>
          </a:bodyPr>
          <a:lstStyle/>
          <a:p>
            <a:pPr marL="342900" indent="-34290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Employee turnover is a critical issue that affects the overall productivity, morale, and financial health of an organization.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turnover rates can lead to increased recruitment and training costs, disruptions in operations, and loss of valuable knowledge.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Understanding </a:t>
            </a:r>
            <a:r>
              <a:rPr lang="en-US" dirty="0">
                <a:latin typeface="Times New Roman" panose="02020603050405020304" pitchFamily="18" charset="0"/>
                <a:cs typeface="Times New Roman" panose="02020603050405020304" pitchFamily="18" charset="0"/>
              </a:rPr>
              <a:t>the factors that contribute to employee turnover is essential for developing effective retention strategies.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problem is to analyze employee turnover data to identify patterns, trends, and key factors that influence why employees leave the organization.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3841"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066800" y="2133600"/>
            <a:ext cx="6096000" cy="3170099"/>
          </a:xfrm>
          <a:prstGeom prst="rect">
            <a:avLst/>
          </a:prstGeom>
        </p:spPr>
        <p:txBody>
          <a:bodyPr>
            <a:spAutoFit/>
          </a:bodyPr>
          <a:lstStyle/>
          <a:p>
            <a:pPr marL="342900" indent="-342900">
              <a:buFont typeface="Arial" pitchFamily="34" charset="0"/>
              <a:buChar char="•"/>
            </a:pPr>
            <a:r>
              <a:rPr lang="en-US" sz="2000" dirty="0" smtClean="0">
                <a:latin typeface="Times New Roman" pitchFamily="18" charset="0"/>
                <a:cs typeface="Times New Roman" pitchFamily="18" charset="0"/>
              </a:rPr>
              <a:t>This project aims to analyze employee turnover data using pivot tables </a:t>
            </a:r>
            <a:r>
              <a:rPr lang="en-US" sz="2000" dirty="0">
                <a:latin typeface="Times New Roman" pitchFamily="18" charset="0"/>
                <a:cs typeface="Times New Roman" pitchFamily="18" charset="0"/>
              </a:rPr>
              <a:t>in Excel. Pivot tables are powerful tools that allow us to summarize, filter, and analyze large datasets with ease</a:t>
            </a:r>
            <a:r>
              <a:rPr lang="en-US" sz="2000" dirty="0" smtClean="0">
                <a:latin typeface="Times New Roman" pitchFamily="18" charset="0"/>
                <a:cs typeface="Times New Roman" pitchFamily="18" charset="0"/>
              </a:rPr>
              <a:t>.</a:t>
            </a:r>
          </a:p>
          <a:p>
            <a:pPr marL="342900" indent="-342900">
              <a:buFont typeface="Arial" pitchFamily="34" charset="0"/>
              <a:buChar char="•"/>
            </a:pPr>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utilizing pivot tables, we can explore the data from various angles, identify trends, and gain insights into the reasons behind employee turnover. </a:t>
            </a: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ultimate goal is to help the organization develop data-driven strategies to reduce turnover and improve employee </a:t>
            </a:r>
            <a:r>
              <a:rPr lang="en-US" sz="2000" dirty="0" smtClean="0">
                <a:latin typeface="Times New Roman" pitchFamily="18" charset="0"/>
                <a:cs typeface="Times New Roman" pitchFamily="18" charset="0"/>
              </a:rPr>
              <a:t>satisfaction</a:t>
            </a:r>
            <a:r>
              <a:rPr lang="en-US" sz="20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84024"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57746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0038672A-EC43-23A1-6DBE-5E84C1EC106A}"/>
              </a:ext>
            </a:extLst>
          </p:cNvPr>
          <p:cNvSpPr txBox="1"/>
          <p:nvPr/>
        </p:nvSpPr>
        <p:spPr>
          <a:xfrm>
            <a:off x="1066800" y="1571877"/>
            <a:ext cx="7379776" cy="4247317"/>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primary end users of this analysis are:- </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Times New Roman" panose="02020603050405020304" pitchFamily="18" charset="0"/>
                <a:cs typeface="Times New Roman" panose="02020603050405020304" pitchFamily="18" charset="0"/>
              </a:rPr>
              <a:t>HR </a:t>
            </a:r>
            <a:r>
              <a:rPr lang="en-US" b="1" dirty="0">
                <a:latin typeface="Times New Roman" panose="02020603050405020304" pitchFamily="18" charset="0"/>
                <a:cs typeface="Times New Roman" panose="02020603050405020304" pitchFamily="18" charset="0"/>
              </a:rPr>
              <a:t>Managers and </a:t>
            </a:r>
            <a:r>
              <a:rPr lang="en-US" b="1" dirty="0" smtClean="0">
                <a:latin typeface="Times New Roman" panose="02020603050405020304" pitchFamily="18" charset="0"/>
                <a:cs typeface="Times New Roman" panose="02020603050405020304" pitchFamily="18" charset="0"/>
              </a:rPr>
              <a:t>Executives: </a:t>
            </a:r>
            <a:r>
              <a:rPr lang="en-US" dirty="0">
                <a:latin typeface="Times New Roman" panose="02020603050405020304" pitchFamily="18" charset="0"/>
                <a:cs typeface="Times New Roman" panose="02020603050405020304" pitchFamily="18" charset="0"/>
              </a:rPr>
              <a:t>To understand the reasons behind employee turnover and develop strategies to improve retention.-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Times New Roman" panose="02020603050405020304" pitchFamily="18" charset="0"/>
                <a:cs typeface="Times New Roman" panose="02020603050405020304" pitchFamily="18" charset="0"/>
              </a:rPr>
              <a:t>Department Heads: </a:t>
            </a:r>
            <a:r>
              <a:rPr lang="en-US" dirty="0">
                <a:latin typeface="Times New Roman" panose="02020603050405020304" pitchFamily="18" charset="0"/>
                <a:cs typeface="Times New Roman" panose="02020603050405020304" pitchFamily="18" charset="0"/>
              </a:rPr>
              <a:t>To identify turnover trends within their departments and address specific issues.-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Times New Roman" panose="02020603050405020304" pitchFamily="18" charset="0"/>
                <a:cs typeface="Times New Roman" panose="02020603050405020304" pitchFamily="18" charset="0"/>
              </a:rPr>
              <a:t>Senior Leadership: </a:t>
            </a:r>
            <a:r>
              <a:rPr lang="en-US" dirty="0">
                <a:latin typeface="Times New Roman" panose="02020603050405020304" pitchFamily="18" charset="0"/>
                <a:cs typeface="Times New Roman" panose="02020603050405020304" pitchFamily="18" charset="0"/>
              </a:rPr>
              <a:t>To gain insights into organizational health and make informed decisions regarding workforce management.-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Times New Roman" panose="02020603050405020304" pitchFamily="18" charset="0"/>
                <a:cs typeface="Times New Roman" panose="02020603050405020304" pitchFamily="18" charset="0"/>
              </a:rPr>
              <a:t>Analysts </a:t>
            </a:r>
            <a:r>
              <a:rPr lang="en-US" b="1" dirty="0">
                <a:latin typeface="Times New Roman" panose="02020603050405020304" pitchFamily="18" charset="0"/>
                <a:cs typeface="Times New Roman" panose="02020603050405020304" pitchFamily="18" charset="0"/>
              </a:rPr>
              <a:t>and Data </a:t>
            </a:r>
            <a:r>
              <a:rPr lang="en-US" b="1" dirty="0" smtClean="0">
                <a:latin typeface="Times New Roman" panose="02020603050405020304" pitchFamily="18" charset="0"/>
                <a:cs typeface="Times New Roman" panose="02020603050405020304" pitchFamily="18" charset="0"/>
              </a:rPr>
              <a:t>Scientists: </a:t>
            </a:r>
            <a:r>
              <a:rPr lang="en-US" dirty="0" smtClean="0">
                <a:latin typeface="Times New Roman" panose="02020603050405020304" pitchFamily="18" charset="0"/>
                <a:cs typeface="Times New Roman" panose="02020603050405020304" pitchFamily="18" charset="0"/>
              </a:rPr>
              <a:t>To further explore the data and build predictive models based </a:t>
            </a:r>
            <a:r>
              <a:rPr lang="en-US" dirty="0">
                <a:latin typeface="Times New Roman" panose="02020603050405020304" pitchFamily="18" charset="0"/>
                <a:cs typeface="Times New Roman" panose="02020603050405020304" pitchFamily="18" charset="0"/>
              </a:rPr>
              <a:t>on the findings from the pivot table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09269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08123"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47F05E58-54D0-B57E-2AC7-6779B9D41450}"/>
              </a:ext>
            </a:extLst>
          </p:cNvPr>
          <p:cNvSpPr txBox="1"/>
          <p:nvPr/>
        </p:nvSpPr>
        <p:spPr>
          <a:xfrm>
            <a:off x="2828544" y="1696260"/>
            <a:ext cx="7694547" cy="4293483"/>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Our solution involves a multifaceted approach to analyzing employee turnover data using Excel's powerful features, including pivot tables, conditional formatting, filtering, and pie charts</a:t>
            </a:r>
            <a:r>
              <a:rPr lang="en-US" dirty="0" smtClean="0">
                <a:latin typeface="Times New Roman" pitchFamily="18" charset="0"/>
                <a:cs typeface="Times New Roman" pitchFamily="18" charset="0"/>
              </a:rPr>
              <a:t>.</a:t>
            </a:r>
          </a:p>
          <a:p>
            <a:pPr marL="285750" indent="-285750">
              <a:lnSpc>
                <a:spcPct val="150000"/>
              </a:lnSpc>
              <a:buFont typeface="Arial" pitchFamily="34" charset="0"/>
              <a:buChar char="•"/>
            </a:pPr>
            <a:r>
              <a:rPr lang="en-US" sz="1600" b="1" dirty="0" smtClean="0">
                <a:latin typeface="Times New Roman" pitchFamily="18" charset="0"/>
                <a:cs typeface="Times New Roman" pitchFamily="18" charset="0"/>
              </a:rPr>
              <a:t>Pivot Tables: </a:t>
            </a:r>
            <a:r>
              <a:rPr lang="en-US" sz="1600" dirty="0">
                <a:latin typeface="Times New Roman" pitchFamily="18" charset="0"/>
                <a:cs typeface="Times New Roman" pitchFamily="18" charset="0"/>
              </a:rPr>
              <a:t>We will use pivot tables to summarize and analyze the employee turnover data. Pivot tables allow us to easily slice and dice the data, providing insights into various </a:t>
            </a:r>
            <a:r>
              <a:rPr lang="en-US" sz="1600" dirty="0" smtClean="0">
                <a:latin typeface="Times New Roman" pitchFamily="18" charset="0"/>
                <a:cs typeface="Times New Roman" pitchFamily="18" charset="0"/>
              </a:rPr>
              <a:t>dimensions</a:t>
            </a:r>
            <a:r>
              <a:rPr lang="en-US" sz="1600" dirty="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sz="1600" b="1" dirty="0" smtClean="0">
                <a:latin typeface="Times New Roman" pitchFamily="18" charset="0"/>
                <a:cs typeface="Times New Roman" pitchFamily="18" charset="0"/>
              </a:rPr>
              <a:t>Conditional Formatting: </a:t>
            </a:r>
            <a:r>
              <a:rPr lang="en-US" sz="1600" dirty="0">
                <a:latin typeface="Times New Roman" pitchFamily="18" charset="0"/>
                <a:cs typeface="Times New Roman" pitchFamily="18" charset="0"/>
              </a:rPr>
              <a:t>To highlight critical trends and outliers, we will apply conditional formatting to our pivot tables. For instance, we can use color scales to identify females and persons with salary of more than Rs.50000</a:t>
            </a:r>
            <a:r>
              <a:rPr lang="en-US" sz="1600" dirty="0" smtClean="0">
                <a:latin typeface="Times New Roman" pitchFamily="18" charset="0"/>
                <a:cs typeface="Times New Roman" pitchFamily="18" charset="0"/>
              </a:rPr>
              <a:t>.</a:t>
            </a:r>
          </a:p>
          <a:p>
            <a:pPr marL="285750" indent="-285750">
              <a:lnSpc>
                <a:spcPct val="150000"/>
              </a:lnSpc>
              <a:buFont typeface="Arial" pitchFamily="34" charset="0"/>
              <a:buChar char="•"/>
            </a:pPr>
            <a:r>
              <a:rPr lang="en-US" sz="1600" b="1" dirty="0" smtClean="0">
                <a:latin typeface="Times New Roman" pitchFamily="18" charset="0"/>
                <a:cs typeface="Times New Roman" pitchFamily="18" charset="0"/>
              </a:rPr>
              <a:t>Filtering: </a:t>
            </a:r>
            <a:r>
              <a:rPr lang="en-US" sz="1600" dirty="0">
                <a:latin typeface="Times New Roman" pitchFamily="18" charset="0"/>
                <a:cs typeface="Times New Roman" pitchFamily="18" charset="0"/>
              </a:rPr>
              <a:t>Filtering will enable us to drill down into specific subsets of the data. </a:t>
            </a:r>
            <a:endParaRPr lang="en-US" sz="1600"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sz="1600" b="1" dirty="0" smtClean="0">
                <a:latin typeface="Times New Roman" pitchFamily="18" charset="0"/>
                <a:cs typeface="Times New Roman" pitchFamily="18" charset="0"/>
              </a:rPr>
              <a:t>Pie Charts: </a:t>
            </a:r>
            <a:r>
              <a:rPr lang="en-US" sz="1600" dirty="0">
                <a:latin typeface="Times New Roman" pitchFamily="18" charset="0"/>
                <a:cs typeface="Times New Roman" pitchFamily="18" charset="0"/>
              </a:rPr>
              <a:t>Pie charts will be used to visualize the distribution of categorical data.</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1371600" y="1752600"/>
            <a:ext cx="6096000" cy="4401205"/>
          </a:xfrm>
          <a:prstGeom prst="rect">
            <a:avLst/>
          </a:prstGeom>
        </p:spPr>
        <p:txBody>
          <a:bodyPr>
            <a:spAutoFit/>
          </a:bodyPr>
          <a:lstStyle/>
          <a:p>
            <a:r>
              <a:rPr lang="en-US" sz="2000" dirty="0" smtClean="0">
                <a:latin typeface="Times New Roman" pitchFamily="18" charset="0"/>
                <a:cs typeface="Times New Roman" pitchFamily="18" charset="0"/>
              </a:rPr>
              <a:t>This dataset is taken from the website: </a:t>
            </a:r>
            <a:r>
              <a:rPr lang="en-US" sz="2000" u="sng" dirty="0" smtClean="0">
                <a:solidFill>
                  <a:schemeClr val="accent1">
                    <a:lumMod val="75000"/>
                  </a:schemeClr>
                </a:solidFill>
                <a:latin typeface="Times New Roman" pitchFamily="18" charset="0"/>
                <a:cs typeface="Times New Roman" pitchFamily="18" charset="0"/>
              </a:rPr>
              <a:t>https://www.kaggl.com</a:t>
            </a:r>
          </a:p>
          <a:p>
            <a:endParaRPr lang="en-US" sz="2000" u="sng" dirty="0">
              <a:solidFill>
                <a:schemeClr val="accent1">
                  <a:lumMod val="75000"/>
                </a:schemeClr>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dataset used for this analysis typically includes the following columns:-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b="1" dirty="0" smtClean="0">
                <a:latin typeface="Times New Roman" pitchFamily="18" charset="0"/>
                <a:cs typeface="Times New Roman" pitchFamily="18" charset="0"/>
              </a:rPr>
              <a:t>Employee ID: </a:t>
            </a:r>
            <a:r>
              <a:rPr lang="en-US" sz="2000" dirty="0">
                <a:latin typeface="Times New Roman" pitchFamily="18" charset="0"/>
                <a:cs typeface="Times New Roman" pitchFamily="18" charset="0"/>
              </a:rPr>
              <a:t>A unique identifier for each employee</a:t>
            </a:r>
            <a:r>
              <a:rPr lang="en-US" sz="2000" dirty="0" smtClean="0">
                <a:latin typeface="Times New Roman" pitchFamily="18" charset="0"/>
                <a:cs typeface="Times New Roman" pitchFamily="18" charset="0"/>
              </a:rPr>
              <a:t>. Department: The department where the employee worked.(Alphanumeric)</a:t>
            </a:r>
          </a:p>
          <a:p>
            <a:pPr marL="342900" indent="-342900">
              <a:buFont typeface="Arial" pitchFamily="34" charset="0"/>
              <a:buChar char="•"/>
            </a:pPr>
            <a:r>
              <a:rPr lang="en-US" sz="2000" b="1" dirty="0" smtClean="0">
                <a:latin typeface="Times New Roman" pitchFamily="18" charset="0"/>
                <a:cs typeface="Times New Roman" pitchFamily="18" charset="0"/>
              </a:rPr>
              <a:t>Job Role: </a:t>
            </a:r>
            <a:r>
              <a:rPr lang="en-US" sz="2000" dirty="0">
                <a:latin typeface="Times New Roman" pitchFamily="18" charset="0"/>
                <a:cs typeface="Times New Roman" pitchFamily="18" charset="0"/>
              </a:rPr>
              <a:t>The specific role or position held by the </a:t>
            </a:r>
            <a:r>
              <a:rPr lang="en-US" sz="2000" dirty="0" smtClean="0">
                <a:latin typeface="Times New Roman" pitchFamily="18" charset="0"/>
                <a:cs typeface="Times New Roman" pitchFamily="18" charset="0"/>
              </a:rPr>
              <a:t>employee.(Text)</a:t>
            </a:r>
          </a:p>
          <a:p>
            <a:pPr marL="342900" indent="-342900">
              <a:buFont typeface="Arial" pitchFamily="34" charset="0"/>
              <a:buChar char="•"/>
            </a:pPr>
            <a:r>
              <a:rPr lang="en-US" sz="2000" b="1" dirty="0" smtClean="0">
                <a:latin typeface="Times New Roman" pitchFamily="18" charset="0"/>
                <a:cs typeface="Times New Roman" pitchFamily="18" charset="0"/>
              </a:rPr>
              <a:t>Gender: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gender </a:t>
            </a:r>
            <a:r>
              <a:rPr lang="en-US" sz="2000" dirty="0">
                <a:latin typeface="Times New Roman" pitchFamily="18" charset="0"/>
                <a:cs typeface="Times New Roman" pitchFamily="18" charset="0"/>
              </a:rPr>
              <a:t>of the employee</a:t>
            </a:r>
            <a:r>
              <a:rPr lang="en-US" sz="2000" dirty="0" smtClean="0">
                <a:latin typeface="Times New Roman" pitchFamily="18" charset="0"/>
                <a:cs typeface="Times New Roman" pitchFamily="18" charset="0"/>
              </a:rPr>
              <a:t>.(Male, Female)</a:t>
            </a:r>
          </a:p>
          <a:p>
            <a:pPr marL="342900" indent="-342900">
              <a:buFont typeface="Arial" pitchFamily="34" charset="0"/>
              <a:buChar char="•"/>
            </a:pPr>
            <a:r>
              <a:rPr lang="en-US" sz="2000" b="1" dirty="0" smtClean="0">
                <a:latin typeface="Times New Roman" pitchFamily="18" charset="0"/>
                <a:cs typeface="Times New Roman" pitchFamily="18" charset="0"/>
              </a:rPr>
              <a:t>Job type: </a:t>
            </a:r>
            <a:r>
              <a:rPr lang="en-US" sz="2000" dirty="0" smtClean="0">
                <a:latin typeface="Times New Roman" pitchFamily="18" charset="0"/>
                <a:cs typeface="Times New Roman" pitchFamily="18" charset="0"/>
              </a:rPr>
              <a:t>whether the employee is permanent or temporary.</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39400" y="42987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091480" y="375614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108122B1-61A5-EEBD-6C06-A90F659F443C}"/>
              </a:ext>
            </a:extLst>
          </p:cNvPr>
          <p:cNvSpPr txBox="1"/>
          <p:nvPr/>
        </p:nvSpPr>
        <p:spPr>
          <a:xfrm>
            <a:off x="2608473" y="1541888"/>
            <a:ext cx="7849215" cy="4247317"/>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What sets our solution apart and adds the "wow" factor is the seamless integration of multiple </a:t>
            </a:r>
            <a:r>
              <a:rPr lang="en-US" dirty="0" smtClean="0">
                <a:latin typeface="Times New Roman" pitchFamily="18" charset="0"/>
                <a:cs typeface="Times New Roman" pitchFamily="18" charset="0"/>
              </a:rPr>
              <a:t>Excel features—pivot tables, conditional formatting, filtering, and pie charts—into a </a:t>
            </a:r>
            <a:r>
              <a:rPr lang="en-US" dirty="0">
                <a:latin typeface="Times New Roman" pitchFamily="18" charset="0"/>
                <a:cs typeface="Times New Roman" pitchFamily="18" charset="0"/>
              </a:rPr>
              <a:t>powerful and intuitive analytical framework. Here’s why our approach stands </a:t>
            </a:r>
            <a:r>
              <a:rPr lang="en-US" dirty="0" smtClean="0">
                <a:latin typeface="Times New Roman" pitchFamily="18" charset="0"/>
                <a:cs typeface="Times New Roman" pitchFamily="18" charset="0"/>
              </a:rPr>
              <a:t>out:</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Holistic </a:t>
            </a:r>
            <a:r>
              <a:rPr lang="en-US" dirty="0">
                <a:latin typeface="Times New Roman" pitchFamily="18" charset="0"/>
                <a:cs typeface="Times New Roman" pitchFamily="18" charset="0"/>
              </a:rPr>
              <a:t>Analysis with Depth and </a:t>
            </a:r>
            <a:r>
              <a:rPr lang="en-US" dirty="0" smtClean="0">
                <a:latin typeface="Times New Roman" pitchFamily="18" charset="0"/>
                <a:cs typeface="Times New Roman" pitchFamily="18" charset="0"/>
              </a:rPr>
              <a:t>Flexibility using </a:t>
            </a:r>
            <a:r>
              <a:rPr lang="en-US" b="1" dirty="0" smtClean="0">
                <a:latin typeface="Times New Roman" pitchFamily="18" charset="0"/>
                <a:cs typeface="Times New Roman" pitchFamily="18" charset="0"/>
              </a:rPr>
              <a:t>Pivot tables</a:t>
            </a:r>
            <a:r>
              <a:rPr lang="en-US" dirty="0" smtClean="0">
                <a:latin typeface="Times New Roman" pitchFamily="18" charset="0"/>
                <a:cs typeface="Times New Roman" pitchFamily="18" charset="0"/>
              </a:rPr>
              <a:t>.</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Immediate </a:t>
            </a:r>
            <a:r>
              <a:rPr lang="en-US" dirty="0">
                <a:latin typeface="Times New Roman" pitchFamily="18" charset="0"/>
                <a:cs typeface="Times New Roman" pitchFamily="18" charset="0"/>
              </a:rPr>
              <a:t>Visual </a:t>
            </a:r>
            <a:r>
              <a:rPr lang="en-US" dirty="0" smtClean="0">
                <a:latin typeface="Times New Roman" pitchFamily="18" charset="0"/>
                <a:cs typeface="Times New Roman" pitchFamily="18" charset="0"/>
              </a:rPr>
              <a:t>Insights using </a:t>
            </a:r>
            <a:r>
              <a:rPr lang="en-US" b="1" dirty="0" smtClean="0">
                <a:latin typeface="Times New Roman" pitchFamily="18" charset="0"/>
                <a:cs typeface="Times New Roman" pitchFamily="18" charset="0"/>
              </a:rPr>
              <a:t>Conditional formatting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Targeted Exploration using </a:t>
            </a:r>
            <a:r>
              <a:rPr lang="en-US" b="1" dirty="0" smtClean="0">
                <a:latin typeface="Times New Roman" pitchFamily="18" charset="0"/>
                <a:cs typeface="Times New Roman" pitchFamily="18" charset="0"/>
              </a:rPr>
              <a:t>Filtering</a:t>
            </a:r>
            <a:r>
              <a:rPr lang="en-US" dirty="0" smtClean="0">
                <a:latin typeface="Times New Roman" pitchFamily="18" charset="0"/>
                <a:cs typeface="Times New Roman" pitchFamily="18" charset="0"/>
              </a:rPr>
              <a:t> .</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Engaging </a:t>
            </a:r>
            <a:r>
              <a:rPr lang="en-US" dirty="0">
                <a:latin typeface="Times New Roman" pitchFamily="18" charset="0"/>
                <a:cs typeface="Times New Roman" pitchFamily="18" charset="0"/>
              </a:rPr>
              <a:t>and Clear </a:t>
            </a:r>
            <a:r>
              <a:rPr lang="en-US" dirty="0" smtClean="0">
                <a:latin typeface="Times New Roman" pitchFamily="18" charset="0"/>
                <a:cs typeface="Times New Roman" pitchFamily="18" charset="0"/>
              </a:rPr>
              <a:t>Communication using </a:t>
            </a:r>
            <a:r>
              <a:rPr lang="en-US" b="1" dirty="0" smtClean="0">
                <a:latin typeface="Times New Roman" pitchFamily="18" charset="0"/>
                <a:cs typeface="Times New Roman" pitchFamily="18" charset="0"/>
              </a:rPr>
              <a:t>Pie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charts</a:t>
            </a:r>
            <a:r>
              <a:rPr lang="en-US" dirty="0" smtClean="0">
                <a:latin typeface="Times New Roman" pitchFamily="18" charset="0"/>
                <a:cs typeface="Times New Roman" pitchFamily="18" charset="0"/>
              </a:rPr>
              <a:t>.</a:t>
            </a:r>
          </a:p>
          <a:p>
            <a:pPr marL="285750" indent="-285750">
              <a:lnSpc>
                <a:spcPct val="150000"/>
              </a:lnSpc>
              <a:buFont typeface="Arial" pitchFamily="34" charset="0"/>
              <a:buChar char="•"/>
            </a:pPr>
            <a:r>
              <a:rPr lang="en-US" dirty="0">
                <a:latin typeface="Times New Roman" pitchFamily="18" charset="0"/>
                <a:cs typeface="Times New Roman" pitchFamily="18" charset="0"/>
              </a:rPr>
              <a:t>Actionable Insights at Your </a:t>
            </a:r>
            <a:r>
              <a:rPr lang="en-US" dirty="0" smtClean="0">
                <a:latin typeface="Times New Roman" pitchFamily="18" charset="0"/>
                <a:cs typeface="Times New Roman" pitchFamily="18" charset="0"/>
              </a:rPr>
              <a:t>Fingertips.</a:t>
            </a:r>
            <a:endParaRPr lang="en-US" dirty="0">
              <a:latin typeface="Times New Roman" pitchFamily="18" charset="0"/>
              <a:cs typeface="Times New Roman" pitchFamily="18" charset="0"/>
            </a:endParaRPr>
          </a:p>
          <a:p>
            <a:pPr marL="285750" indent="-285750">
              <a:lnSpc>
                <a:spcPct val="150000"/>
              </a:lnSpc>
              <a:buFont typeface="Arial" pitchFamily="34" charset="0"/>
              <a:buChar char="•"/>
            </a:pPr>
            <a:r>
              <a:rPr lang="en-US" dirty="0">
                <a:latin typeface="Times New Roman" pitchFamily="18" charset="0"/>
                <a:cs typeface="Times New Roman" pitchFamily="18" charset="0"/>
              </a:rPr>
              <a:t>Scalability and </a:t>
            </a:r>
            <a:r>
              <a:rPr lang="en-US" dirty="0" smtClean="0">
                <a:latin typeface="Times New Roman" pitchFamily="18" charset="0"/>
                <a:cs typeface="Times New Roman" pitchFamily="18" charset="0"/>
              </a:rPr>
              <a:t>Customization.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TotalTime>
  <Words>1216</Words>
  <Application>Microsoft Office PowerPoint</Application>
  <PresentationFormat>Custom</PresentationFormat>
  <Paragraphs>131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2024-08-27T05:30:43Z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