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14600" y="3317272"/>
            <a:ext cx="8610600" cy="1938992"/>
          </a:xfrm>
          <a:prstGeom prst="rect">
            <a:avLst/>
          </a:prstGeom>
          <a:noFill/>
        </p:spPr>
        <p:txBody>
          <a:bodyPr wrap="square" rtlCol="0">
            <a:spAutoFit/>
          </a:bodyPr>
          <a:lstStyle/>
          <a:p>
            <a:r>
              <a:rPr lang="en-US" sz="2400" dirty="0"/>
              <a:t>STUDENT NAME: YUVARANI V.R</a:t>
            </a:r>
          </a:p>
          <a:p>
            <a:r>
              <a:rPr lang="en-US" sz="2400" dirty="0"/>
              <a:t>REGISTER NO:312216821 /9CC1993B91FA8A09973478FBCB264F53</a:t>
            </a:r>
          </a:p>
          <a:p>
            <a:r>
              <a:rPr lang="en-US" sz="2400" dirty="0"/>
              <a:t>DEPARTMENT:B.COM(Accounting and Finance)</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74D661A8-6AE2-748A-E3D8-4EA736668D02}"/>
              </a:ext>
            </a:extLst>
          </p:cNvPr>
          <p:cNvSpPr txBox="1"/>
          <p:nvPr/>
        </p:nvSpPr>
        <p:spPr>
          <a:xfrm>
            <a:off x="819150" y="1447800"/>
            <a:ext cx="8534400" cy="4524315"/>
          </a:xfrm>
          <a:prstGeom prst="rect">
            <a:avLst/>
          </a:prstGeom>
          <a:noFill/>
        </p:spPr>
        <p:txBody>
          <a:bodyPr wrap="square" rtlCol="0">
            <a:spAutoFit/>
          </a:bodyPr>
          <a:lstStyle/>
          <a:p>
            <a:r>
              <a:rPr lang="en-US" b="1" dirty="0"/>
              <a:t>DATA COLLETION </a:t>
            </a:r>
            <a:r>
              <a:rPr lang="en-US" dirty="0"/>
              <a:t>I collected the data from EDUNET dashboard load the collected data to Excel.</a:t>
            </a:r>
          </a:p>
          <a:p>
            <a:r>
              <a:rPr lang="en-US" b="1" dirty="0"/>
              <a:t>FEATURE COLLECTION </a:t>
            </a:r>
            <a:r>
              <a:rPr lang="en-US" dirty="0"/>
              <a:t>Collected the Feature about the employee data such as Business unit, performance level, Gender, First name</a:t>
            </a:r>
          </a:p>
          <a:p>
            <a:r>
              <a:rPr lang="en-US" b="1" dirty="0"/>
              <a:t>DATA CLEANING</a:t>
            </a:r>
          </a:p>
          <a:p>
            <a:r>
              <a:rPr lang="en-US" dirty="0"/>
              <a:t>Missing Values: Data may have missing entries due to various reason like error in data collection or merging dataset from different sources</a:t>
            </a:r>
          </a:p>
          <a:p>
            <a:r>
              <a:rPr lang="en-US" dirty="0"/>
              <a:t>Detection: Identify missing values using functions</a:t>
            </a:r>
          </a:p>
          <a:p>
            <a:r>
              <a:rPr lang="en-US" dirty="0"/>
              <a:t>Handling Missing values:</a:t>
            </a:r>
          </a:p>
          <a:p>
            <a:r>
              <a:rPr lang="en-US" dirty="0"/>
              <a:t> There are Several Strategies Removal: remove rows or columns with missing value if they are not critical.</a:t>
            </a:r>
          </a:p>
          <a:p>
            <a:r>
              <a:rPr lang="en-US" b="1" dirty="0"/>
              <a:t>SUMMARY</a:t>
            </a:r>
            <a:r>
              <a:rPr lang="en-US" dirty="0"/>
              <a:t> Here I give the summary about the employee performance level and I visualizing</a:t>
            </a:r>
          </a:p>
          <a:p>
            <a:r>
              <a:rPr lang="en-US" dirty="0"/>
              <a:t> The data using the pivot table and create the graph</a:t>
            </a:r>
          </a:p>
          <a:p>
            <a:r>
              <a:rPr lang="en-US" b="1" dirty="0"/>
              <a:t>VALIDATION </a:t>
            </a:r>
            <a:r>
              <a:rPr lang="en-US" dirty="0" err="1"/>
              <a:t>Validation</a:t>
            </a:r>
            <a:r>
              <a:rPr lang="en-US" dirty="0"/>
              <a:t> is a process of data analysis using the excel include the pivot table.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A21DD8A8-6D29-AF9F-0CF9-D67BDAF86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581150"/>
            <a:ext cx="6819900" cy="3581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F13EE16-D6BB-6225-64B5-154FBA2C73F5}"/>
              </a:ext>
            </a:extLst>
          </p:cNvPr>
          <p:cNvSpPr txBox="1"/>
          <p:nvPr/>
        </p:nvSpPr>
        <p:spPr>
          <a:xfrm>
            <a:off x="914401" y="1524000"/>
            <a:ext cx="8610600" cy="1754326"/>
          </a:xfrm>
          <a:prstGeom prst="rect">
            <a:avLst/>
          </a:prstGeom>
          <a:noFill/>
        </p:spPr>
        <p:txBody>
          <a:bodyPr wrap="square" rtlCol="0">
            <a:spAutoFit/>
          </a:bodyPr>
          <a:lstStyle/>
          <a:p>
            <a:r>
              <a:rPr lang="en-US" dirty="0"/>
              <a:t>Employee Performance is a corner stone of an organizational success. By effectively managing and Evaluating performance , organization can ensure that  their work force is productive , engaged and aligned with the companies strategical goals regular performance assessment provide valuable insights into employee strength And area for improvement , enabling targeted development better resources allocation and more informed decision making.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DE43D18-2A37-6234-ED21-6A20A3A35E64}"/>
              </a:ext>
            </a:extLst>
          </p:cNvPr>
          <p:cNvSpPr txBox="1"/>
          <p:nvPr/>
        </p:nvSpPr>
        <p:spPr>
          <a:xfrm>
            <a:off x="1247274" y="2009685"/>
            <a:ext cx="6400800" cy="2308324"/>
          </a:xfrm>
          <a:prstGeom prst="rect">
            <a:avLst/>
          </a:prstGeom>
          <a:noFill/>
        </p:spPr>
        <p:txBody>
          <a:bodyPr wrap="square" rtlCol="0">
            <a:spAutoFit/>
          </a:bodyPr>
          <a:lstStyle/>
          <a:p>
            <a:r>
              <a:rPr lang="en-US" sz="2400" dirty="0"/>
              <a:t>To enhance office space utilization and improve employee satisfaction, we need to delve into the geographic distribution of employees and their work preferences. The ultimate goal is to optimize office locations and remote work arrangements based on data-driven insights.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ADA8955D-01BE-5CD4-FB3D-7A8388259A20}"/>
              </a:ext>
            </a:extLst>
          </p:cNvPr>
          <p:cNvSpPr txBox="1"/>
          <p:nvPr/>
        </p:nvSpPr>
        <p:spPr>
          <a:xfrm>
            <a:off x="2819400" y="2133600"/>
            <a:ext cx="3603359" cy="2031325"/>
          </a:xfrm>
          <a:prstGeom prst="rect">
            <a:avLst/>
          </a:prstGeom>
          <a:noFill/>
        </p:spPr>
        <p:txBody>
          <a:bodyPr wrap="none" rtlCol="0">
            <a:spAutoFit/>
          </a:bodyPr>
          <a:lstStyle/>
          <a:p>
            <a:pPr marL="285750" indent="-285750">
              <a:buFont typeface="Wingdings" panose="05000000000000000000" pitchFamily="2" charset="2"/>
              <a:buChar char="§"/>
            </a:pPr>
            <a:r>
              <a:rPr lang="en-IN" dirty="0"/>
              <a:t>Human Resources (HR) Managers</a:t>
            </a:r>
          </a:p>
          <a:p>
            <a:pPr marL="285750" indent="-285750">
              <a:buFont typeface="Wingdings" panose="05000000000000000000" pitchFamily="2" charset="2"/>
              <a:buChar char="§"/>
            </a:pPr>
            <a:r>
              <a:rPr lang="en-IN" dirty="0"/>
              <a:t>Talent Acquisition teams</a:t>
            </a:r>
          </a:p>
          <a:p>
            <a:pPr marL="285750" indent="-285750">
              <a:buFont typeface="Wingdings" panose="05000000000000000000" pitchFamily="2" charset="2"/>
              <a:buChar char="§"/>
            </a:pPr>
            <a:r>
              <a:rPr lang="en-IN" dirty="0"/>
              <a:t>Work force planners</a:t>
            </a:r>
          </a:p>
          <a:p>
            <a:pPr marL="285750" indent="-285750">
              <a:buFont typeface="Wingdings" panose="05000000000000000000" pitchFamily="2" charset="2"/>
              <a:buChar char="§"/>
            </a:pPr>
            <a:r>
              <a:rPr lang="en-IN" dirty="0"/>
              <a:t>Operation managers</a:t>
            </a:r>
          </a:p>
          <a:p>
            <a:pPr marL="285750" indent="-285750">
              <a:buFont typeface="Wingdings" panose="05000000000000000000" pitchFamily="2" charset="2"/>
              <a:buChar char="§"/>
            </a:pPr>
            <a:r>
              <a:rPr lang="en-IN" dirty="0"/>
              <a:t>Business intelligence teams</a:t>
            </a:r>
          </a:p>
          <a:p>
            <a:pPr marL="285750" indent="-285750">
              <a:buFont typeface="Wingdings" panose="05000000000000000000" pitchFamily="2" charset="2"/>
              <a:buChar char="§"/>
            </a:pPr>
            <a:r>
              <a:rPr lang="en-IN" dirty="0"/>
              <a:t>Location manager</a:t>
            </a:r>
          </a:p>
          <a:p>
            <a:pPr marL="285750" indent="-285750">
              <a:buFont typeface="Wingdings" panose="05000000000000000000" pitchFamily="2" charset="2"/>
              <a:buChar char="§"/>
            </a:pPr>
            <a:r>
              <a:rPr lang="en-IN" dirty="0"/>
              <a:t>Risk management teams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F972F55-6C56-AC05-BD2B-5A586963C3D4}"/>
              </a:ext>
            </a:extLst>
          </p:cNvPr>
          <p:cNvSpPr txBox="1"/>
          <p:nvPr/>
        </p:nvSpPr>
        <p:spPr>
          <a:xfrm>
            <a:off x="1676400" y="2019300"/>
            <a:ext cx="4174925" cy="1754326"/>
          </a:xfrm>
          <a:prstGeom prst="rect">
            <a:avLst/>
          </a:prstGeom>
          <a:noFill/>
        </p:spPr>
        <p:txBody>
          <a:bodyPr wrap="none" rtlCol="0">
            <a:spAutoFit/>
          </a:bodyPr>
          <a:lstStyle/>
          <a:p>
            <a:pPr marL="342900" indent="-342900">
              <a:buFont typeface="+mj-lt"/>
              <a:buAutoNum type="arabicPeriod"/>
            </a:pPr>
            <a:r>
              <a:rPr lang="en-US" dirty="0"/>
              <a:t>Retailers</a:t>
            </a:r>
          </a:p>
          <a:p>
            <a:pPr marL="342900" indent="-342900">
              <a:buFont typeface="+mj-lt"/>
              <a:buAutoNum type="arabicPeriod"/>
            </a:pPr>
            <a:r>
              <a:rPr lang="en-US" dirty="0"/>
              <a:t>Real estate </a:t>
            </a:r>
            <a:r>
              <a:rPr lang="en-US" dirty="0" err="1"/>
              <a:t>proffessionals</a:t>
            </a:r>
            <a:endParaRPr lang="en-US" dirty="0"/>
          </a:p>
          <a:p>
            <a:pPr marL="342900" indent="-342900">
              <a:buFont typeface="+mj-lt"/>
              <a:buAutoNum type="arabicPeriod"/>
            </a:pPr>
            <a:r>
              <a:rPr lang="en-US" dirty="0"/>
              <a:t>Urban planners and local government</a:t>
            </a:r>
          </a:p>
          <a:p>
            <a:pPr marL="342900" indent="-342900">
              <a:buFont typeface="+mj-lt"/>
              <a:buAutoNum type="arabicPeriod"/>
            </a:pPr>
            <a:r>
              <a:rPr lang="en-US" dirty="0"/>
              <a:t>Transportation and logistics companies</a:t>
            </a:r>
          </a:p>
          <a:p>
            <a:pPr marL="342900" indent="-342900">
              <a:buFont typeface="+mj-lt"/>
              <a:buAutoNum type="arabicPeriod"/>
            </a:pPr>
            <a:r>
              <a:rPr lang="en-US" dirty="0"/>
              <a:t>Health care provides</a:t>
            </a:r>
          </a:p>
          <a:p>
            <a:pPr marL="342900" indent="-342900">
              <a:buFont typeface="+mj-lt"/>
              <a:buAutoNum type="arabicPeriod"/>
            </a:pPr>
            <a:r>
              <a:rPr lang="en-US" dirty="0"/>
              <a:t>Financial services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0CC48EBE-B19A-9C6D-B0F5-115325980715}"/>
              </a:ext>
            </a:extLst>
          </p:cNvPr>
          <p:cNvSpPr txBox="1"/>
          <p:nvPr/>
        </p:nvSpPr>
        <p:spPr>
          <a:xfrm>
            <a:off x="3393640" y="2196009"/>
            <a:ext cx="7233519" cy="1754326"/>
          </a:xfrm>
          <a:prstGeom prst="rect">
            <a:avLst/>
          </a:prstGeom>
          <a:noFill/>
        </p:spPr>
        <p:txBody>
          <a:bodyPr wrap="none" rtlCol="0">
            <a:spAutoFit/>
          </a:bodyPr>
          <a:lstStyle/>
          <a:p>
            <a:pPr marL="285750" indent="-285750">
              <a:buFont typeface="Wingdings" panose="05000000000000000000" pitchFamily="2" charset="2"/>
              <a:buChar char="ü"/>
            </a:pPr>
            <a:r>
              <a:rPr lang="en-US" dirty="0"/>
              <a:t>Conditional Formatting – Missing value</a:t>
            </a:r>
          </a:p>
          <a:p>
            <a:pPr marL="285750" indent="-285750">
              <a:buFont typeface="Wingdings" panose="05000000000000000000" pitchFamily="2" charset="2"/>
              <a:buChar char="ü"/>
            </a:pPr>
            <a:r>
              <a:rPr lang="en-US" dirty="0"/>
              <a:t>Filtering – remove Blank cells</a:t>
            </a:r>
          </a:p>
          <a:p>
            <a:pPr marL="285750" indent="-285750">
              <a:buFont typeface="Wingdings" panose="05000000000000000000" pitchFamily="2" charset="2"/>
              <a:buChar char="ü"/>
            </a:pPr>
            <a:r>
              <a:rPr lang="en-US" dirty="0"/>
              <a:t>Formula – performance for (=IFS(Z8&gt;=5,”VERY HIGH”,Z8&gt;=4,”HIGH”,Z8</a:t>
            </a:r>
            <a:r>
              <a:rPr lang="en-IN" dirty="0"/>
              <a:t>&gt;=</a:t>
            </a:r>
          </a:p>
          <a:p>
            <a:r>
              <a:rPr lang="en-IN" dirty="0"/>
              <a:t>3,”MED”,TRUE,”LOW”)</a:t>
            </a:r>
          </a:p>
          <a:p>
            <a:pPr marL="285750" indent="-285750">
              <a:buFont typeface="Wingdings" panose="05000000000000000000" pitchFamily="2" charset="2"/>
              <a:buChar char="ü"/>
            </a:pPr>
            <a:r>
              <a:rPr lang="en-IN" dirty="0"/>
              <a:t>   PIVOT TABLE – summarizing data set</a:t>
            </a:r>
          </a:p>
          <a:p>
            <a:pPr marL="285750" indent="-285750">
              <a:buFont typeface="Wingdings" panose="05000000000000000000" pitchFamily="2" charset="2"/>
              <a:buChar char="ü"/>
            </a:pPr>
            <a:r>
              <a:rPr lang="en-IN" dirty="0"/>
              <a:t>Graph –data visualisation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4BCC7E2-20E3-A9F9-B23A-8B0CCEDE52A3}"/>
              </a:ext>
            </a:extLst>
          </p:cNvPr>
          <p:cNvSpPr txBox="1"/>
          <p:nvPr/>
        </p:nvSpPr>
        <p:spPr>
          <a:xfrm>
            <a:off x="914400" y="1600200"/>
            <a:ext cx="4565160" cy="369332"/>
          </a:xfrm>
          <a:prstGeom prst="rect">
            <a:avLst/>
          </a:prstGeom>
          <a:noFill/>
        </p:spPr>
        <p:txBody>
          <a:bodyPr wrap="none" rtlCol="0">
            <a:spAutoFit/>
          </a:bodyPr>
          <a:lstStyle/>
          <a:p>
            <a:r>
              <a:rPr lang="en-US" dirty="0"/>
              <a:t>Employee Data set source – </a:t>
            </a:r>
            <a:r>
              <a:rPr lang="en-US" dirty="0" err="1"/>
              <a:t>Edunet</a:t>
            </a:r>
            <a:r>
              <a:rPr lang="en-US" dirty="0"/>
              <a:t> Dashboard</a:t>
            </a:r>
            <a:endParaRPr lang="en-IN" dirty="0"/>
          </a:p>
        </p:txBody>
      </p:sp>
      <p:sp>
        <p:nvSpPr>
          <p:cNvPr id="4" name="TextBox 3">
            <a:extLst>
              <a:ext uri="{FF2B5EF4-FFF2-40B4-BE49-F238E27FC236}">
                <a16:creationId xmlns:a16="http://schemas.microsoft.com/office/drawing/2014/main" id="{64560F9A-6F2D-364A-94A8-D89FA8912D2F}"/>
              </a:ext>
            </a:extLst>
          </p:cNvPr>
          <p:cNvSpPr txBox="1"/>
          <p:nvPr/>
        </p:nvSpPr>
        <p:spPr>
          <a:xfrm>
            <a:off x="926690" y="1996504"/>
            <a:ext cx="2312556" cy="461665"/>
          </a:xfrm>
          <a:prstGeom prst="rect">
            <a:avLst/>
          </a:prstGeom>
          <a:noFill/>
        </p:spPr>
        <p:txBody>
          <a:bodyPr wrap="none" rtlCol="0">
            <a:spAutoFit/>
          </a:bodyPr>
          <a:lstStyle/>
          <a:p>
            <a:r>
              <a:rPr lang="en-US" sz="2400" dirty="0"/>
              <a:t>Total 27 Features</a:t>
            </a:r>
            <a:endParaRPr lang="en-IN" sz="2400" dirty="0"/>
          </a:p>
        </p:txBody>
      </p:sp>
      <p:sp>
        <p:nvSpPr>
          <p:cNvPr id="5" name="TextBox 4">
            <a:extLst>
              <a:ext uri="{FF2B5EF4-FFF2-40B4-BE49-F238E27FC236}">
                <a16:creationId xmlns:a16="http://schemas.microsoft.com/office/drawing/2014/main" id="{054C36CC-B523-7581-566C-8DE433DF6249}"/>
              </a:ext>
            </a:extLst>
          </p:cNvPr>
          <p:cNvSpPr txBox="1"/>
          <p:nvPr/>
        </p:nvSpPr>
        <p:spPr>
          <a:xfrm flipH="1">
            <a:off x="1278278" y="2513332"/>
            <a:ext cx="4145281" cy="369332"/>
          </a:xfrm>
          <a:prstGeom prst="rect">
            <a:avLst/>
          </a:prstGeom>
          <a:noFill/>
        </p:spPr>
        <p:txBody>
          <a:bodyPr wrap="square" rtlCol="0">
            <a:spAutoFit/>
          </a:bodyPr>
          <a:lstStyle/>
          <a:p>
            <a:r>
              <a:rPr lang="en-US" dirty="0"/>
              <a:t>4 features used</a:t>
            </a:r>
            <a:endParaRPr lang="en-IN" dirty="0"/>
          </a:p>
        </p:txBody>
      </p:sp>
      <p:sp>
        <p:nvSpPr>
          <p:cNvPr id="6" name="TextBox 5">
            <a:extLst>
              <a:ext uri="{FF2B5EF4-FFF2-40B4-BE49-F238E27FC236}">
                <a16:creationId xmlns:a16="http://schemas.microsoft.com/office/drawing/2014/main" id="{C1CD7F56-07A3-39C0-4020-9510F940847B}"/>
              </a:ext>
            </a:extLst>
          </p:cNvPr>
          <p:cNvSpPr txBox="1"/>
          <p:nvPr/>
        </p:nvSpPr>
        <p:spPr>
          <a:xfrm flipH="1">
            <a:off x="1676400" y="2942859"/>
            <a:ext cx="3916681"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Business unit</a:t>
            </a:r>
          </a:p>
          <a:p>
            <a:pPr marL="285750" indent="-285750">
              <a:buFont typeface="Wingdings" panose="05000000000000000000" pitchFamily="2" charset="2"/>
              <a:buChar char="v"/>
            </a:pPr>
            <a:r>
              <a:rPr lang="en-US" dirty="0"/>
              <a:t>Performance level</a:t>
            </a:r>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r>
              <a:rPr lang="en-US" dirty="0"/>
              <a:t>First Name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213766C-5D8C-39F1-98B5-DD2CE172C317}"/>
              </a:ext>
            </a:extLst>
          </p:cNvPr>
          <p:cNvSpPr txBox="1"/>
          <p:nvPr/>
        </p:nvSpPr>
        <p:spPr>
          <a:xfrm>
            <a:off x="2688997" y="2154648"/>
            <a:ext cx="6484625" cy="2308324"/>
          </a:xfrm>
          <a:prstGeom prst="rect">
            <a:avLst/>
          </a:prstGeom>
          <a:noFill/>
        </p:spPr>
        <p:txBody>
          <a:bodyPr wrap="square" rtlCol="0">
            <a:spAutoFit/>
          </a:bodyPr>
          <a:lstStyle/>
          <a:p>
            <a:r>
              <a:rPr lang="en-US" sz="2400" dirty="0"/>
              <a:t>Conditional formatting – in that I deleting the blank and empty cells</a:t>
            </a:r>
          </a:p>
          <a:p>
            <a:r>
              <a:rPr lang="en-US" sz="2400" dirty="0"/>
              <a:t>Formula for </a:t>
            </a:r>
            <a:r>
              <a:rPr lang="en-US" sz="2400" dirty="0" err="1"/>
              <a:t>analysing</a:t>
            </a:r>
            <a:r>
              <a:rPr lang="en-US" sz="2400" dirty="0"/>
              <a:t> the employee performance using the formula </a:t>
            </a:r>
          </a:p>
          <a:p>
            <a:r>
              <a:rPr lang="en-US" sz="2400" dirty="0"/>
              <a:t>=IFS(Z8&gt;=5,”VERY HIGH”,Z8&gt;=4,”HIGH”,Z8&gt;=3,”MED”,TRUE,”LOW”)</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507</Words>
  <Application>Microsoft Office PowerPoint</Application>
  <PresentationFormat>Widescreen</PresentationFormat>
  <Paragraphs>82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Logeshwari S</cp:lastModifiedBy>
  <cp:revision>13</cp:revision>
  <dcterms:created xsi:type="dcterms:W3CDTF">2024-03-29T15:07:22Z</dcterms:created>
  <dcterms:modified xsi:type="dcterms:W3CDTF">2024-08-31T11:33:01Z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