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Play"/>
      <p:regular r:id="rId26"/>
      <p:bold r:id="rId27"/>
    </p:embeddedFont>
    <p:embeddedFont>
      <p:font typeface="Lobster"/>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regular.fntdata"/><Relationship Id="rId25" Type="http://schemas.openxmlformats.org/officeDocument/2006/relationships/slide" Target="slides/slide21.xml"/><Relationship Id="rId28" Type="http://schemas.openxmlformats.org/officeDocument/2006/relationships/font" Target="fonts/Lobster-regular.fntdata"/><Relationship Id="rId27" Type="http://schemas.openxmlformats.org/officeDocument/2006/relationships/font" Target="fonts/Play-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c75448b02e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c75448b02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9.png"/><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jp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1"/>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13"/>
          <p:cNvSpPr/>
          <p:nvPr/>
        </p:nvSpPr>
        <p:spPr>
          <a:xfrm>
            <a:off x="0" y="0"/>
            <a:ext cx="12188952" cy="6858000"/>
          </a:xfrm>
          <a:prstGeom prst="rect">
            <a:avLst/>
          </a:prstGeom>
          <a:solidFill>
            <a:schemeClr val="l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86" name="Google Shape;86;p13"/>
          <p:cNvPicPr preferRelativeResize="0"/>
          <p:nvPr/>
        </p:nvPicPr>
        <p:blipFill rotWithShape="1">
          <a:blip r:embed="rId3">
            <a:alphaModFix/>
          </a:blip>
          <a:srcRect b="0" l="0" r="0" t="0"/>
          <a:stretch/>
        </p:blipFill>
        <p:spPr>
          <a:xfrm>
            <a:off x="0" y="0"/>
            <a:ext cx="12188952" cy="6862380"/>
          </a:xfrm>
          <a:prstGeom prst="rect">
            <a:avLst/>
          </a:prstGeom>
          <a:noFill/>
          <a:ln>
            <a:noFill/>
          </a:ln>
        </p:spPr>
      </p:pic>
      <p:sp>
        <p:nvSpPr>
          <p:cNvPr id="87" name="Google Shape;87;p13"/>
          <p:cNvSpPr/>
          <p:nvPr/>
        </p:nvSpPr>
        <p:spPr>
          <a:xfrm>
            <a:off x="0" y="0"/>
            <a:ext cx="12188952" cy="6858000"/>
          </a:xfrm>
          <a:prstGeom prst="rect">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3"/>
          <p:cNvSpPr/>
          <p:nvPr/>
        </p:nvSpPr>
        <p:spPr>
          <a:xfrm>
            <a:off x="536678" y="0"/>
            <a:ext cx="11145980" cy="68707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6C5AB"/>
              </a:solidFill>
              <a:latin typeface="Arial"/>
              <a:ea typeface="Arial"/>
              <a:cs typeface="Arial"/>
              <a:sym typeface="Arial"/>
            </a:endParaRPr>
          </a:p>
        </p:txBody>
      </p:sp>
      <p:sp>
        <p:nvSpPr>
          <p:cNvPr id="89" name="Google Shape;89;p13"/>
          <p:cNvSpPr txBox="1"/>
          <p:nvPr>
            <p:ph type="ctrTitle"/>
          </p:nvPr>
        </p:nvSpPr>
        <p:spPr>
          <a:xfrm>
            <a:off x="1268399" y="1787503"/>
            <a:ext cx="9792707" cy="1679489"/>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96644"/>
              <a:buFont typeface="Times New Roman"/>
              <a:buNone/>
            </a:pPr>
            <a:r>
              <a:rPr b="1" lang="en-US" sz="3311">
                <a:latin typeface="Times New Roman"/>
                <a:ea typeface="Times New Roman"/>
                <a:cs typeface="Times New Roman"/>
                <a:sym typeface="Times New Roman"/>
              </a:rPr>
              <a:t>A Dynamic Task Offloading Algorithm Based on Greedy Matching in Vehicle Ad Hoc Networks</a:t>
            </a:r>
            <a:endParaRPr sz="3311">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Font typeface="Times New Roman"/>
              <a:buNone/>
            </a:pPr>
            <a:br>
              <a:rPr b="1" lang="en-US" sz="1900">
                <a:latin typeface="Times New Roman"/>
                <a:ea typeface="Times New Roman"/>
                <a:cs typeface="Times New Roman"/>
                <a:sym typeface="Times New Roman"/>
              </a:rPr>
            </a:br>
            <a:br>
              <a:rPr b="1" lang="en-US" sz="1900">
                <a:latin typeface="Times New Roman"/>
                <a:ea typeface="Times New Roman"/>
                <a:cs typeface="Times New Roman"/>
                <a:sym typeface="Times New Roman"/>
              </a:rPr>
            </a:br>
            <a:r>
              <a:rPr b="1" lang="en-US" sz="1900">
                <a:solidFill>
                  <a:srgbClr val="5B0F00"/>
                </a:solidFill>
                <a:latin typeface="Times New Roman"/>
                <a:ea typeface="Times New Roman"/>
                <a:cs typeface="Times New Roman"/>
                <a:sym typeface="Times New Roman"/>
              </a:rPr>
              <a:t>CS741 – Next Generation Cloud Architecture</a:t>
            </a:r>
            <a:br>
              <a:rPr b="1" lang="en-US" sz="1900">
                <a:solidFill>
                  <a:srgbClr val="5B0F00"/>
                </a:solidFill>
                <a:latin typeface="Times New Roman"/>
                <a:ea typeface="Times New Roman"/>
                <a:cs typeface="Times New Roman"/>
                <a:sym typeface="Times New Roman"/>
              </a:rPr>
            </a:br>
            <a:r>
              <a:rPr b="1" lang="en-US" sz="1900">
                <a:latin typeface="Times New Roman"/>
                <a:ea typeface="Times New Roman"/>
                <a:cs typeface="Times New Roman"/>
                <a:sym typeface="Times New Roman"/>
              </a:rPr>
              <a:t>Course Project</a:t>
            </a:r>
            <a:br>
              <a:rPr lang="en-US" sz="1900">
                <a:latin typeface="Times New Roman"/>
                <a:ea typeface="Times New Roman"/>
                <a:cs typeface="Times New Roman"/>
                <a:sym typeface="Times New Roman"/>
              </a:rPr>
            </a:br>
            <a:endParaRPr sz="1900">
              <a:latin typeface="Times New Roman"/>
              <a:ea typeface="Times New Roman"/>
              <a:cs typeface="Times New Roman"/>
              <a:sym typeface="Times New Roman"/>
            </a:endParaRPr>
          </a:p>
        </p:txBody>
      </p:sp>
      <p:sp>
        <p:nvSpPr>
          <p:cNvPr id="90" name="Google Shape;90;p13"/>
          <p:cNvSpPr/>
          <p:nvPr/>
        </p:nvSpPr>
        <p:spPr>
          <a:xfrm>
            <a:off x="836394" y="3086649"/>
            <a:ext cx="10315580" cy="18679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016" u="none" cap="none" strike="noStrike">
              <a:solidFill>
                <a:schemeClr val="dk1"/>
              </a:solidFill>
              <a:latin typeface="Arial"/>
              <a:ea typeface="Arial"/>
              <a:cs typeface="Arial"/>
              <a:sym typeface="Arial"/>
            </a:endParaRPr>
          </a:p>
          <a:p>
            <a:pPr indent="0" lvl="0" marL="0" marR="0" rtl="0" algn="l">
              <a:spcBef>
                <a:spcPts val="600"/>
              </a:spcBef>
              <a:spcAft>
                <a:spcPts val="0"/>
              </a:spcAft>
              <a:buNone/>
            </a:pPr>
            <a:r>
              <a:t/>
            </a:r>
            <a:endParaRPr b="0" i="0" sz="2016" u="none" cap="none" strike="noStrike">
              <a:solidFill>
                <a:schemeClr val="dk1"/>
              </a:solidFill>
              <a:latin typeface="Arial"/>
              <a:ea typeface="Arial"/>
              <a:cs typeface="Arial"/>
              <a:sym typeface="Arial"/>
            </a:endParaRPr>
          </a:p>
          <a:p>
            <a:pPr indent="0" lvl="0" marL="0" marR="0" rtl="0" algn="l">
              <a:spcBef>
                <a:spcPts val="600"/>
              </a:spcBef>
              <a:spcAft>
                <a:spcPts val="0"/>
              </a:spcAft>
              <a:buNone/>
            </a:pPr>
            <a:r>
              <a:t/>
            </a:r>
            <a:endParaRPr b="0" i="0" sz="2016" u="none" cap="none" strike="noStrike">
              <a:solidFill>
                <a:schemeClr val="dk1"/>
              </a:solidFill>
              <a:latin typeface="Arial"/>
              <a:ea typeface="Arial"/>
              <a:cs typeface="Arial"/>
              <a:sym typeface="Arial"/>
            </a:endParaRPr>
          </a:p>
          <a:p>
            <a:pPr indent="0" lvl="0" marL="0" marR="0" rtl="0" algn="l">
              <a:spcBef>
                <a:spcPts val="600"/>
              </a:spcBef>
              <a:spcAft>
                <a:spcPts val="0"/>
              </a:spcAft>
              <a:buNone/>
            </a:pPr>
            <a:r>
              <a:t/>
            </a:r>
            <a:endParaRPr b="0" i="0" sz="2016" u="none" cap="none" strike="noStrike">
              <a:solidFill>
                <a:schemeClr val="dk1"/>
              </a:solidFill>
              <a:latin typeface="Arial"/>
              <a:ea typeface="Arial"/>
              <a:cs typeface="Arial"/>
              <a:sym typeface="Arial"/>
            </a:endParaRPr>
          </a:p>
          <a:p>
            <a:pPr indent="0" lvl="0" marL="0" marR="0" rtl="0" algn="l">
              <a:spcBef>
                <a:spcPts val="60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A black and white logo&#10;&#10;Description automatically generated" id="91" name="Google Shape;91;p13"/>
          <p:cNvPicPr preferRelativeResize="0"/>
          <p:nvPr/>
        </p:nvPicPr>
        <p:blipFill rotWithShape="1">
          <a:blip r:embed="rId4">
            <a:alphaModFix/>
          </a:blip>
          <a:srcRect b="0" l="0" r="0" t="0"/>
          <a:stretch/>
        </p:blipFill>
        <p:spPr>
          <a:xfrm>
            <a:off x="4975901" y="3624400"/>
            <a:ext cx="2036581" cy="1793912"/>
          </a:xfrm>
          <a:prstGeom prst="rect">
            <a:avLst/>
          </a:prstGeom>
          <a:noFill/>
          <a:ln>
            <a:noFill/>
          </a:ln>
        </p:spPr>
      </p:pic>
      <p:sp>
        <p:nvSpPr>
          <p:cNvPr id="92" name="Google Shape;92;p13"/>
          <p:cNvSpPr txBox="1"/>
          <p:nvPr/>
        </p:nvSpPr>
        <p:spPr>
          <a:xfrm>
            <a:off x="1232492" y="5731034"/>
            <a:ext cx="102333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650" u="none" cap="none" strike="noStrike">
                <a:solidFill>
                  <a:srgbClr val="555555"/>
                </a:solidFill>
                <a:latin typeface="Times New Roman"/>
                <a:ea typeface="Times New Roman"/>
                <a:cs typeface="Times New Roman"/>
                <a:sym typeface="Times New Roman"/>
              </a:rPr>
              <a:t>D</a:t>
            </a:r>
            <a:r>
              <a:rPr b="1" i="0" lang="en-US" sz="1650" u="none" cap="none" strike="noStrike">
                <a:solidFill>
                  <a:schemeClr val="dk1"/>
                </a:solidFill>
                <a:latin typeface="Times New Roman"/>
                <a:ea typeface="Times New Roman"/>
                <a:cs typeface="Times New Roman"/>
                <a:sym typeface="Times New Roman"/>
              </a:rPr>
              <a:t>EPARTMENT OF COMPUTER SCIENCE AND ENGINEERING </a:t>
            </a:r>
            <a:endParaRPr b="0" i="0" sz="1650" u="none" cap="none" strike="noStrike">
              <a:solidFill>
                <a:schemeClr val="dk1"/>
              </a:solidFill>
              <a:latin typeface="Times New Roman"/>
              <a:ea typeface="Times New Roman"/>
              <a:cs typeface="Times New Roman"/>
              <a:sym typeface="Times New Roman"/>
            </a:endParaRPr>
          </a:p>
          <a:p>
            <a:pPr indent="0" lvl="0" marL="0" marR="0" rtl="0" algn="ctr">
              <a:spcBef>
                <a:spcPts val="600"/>
              </a:spcBef>
              <a:spcAft>
                <a:spcPts val="0"/>
              </a:spcAft>
              <a:buNone/>
            </a:pPr>
            <a:r>
              <a:rPr b="1" i="0" lang="en-US" sz="1850" u="none" cap="none" strike="noStrike">
                <a:solidFill>
                  <a:schemeClr val="dk1"/>
                </a:solidFill>
                <a:latin typeface="Times New Roman"/>
                <a:ea typeface="Times New Roman"/>
                <a:cs typeface="Times New Roman"/>
                <a:sym typeface="Times New Roman"/>
              </a:rPr>
              <a:t>NATIONAL INSTITUTE OF TECHNOLOGY KARNATAKA SURATHKAL 2023 – 2024 </a:t>
            </a:r>
            <a:endParaRPr b="0" i="0" sz="185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2" name="Google Shape;192;p22"/>
          <p:cNvSpPr/>
          <p:nvPr/>
        </p:nvSpPr>
        <p:spPr>
          <a:xfrm>
            <a:off x="-119525" y="-89650"/>
            <a:ext cx="11024285" cy="1328320"/>
          </a:xfrm>
          <a:custGeom>
            <a:rect b="b" l="l" r="r" t="t"/>
            <a:pathLst>
              <a:path extrusionOk="0" h="2251389" w="10915134">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3" name="Google Shape;193;p22"/>
          <p:cNvSpPr txBox="1"/>
          <p:nvPr>
            <p:ph type="title"/>
          </p:nvPr>
        </p:nvSpPr>
        <p:spPr>
          <a:xfrm>
            <a:off x="733600" y="278863"/>
            <a:ext cx="5915100" cy="890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sz="3600">
                <a:latin typeface="Times New Roman"/>
                <a:ea typeface="Times New Roman"/>
                <a:cs typeface="Times New Roman"/>
                <a:sym typeface="Times New Roman"/>
              </a:rPr>
              <a:t>Proposed Algorithm</a:t>
            </a:r>
            <a:endParaRPr b="1" sz="3600">
              <a:latin typeface="Times New Roman"/>
              <a:ea typeface="Times New Roman"/>
              <a:cs typeface="Times New Roman"/>
              <a:sym typeface="Times New Roman"/>
            </a:endParaRPr>
          </a:p>
        </p:txBody>
      </p:sp>
      <p:sp>
        <p:nvSpPr>
          <p:cNvPr id="194" name="Google Shape;194;p22"/>
          <p:cNvSpPr txBox="1"/>
          <p:nvPr>
            <p:ph idx="1" type="body"/>
          </p:nvPr>
        </p:nvSpPr>
        <p:spPr>
          <a:xfrm>
            <a:off x="494525" y="1369600"/>
            <a:ext cx="8489100" cy="5352000"/>
          </a:xfrm>
          <a:prstGeom prst="rect">
            <a:avLst/>
          </a:prstGeom>
          <a:noFill/>
          <a:ln>
            <a:noFill/>
          </a:ln>
        </p:spPr>
        <p:txBody>
          <a:bodyPr anchorCtr="0" anchor="t" bIns="45700" lIns="91425" spcFirstLastPara="1" rIns="91425" wrap="square" tIns="45700">
            <a:noAutofit/>
          </a:bodyPr>
          <a:lstStyle/>
          <a:p>
            <a:pPr indent="-266700" lvl="0" marL="228600" rtl="0" algn="l">
              <a:lnSpc>
                <a:spcPct val="90000"/>
              </a:lnSpc>
              <a:spcBef>
                <a:spcPts val="0"/>
              </a:spcBef>
              <a:spcAft>
                <a:spcPts val="0"/>
              </a:spcAft>
              <a:buClr>
                <a:schemeClr val="dk1"/>
              </a:buClr>
              <a:buSzPts val="2100"/>
              <a:buFont typeface="Noto Sans Symbols"/>
              <a:buChar char="❑"/>
            </a:pPr>
            <a:r>
              <a:rPr lang="en-US" sz="2100">
                <a:latin typeface="Times New Roman"/>
                <a:ea typeface="Times New Roman"/>
                <a:cs typeface="Times New Roman"/>
                <a:sym typeface="Times New Roman"/>
              </a:rPr>
              <a:t>The proposed algorithm consists of GMDC and KMM components, aiming to optimize task offloading decisions in a vehicular ad-hoc network by efficiently assigning tasks to Vehicle Fog Servers or Roadside Units.</a:t>
            </a:r>
            <a:endParaRPr sz="2100"/>
          </a:p>
          <a:p>
            <a:pPr indent="0" lvl="0" marL="0" rtl="0" algn="l">
              <a:lnSpc>
                <a:spcPct val="90000"/>
              </a:lnSpc>
              <a:spcBef>
                <a:spcPts val="1000"/>
              </a:spcBef>
              <a:spcAft>
                <a:spcPts val="0"/>
              </a:spcAft>
              <a:buClr>
                <a:schemeClr val="dk1"/>
              </a:buClr>
              <a:buSzPts val="1500"/>
              <a:buNone/>
            </a:pPr>
            <a:r>
              <a:rPr b="1" lang="en-US" sz="2100">
                <a:latin typeface="Times New Roman"/>
                <a:ea typeface="Times New Roman"/>
                <a:cs typeface="Times New Roman"/>
                <a:sym typeface="Times New Roman"/>
              </a:rPr>
              <a:t>GMDC Algorithm:</a:t>
            </a:r>
            <a:endParaRPr sz="3400"/>
          </a:p>
          <a:p>
            <a:pPr indent="-266700" lvl="0" marL="228600" rtl="0" algn="l">
              <a:lnSpc>
                <a:spcPct val="90000"/>
              </a:lnSpc>
              <a:spcBef>
                <a:spcPts val="1000"/>
              </a:spcBef>
              <a:spcAft>
                <a:spcPts val="0"/>
              </a:spcAft>
              <a:buClr>
                <a:schemeClr val="dk1"/>
              </a:buClr>
              <a:buSzPts val="2100"/>
              <a:buFont typeface="Noto Sans Symbols"/>
              <a:buChar char="❑"/>
            </a:pPr>
            <a:r>
              <a:rPr lang="en-US" sz="2100">
                <a:latin typeface="Times New Roman"/>
                <a:ea typeface="Times New Roman"/>
                <a:cs typeface="Times New Roman"/>
                <a:sym typeface="Times New Roman"/>
              </a:rPr>
              <a:t>Uses a greedy matching approach to assign tasks to available VFSs or RSUs. </a:t>
            </a:r>
            <a:endParaRPr sz="3400"/>
          </a:p>
          <a:p>
            <a:pPr indent="-266700" lvl="0" marL="228600" rtl="0" algn="l">
              <a:lnSpc>
                <a:spcPct val="90000"/>
              </a:lnSpc>
              <a:spcBef>
                <a:spcPts val="1000"/>
              </a:spcBef>
              <a:spcAft>
                <a:spcPts val="0"/>
              </a:spcAft>
              <a:buClr>
                <a:schemeClr val="dk1"/>
              </a:buClr>
              <a:buSzPts val="2100"/>
              <a:buFont typeface="Noto Sans Symbols"/>
              <a:buChar char="❑"/>
            </a:pPr>
            <a:r>
              <a:rPr lang="en-US" sz="2100"/>
              <a:t>I</a:t>
            </a:r>
            <a:r>
              <a:rPr lang="en-US" sz="2100">
                <a:latin typeface="Times New Roman"/>
                <a:ea typeface="Times New Roman"/>
                <a:cs typeface="Times New Roman"/>
                <a:sym typeface="Times New Roman"/>
              </a:rPr>
              <a:t>t is for adapting the dynamics of traffic environment. </a:t>
            </a:r>
            <a:endParaRPr sz="3400"/>
          </a:p>
          <a:p>
            <a:pPr indent="-266700" lvl="0" marL="228600" rtl="0" algn="l">
              <a:lnSpc>
                <a:spcPct val="90000"/>
              </a:lnSpc>
              <a:spcBef>
                <a:spcPts val="1000"/>
              </a:spcBef>
              <a:spcAft>
                <a:spcPts val="0"/>
              </a:spcAft>
              <a:buClr>
                <a:schemeClr val="dk1"/>
              </a:buClr>
              <a:buSzPts val="2100"/>
              <a:buFont typeface="Noto Sans Symbols"/>
              <a:buChar char="❑"/>
            </a:pPr>
            <a:r>
              <a:rPr lang="en-US" sz="2100">
                <a:latin typeface="Times New Roman"/>
                <a:ea typeface="Times New Roman"/>
                <a:cs typeface="Times New Roman"/>
                <a:sym typeface="Times New Roman"/>
              </a:rPr>
              <a:t>In GMDC, the user vehicle appears randomly.</a:t>
            </a:r>
            <a:endParaRPr sz="3400"/>
          </a:p>
          <a:p>
            <a:pPr indent="-266700" lvl="0" marL="228600" rtl="0" algn="l">
              <a:lnSpc>
                <a:spcPct val="90000"/>
              </a:lnSpc>
              <a:spcBef>
                <a:spcPts val="1000"/>
              </a:spcBef>
              <a:spcAft>
                <a:spcPts val="0"/>
              </a:spcAft>
              <a:buClr>
                <a:schemeClr val="dk1"/>
              </a:buClr>
              <a:buSzPts val="2100"/>
              <a:buFont typeface="Noto Sans Symbols"/>
              <a:buChar char="❑"/>
            </a:pPr>
            <a:r>
              <a:rPr lang="en-US" sz="2100">
                <a:latin typeface="Times New Roman"/>
                <a:ea typeface="Times New Roman"/>
                <a:cs typeface="Times New Roman"/>
                <a:sym typeface="Times New Roman"/>
              </a:rPr>
              <a:t>It initializes parameters like communication range, transmission power, noise power, available bandwidth, and path loss exponent range. </a:t>
            </a:r>
            <a:endParaRPr sz="2100">
              <a:latin typeface="Arial"/>
              <a:ea typeface="Arial"/>
              <a:cs typeface="Arial"/>
              <a:sym typeface="Arial"/>
            </a:endParaRPr>
          </a:p>
          <a:p>
            <a:pPr indent="-266700" lvl="0" marL="228600" rtl="0" algn="l">
              <a:lnSpc>
                <a:spcPct val="90000"/>
              </a:lnSpc>
              <a:spcBef>
                <a:spcPts val="1000"/>
              </a:spcBef>
              <a:spcAft>
                <a:spcPts val="0"/>
              </a:spcAft>
              <a:buClr>
                <a:schemeClr val="dk1"/>
              </a:buClr>
              <a:buSzPts val="2100"/>
              <a:buFont typeface="Noto Sans Symbols"/>
              <a:buChar char="❑"/>
            </a:pPr>
            <a:r>
              <a:rPr lang="en-US" sz="2100">
                <a:latin typeface="Times New Roman"/>
                <a:ea typeface="Times New Roman"/>
                <a:cs typeface="Times New Roman"/>
                <a:sym typeface="Times New Roman"/>
              </a:rPr>
              <a:t>Data preparation involves loading vehicle, VFS, and RSU data, and assigning tasks based on communication ranges and delay time. </a:t>
            </a:r>
            <a:endParaRPr sz="2100">
              <a:latin typeface="Times New Roman"/>
              <a:ea typeface="Times New Roman"/>
              <a:cs typeface="Times New Roman"/>
              <a:sym typeface="Times New Roman"/>
            </a:endParaRPr>
          </a:p>
          <a:p>
            <a:pPr indent="-266700" lvl="0" marL="228600" rtl="0" algn="l">
              <a:lnSpc>
                <a:spcPct val="90000"/>
              </a:lnSpc>
              <a:spcBef>
                <a:spcPts val="1000"/>
              </a:spcBef>
              <a:spcAft>
                <a:spcPts val="0"/>
              </a:spcAft>
              <a:buClr>
                <a:schemeClr val="dk1"/>
              </a:buClr>
              <a:buSzPts val="2100"/>
              <a:buFont typeface="Noto Sans Symbols"/>
              <a:buChar char="❑"/>
            </a:pPr>
            <a:r>
              <a:rPr lang="en-US" sz="2100">
                <a:latin typeface="Times New Roman"/>
                <a:ea typeface="Times New Roman"/>
                <a:cs typeface="Times New Roman"/>
                <a:sym typeface="Times New Roman"/>
              </a:rPr>
              <a:t>The algorithm minimizes total response time by selecting the best match for each vehicle.</a:t>
            </a:r>
            <a:endParaRPr sz="2100">
              <a:latin typeface="Times New Roman"/>
              <a:ea typeface="Times New Roman"/>
              <a:cs typeface="Times New Roman"/>
              <a:sym typeface="Times New Roman"/>
            </a:endParaRPr>
          </a:p>
        </p:txBody>
      </p:sp>
      <p:sp>
        <p:nvSpPr>
          <p:cNvPr id="195" name="Google Shape;195;p22"/>
          <p:cNvSpPr/>
          <p:nvPr/>
        </p:nvSpPr>
        <p:spPr>
          <a:xfrm>
            <a:off x="9103252" y="397825"/>
            <a:ext cx="3162395" cy="5634704"/>
          </a:xfrm>
          <a:custGeom>
            <a:rect b="b" l="l" r="r" t="t"/>
            <a:pathLst>
              <a:path extrusionOk="0" h="2400300" w="2400300">
                <a:moveTo>
                  <a:pt x="0" y="0"/>
                </a:moveTo>
                <a:lnTo>
                  <a:pt x="2400300" y="0"/>
                </a:lnTo>
                <a:lnTo>
                  <a:pt x="2400300" y="2400300"/>
                </a:lnTo>
                <a:lnTo>
                  <a:pt x="0" y="2400300"/>
                </a:lnTo>
                <a:close/>
              </a:path>
            </a:pathLst>
          </a:custGeom>
          <a:solidFill>
            <a:srgbClr val="F2F2F2"/>
          </a:solidFill>
          <a:ln>
            <a:noFill/>
          </a:ln>
          <a:effectLst>
            <a:outerShdw blurRad="25400" rotWithShape="0" algn="tl" dir="3000000" dist="12700">
              <a:srgbClr val="000000">
                <a:alpha val="2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High speed train with motion blur effect" id="196" name="Google Shape;196;p22"/>
          <p:cNvPicPr preferRelativeResize="0"/>
          <p:nvPr/>
        </p:nvPicPr>
        <p:blipFill rotWithShape="1">
          <a:blip r:embed="rId3">
            <a:alphaModFix/>
          </a:blip>
          <a:srcRect b="1" l="13306" r="40394" t="0"/>
          <a:stretch/>
        </p:blipFill>
        <p:spPr>
          <a:xfrm>
            <a:off x="9402075" y="278875"/>
            <a:ext cx="2861727" cy="5634700"/>
          </a:xfrm>
          <a:prstGeom prst="rect">
            <a:avLst/>
          </a:prstGeom>
          <a:noFill/>
          <a:ln>
            <a:noFill/>
          </a:ln>
        </p:spPr>
      </p:pic>
      <p:sp>
        <p:nvSpPr>
          <p:cNvPr id="197" name="Google Shape;197;p22"/>
          <p:cNvSpPr/>
          <p:nvPr/>
        </p:nvSpPr>
        <p:spPr>
          <a:xfrm>
            <a:off x="6455391" y="5800300"/>
            <a:ext cx="5736610" cy="1057702"/>
          </a:xfrm>
          <a:custGeom>
            <a:rect b="b" l="l" r="r" t="t"/>
            <a:pathLst>
              <a:path extrusionOk="0" h="955271" w="5741575">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8" name="Google Shape;19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t>‹#›</a:t>
            </a:fld>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23"/>
          <p:cNvSpPr/>
          <p:nvPr/>
        </p:nvSpPr>
        <p:spPr>
          <a:xfrm flipH="1">
            <a:off x="388365" y="0"/>
            <a:ext cx="11643360" cy="6617972"/>
          </a:xfrm>
          <a:custGeom>
            <a:rect b="b" l="l" r="r" t="t"/>
            <a:pathLst>
              <a:path extrusionOk="0" h="6858002" w="12192000">
                <a:moveTo>
                  <a:pt x="4461598" y="0"/>
                </a:moveTo>
                <a:lnTo>
                  <a:pt x="4525606" y="0"/>
                </a:lnTo>
                <a:lnTo>
                  <a:pt x="4525606" y="539937"/>
                </a:lnTo>
                <a:lnTo>
                  <a:pt x="12192000" y="539937"/>
                </a:lnTo>
                <a:lnTo>
                  <a:pt x="12192000" y="603945"/>
                </a:lnTo>
                <a:lnTo>
                  <a:pt x="4525606" y="603945"/>
                </a:lnTo>
                <a:lnTo>
                  <a:pt x="4525606" y="6254055"/>
                </a:lnTo>
                <a:lnTo>
                  <a:pt x="12192000" y="6254055"/>
                </a:lnTo>
                <a:lnTo>
                  <a:pt x="12192000" y="6318063"/>
                </a:lnTo>
                <a:lnTo>
                  <a:pt x="4525606" y="6318063"/>
                </a:lnTo>
                <a:lnTo>
                  <a:pt x="4525606" y="6858002"/>
                </a:lnTo>
                <a:lnTo>
                  <a:pt x="4461598" y="6858002"/>
                </a:lnTo>
                <a:lnTo>
                  <a:pt x="4461598" y="6318063"/>
                </a:lnTo>
                <a:lnTo>
                  <a:pt x="2" y="6318063"/>
                </a:lnTo>
                <a:lnTo>
                  <a:pt x="0" y="6318063"/>
                </a:lnTo>
                <a:lnTo>
                  <a:pt x="0" y="6254055"/>
                </a:lnTo>
                <a:lnTo>
                  <a:pt x="2" y="6254055"/>
                </a:lnTo>
                <a:lnTo>
                  <a:pt x="2" y="603945"/>
                </a:lnTo>
                <a:lnTo>
                  <a:pt x="1" y="603945"/>
                </a:lnTo>
                <a:lnTo>
                  <a:pt x="1" y="539937"/>
                </a:lnTo>
                <a:lnTo>
                  <a:pt x="2" y="539937"/>
                </a:lnTo>
                <a:lnTo>
                  <a:pt x="4461598" y="539937"/>
                </a:lnTo>
                <a:close/>
              </a:path>
            </a:pathLst>
          </a:custGeom>
          <a:solidFill>
            <a:srgbClr val="0613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4" name="Google Shape;204;p23"/>
          <p:cNvSpPr txBox="1"/>
          <p:nvPr>
            <p:ph type="title"/>
          </p:nvPr>
        </p:nvSpPr>
        <p:spPr>
          <a:xfrm>
            <a:off x="8156697" y="845580"/>
            <a:ext cx="3100500" cy="39417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2800"/>
              <a:buFont typeface="Play"/>
              <a:buNone/>
            </a:pPr>
            <a:r>
              <a:rPr b="1" lang="en-US" sz="2800">
                <a:solidFill>
                  <a:schemeClr val="lt1"/>
                </a:solidFill>
                <a:latin typeface="Times New Roman"/>
                <a:ea typeface="Times New Roman"/>
                <a:cs typeface="Times New Roman"/>
                <a:sym typeface="Times New Roman"/>
              </a:rPr>
              <a:t>KMM Algorithm</a:t>
            </a:r>
            <a:endParaRPr b="1">
              <a:latin typeface="Times New Roman"/>
              <a:ea typeface="Times New Roman"/>
              <a:cs typeface="Times New Roman"/>
              <a:sym typeface="Times New Roman"/>
            </a:endParaRPr>
          </a:p>
        </p:txBody>
      </p:sp>
      <p:sp>
        <p:nvSpPr>
          <p:cNvPr id="205" name="Google Shape;205;p23"/>
          <p:cNvSpPr txBox="1"/>
          <p:nvPr>
            <p:ph idx="1" type="body"/>
          </p:nvPr>
        </p:nvSpPr>
        <p:spPr>
          <a:xfrm>
            <a:off x="527000" y="605700"/>
            <a:ext cx="6932700" cy="5169600"/>
          </a:xfrm>
          <a:prstGeom prst="rect">
            <a:avLst/>
          </a:prstGeom>
          <a:noFill/>
          <a:ln>
            <a:noFill/>
          </a:ln>
        </p:spPr>
        <p:txBody>
          <a:bodyPr anchorCtr="0" anchor="ctr" bIns="45700" lIns="91425" spcFirstLastPara="1" rIns="91425" wrap="square" tIns="45700">
            <a:noAutofit/>
          </a:bodyPr>
          <a:lstStyle/>
          <a:p>
            <a:pPr indent="-247650" lvl="0" marL="228600" rtl="0" algn="l">
              <a:lnSpc>
                <a:spcPct val="90000"/>
              </a:lnSpc>
              <a:spcBef>
                <a:spcPts val="0"/>
              </a:spcBef>
              <a:spcAft>
                <a:spcPts val="0"/>
              </a:spcAft>
              <a:buClr>
                <a:schemeClr val="dk1"/>
              </a:buClr>
              <a:buSzPts val="2300"/>
              <a:buFont typeface="Noto Sans Symbols"/>
              <a:buChar char="❑"/>
            </a:pPr>
            <a:r>
              <a:rPr lang="en-US" sz="2300">
                <a:latin typeface="Times New Roman"/>
                <a:ea typeface="Times New Roman"/>
                <a:cs typeface="Times New Roman"/>
                <a:sym typeface="Times New Roman"/>
              </a:rPr>
              <a:t>The KMM algorithm is a sophisticated task assignment optimization method. </a:t>
            </a:r>
            <a:endParaRPr sz="3100"/>
          </a:p>
          <a:p>
            <a:pPr indent="-247650" lvl="0" marL="228600" rtl="0" algn="l">
              <a:lnSpc>
                <a:spcPct val="90000"/>
              </a:lnSpc>
              <a:spcBef>
                <a:spcPts val="1000"/>
              </a:spcBef>
              <a:spcAft>
                <a:spcPts val="0"/>
              </a:spcAft>
              <a:buClr>
                <a:schemeClr val="dk1"/>
              </a:buClr>
              <a:buSzPts val="2300"/>
              <a:buFont typeface="Noto Sans Symbols"/>
              <a:buChar char="❑"/>
            </a:pPr>
            <a:r>
              <a:rPr lang="en-US" sz="2300">
                <a:latin typeface="Times New Roman"/>
                <a:ea typeface="Times New Roman"/>
                <a:cs typeface="Times New Roman"/>
                <a:sym typeface="Times New Roman"/>
              </a:rPr>
              <a:t>It involves initializing parameters and loading data, determining potential matches with VFSs and RSUs, optimizing the assignment to minimize total response time, and evaluating the algorithm's effectiveness through analysis of assignment results and total response time.</a:t>
            </a:r>
            <a:endParaRPr sz="3100"/>
          </a:p>
          <a:p>
            <a:pPr indent="-247650" lvl="0" marL="228600" rtl="0" algn="l">
              <a:lnSpc>
                <a:spcPct val="90000"/>
              </a:lnSpc>
              <a:spcBef>
                <a:spcPts val="1000"/>
              </a:spcBef>
              <a:spcAft>
                <a:spcPts val="0"/>
              </a:spcAft>
              <a:buClr>
                <a:schemeClr val="dk1"/>
              </a:buClr>
              <a:buSzPts val="2300"/>
              <a:buFont typeface="Noto Sans Symbols"/>
              <a:buChar char="❑"/>
            </a:pPr>
            <a:r>
              <a:rPr lang="en-US" sz="2300">
                <a:latin typeface="Times New Roman"/>
                <a:ea typeface="Times New Roman"/>
                <a:cs typeface="Times New Roman"/>
                <a:sym typeface="Times New Roman"/>
              </a:rPr>
              <a:t>It uses a two-time selection mechanism to select the offload server and uses the Kuhn-Munkras (KM) algorithm for the final decision. </a:t>
            </a:r>
            <a:endParaRPr sz="2300">
              <a:latin typeface="Times New Roman"/>
              <a:ea typeface="Times New Roman"/>
              <a:cs typeface="Times New Roman"/>
              <a:sym typeface="Times New Roman"/>
            </a:endParaRPr>
          </a:p>
        </p:txBody>
      </p:sp>
      <p:sp>
        <p:nvSpPr>
          <p:cNvPr id="206" name="Google Shape;206;p23"/>
          <p:cNvSpPr txBox="1"/>
          <p:nvPr>
            <p:ph idx="12" type="sldNum"/>
          </p:nvPr>
        </p:nvSpPr>
        <p:spPr>
          <a:xfrm>
            <a:off x="838200" y="6356350"/>
            <a:ext cx="1145498"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2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2" name="Google Shape;212;p24"/>
          <p:cNvSpPr/>
          <p:nvPr/>
        </p:nvSpPr>
        <p:spPr>
          <a:xfrm>
            <a:off x="155" y="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00" u="none" cap="none" strike="noStrike">
              <a:solidFill>
                <a:schemeClr val="lt1"/>
              </a:solidFill>
              <a:latin typeface="Arial"/>
              <a:ea typeface="Arial"/>
              <a:cs typeface="Arial"/>
              <a:sym typeface="Arial"/>
            </a:endParaRPr>
          </a:p>
        </p:txBody>
      </p:sp>
      <p:grpSp>
        <p:nvGrpSpPr>
          <p:cNvPr id="213" name="Google Shape;213;p24"/>
          <p:cNvGrpSpPr/>
          <p:nvPr/>
        </p:nvGrpSpPr>
        <p:grpSpPr>
          <a:xfrm>
            <a:off x="-21876" y="441450"/>
            <a:ext cx="3940602" cy="5692443"/>
            <a:chOff x="-19221" y="251144"/>
            <a:chExt cx="5217958" cy="6239661"/>
          </a:xfrm>
        </p:grpSpPr>
        <p:sp>
          <p:nvSpPr>
            <p:cNvPr id="214" name="Google Shape;214;p24"/>
            <p:cNvSpPr/>
            <p:nvPr/>
          </p:nvSpPr>
          <p:spPr>
            <a:xfrm>
              <a:off x="-19221" y="251144"/>
              <a:ext cx="5187198" cy="6239661"/>
            </a:xfrm>
            <a:custGeom>
              <a:rect b="b" l="l" r="r" t="t"/>
              <a:pathLst>
                <a:path extrusionOk="0" h="6239661" w="5187198">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5" name="Google Shape;215;p24"/>
            <p:cNvSpPr/>
            <p:nvPr/>
          </p:nvSpPr>
          <p:spPr>
            <a:xfrm>
              <a:off x="-19220" y="297400"/>
              <a:ext cx="5215811" cy="6107388"/>
            </a:xfrm>
            <a:custGeom>
              <a:rect b="b" l="l" r="r" t="t"/>
              <a:pathLst>
                <a:path extrusionOk="0" h="6107388" w="5215811">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6" name="Google Shape;216;p24"/>
            <p:cNvSpPr/>
            <p:nvPr/>
          </p:nvSpPr>
          <p:spPr>
            <a:xfrm>
              <a:off x="-19221" y="319367"/>
              <a:ext cx="5217956" cy="6100079"/>
            </a:xfrm>
            <a:custGeom>
              <a:rect b="b" l="l" r="r" t="t"/>
              <a:pathLst>
                <a:path extrusionOk="0" h="6100079" w="5217956">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7" name="Google Shape;217;p24"/>
            <p:cNvSpPr/>
            <p:nvPr/>
          </p:nvSpPr>
          <p:spPr>
            <a:xfrm>
              <a:off x="-19220" y="319367"/>
              <a:ext cx="5217957" cy="6100079"/>
            </a:xfrm>
            <a:custGeom>
              <a:rect b="b" l="l" r="r" t="t"/>
              <a:pathLst>
                <a:path extrusionOk="0" h="6100079" w="5217957">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18" name="Google Shape;218;p24"/>
          <p:cNvSpPr txBox="1"/>
          <p:nvPr>
            <p:ph type="title"/>
          </p:nvPr>
        </p:nvSpPr>
        <p:spPr>
          <a:xfrm rot="-237062">
            <a:off x="44701" y="2495604"/>
            <a:ext cx="4040403" cy="14346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Play"/>
              <a:buNone/>
            </a:pPr>
            <a:r>
              <a:rPr b="1" lang="en-US" sz="3600">
                <a:solidFill>
                  <a:schemeClr val="dk2"/>
                </a:solidFill>
                <a:latin typeface="Times New Roman"/>
                <a:ea typeface="Times New Roman"/>
                <a:cs typeface="Times New Roman"/>
                <a:sym typeface="Times New Roman"/>
              </a:rPr>
              <a:t>Simulation Setup</a:t>
            </a:r>
            <a:endParaRPr b="1">
              <a:latin typeface="Times New Roman"/>
              <a:ea typeface="Times New Roman"/>
              <a:cs typeface="Times New Roman"/>
              <a:sym typeface="Times New Roman"/>
            </a:endParaRPr>
          </a:p>
        </p:txBody>
      </p:sp>
      <p:sp>
        <p:nvSpPr>
          <p:cNvPr id="219" name="Google Shape;219;p24"/>
          <p:cNvSpPr txBox="1"/>
          <p:nvPr>
            <p:ph idx="1" type="body"/>
          </p:nvPr>
        </p:nvSpPr>
        <p:spPr>
          <a:xfrm>
            <a:off x="3843950" y="112750"/>
            <a:ext cx="7933800" cy="6608700"/>
          </a:xfrm>
          <a:prstGeom prst="rect">
            <a:avLst/>
          </a:prstGeom>
          <a:noFill/>
          <a:ln>
            <a:noFill/>
          </a:ln>
        </p:spPr>
        <p:txBody>
          <a:bodyPr anchorCtr="0" anchor="ctr" bIns="45700" lIns="91425" spcFirstLastPara="1" rIns="91425" wrap="square" tIns="45700">
            <a:noAutofit/>
          </a:bodyPr>
          <a:lstStyle/>
          <a:p>
            <a:pPr indent="-247650" lvl="0" marL="228600" rtl="0" algn="l">
              <a:lnSpc>
                <a:spcPct val="100000"/>
              </a:lnSpc>
              <a:spcBef>
                <a:spcPts val="0"/>
              </a:spcBef>
              <a:spcAft>
                <a:spcPts val="0"/>
              </a:spcAft>
              <a:buClr>
                <a:schemeClr val="dk2"/>
              </a:buClr>
              <a:buSzPts val="2100"/>
              <a:buFont typeface="Times New Roman"/>
              <a:buChar char="●"/>
            </a:pPr>
            <a:r>
              <a:rPr lang="en-US" sz="2100">
                <a:solidFill>
                  <a:schemeClr val="dk2"/>
                </a:solidFill>
                <a:latin typeface="Times New Roman"/>
                <a:ea typeface="Times New Roman"/>
                <a:cs typeface="Times New Roman"/>
                <a:sym typeface="Times New Roman"/>
              </a:rPr>
              <a:t>The SimPy simulation framework is utilized to model and simulate the behavior of vehicles in a vehicular ad-hoc network (VANET) environment.</a:t>
            </a:r>
            <a:endParaRPr sz="3100">
              <a:latin typeface="Times New Roman"/>
              <a:ea typeface="Times New Roman"/>
              <a:cs typeface="Times New Roman"/>
              <a:sym typeface="Times New Roman"/>
            </a:endParaRPr>
          </a:p>
          <a:p>
            <a:pPr indent="-247650" lvl="0" marL="228600" rtl="0" algn="l">
              <a:lnSpc>
                <a:spcPct val="100000"/>
              </a:lnSpc>
              <a:spcBef>
                <a:spcPts val="1000"/>
              </a:spcBef>
              <a:spcAft>
                <a:spcPts val="0"/>
              </a:spcAft>
              <a:buClr>
                <a:schemeClr val="dk2"/>
              </a:buClr>
              <a:buSzPts val="2100"/>
              <a:buFont typeface="Times New Roman"/>
              <a:buChar char="●"/>
            </a:pPr>
            <a:r>
              <a:rPr lang="en-US" sz="2100">
                <a:solidFill>
                  <a:schemeClr val="dk2"/>
                </a:solidFill>
                <a:latin typeface="Times New Roman"/>
                <a:ea typeface="Times New Roman"/>
                <a:cs typeface="Times New Roman"/>
                <a:sym typeface="Times New Roman"/>
              </a:rPr>
              <a:t>SimPy is a Python-based discrete-event simulation library that allows users to model and simulate complex systems, including event-driven behavior, resource allocation, and process interactions.</a:t>
            </a:r>
            <a:endParaRPr sz="2100">
              <a:solidFill>
                <a:schemeClr val="dk2"/>
              </a:solidFill>
              <a:latin typeface="Times New Roman"/>
              <a:ea typeface="Times New Roman"/>
              <a:cs typeface="Times New Roman"/>
              <a:sym typeface="Times New Roman"/>
            </a:endParaRPr>
          </a:p>
          <a:p>
            <a:pPr indent="-247650" lvl="0" marL="228600" rtl="0" algn="l">
              <a:lnSpc>
                <a:spcPct val="100000"/>
              </a:lnSpc>
              <a:spcBef>
                <a:spcPts val="1000"/>
              </a:spcBef>
              <a:spcAft>
                <a:spcPts val="0"/>
              </a:spcAft>
              <a:buClr>
                <a:schemeClr val="dk2"/>
              </a:buClr>
              <a:buSzPts val="2100"/>
              <a:buFont typeface="Times New Roman"/>
              <a:buChar char="●"/>
            </a:pPr>
            <a:r>
              <a:rPr lang="en-US" sz="2100">
                <a:solidFill>
                  <a:schemeClr val="dk2"/>
                </a:solidFill>
                <a:latin typeface="Times New Roman"/>
                <a:ea typeface="Times New Roman"/>
                <a:cs typeface="Times New Roman"/>
                <a:sym typeface="Times New Roman"/>
              </a:rPr>
              <a:t> It provides a high-level abstraction for defining and managing simulation processes, events, and resources. </a:t>
            </a:r>
            <a:endParaRPr sz="2100">
              <a:solidFill>
                <a:schemeClr val="dk2"/>
              </a:solidFill>
              <a:latin typeface="Times New Roman"/>
              <a:ea typeface="Times New Roman"/>
              <a:cs typeface="Times New Roman"/>
              <a:sym typeface="Times New Roman"/>
            </a:endParaRPr>
          </a:p>
          <a:p>
            <a:pPr indent="-247650" lvl="0" marL="228600" rtl="0" algn="l">
              <a:lnSpc>
                <a:spcPct val="100000"/>
              </a:lnSpc>
              <a:spcBef>
                <a:spcPts val="1000"/>
              </a:spcBef>
              <a:spcAft>
                <a:spcPts val="0"/>
              </a:spcAft>
              <a:buClr>
                <a:schemeClr val="dk2"/>
              </a:buClr>
              <a:buSzPts val="2100"/>
              <a:buFont typeface="Times New Roman"/>
              <a:buChar char="●"/>
            </a:pPr>
            <a:r>
              <a:rPr lang="en-US" sz="2100">
                <a:solidFill>
                  <a:schemeClr val="dk2"/>
                </a:solidFill>
                <a:latin typeface="Times New Roman"/>
                <a:ea typeface="Times New Roman"/>
                <a:cs typeface="Times New Roman"/>
                <a:sym typeface="Times New Roman"/>
              </a:rPr>
              <a:t>The SimPy simulation framework starts with an initialization environment, which serves as the container for simulation processes. </a:t>
            </a:r>
            <a:endParaRPr sz="2100">
              <a:solidFill>
                <a:schemeClr val="dk2"/>
              </a:solidFill>
              <a:latin typeface="Times New Roman"/>
              <a:ea typeface="Times New Roman"/>
              <a:cs typeface="Times New Roman"/>
              <a:sym typeface="Times New Roman"/>
            </a:endParaRPr>
          </a:p>
          <a:p>
            <a:pPr indent="-247650" lvl="0" marL="228600" rtl="0" algn="l">
              <a:lnSpc>
                <a:spcPct val="100000"/>
              </a:lnSpc>
              <a:spcBef>
                <a:spcPts val="1000"/>
              </a:spcBef>
              <a:spcAft>
                <a:spcPts val="0"/>
              </a:spcAft>
              <a:buClr>
                <a:schemeClr val="dk2"/>
              </a:buClr>
              <a:buSzPts val="2100"/>
              <a:buFont typeface="Times New Roman"/>
              <a:buChar char="●"/>
            </a:pPr>
            <a:r>
              <a:rPr lang="en-US" sz="2100">
                <a:solidFill>
                  <a:schemeClr val="dk2"/>
                </a:solidFill>
                <a:latin typeface="Times New Roman"/>
                <a:ea typeface="Times New Roman"/>
                <a:cs typeface="Times New Roman"/>
                <a:sym typeface="Times New Roman"/>
              </a:rPr>
              <a:t>Simulation processes are defined as Python generator functions that yield events representing state changes or actions within the system. </a:t>
            </a:r>
            <a:endParaRPr sz="2100">
              <a:solidFill>
                <a:schemeClr val="dk2"/>
              </a:solidFill>
              <a:latin typeface="Times New Roman"/>
              <a:ea typeface="Times New Roman"/>
              <a:cs typeface="Times New Roman"/>
              <a:sym typeface="Times New Roman"/>
            </a:endParaRPr>
          </a:p>
          <a:p>
            <a:pPr indent="-247650" lvl="0" marL="228600" rtl="0" algn="l">
              <a:lnSpc>
                <a:spcPct val="100000"/>
              </a:lnSpc>
              <a:spcBef>
                <a:spcPts val="1000"/>
              </a:spcBef>
              <a:spcAft>
                <a:spcPts val="0"/>
              </a:spcAft>
              <a:buClr>
                <a:schemeClr val="dk2"/>
              </a:buClr>
              <a:buSzPts val="2100"/>
              <a:buFont typeface="Times New Roman"/>
              <a:buChar char="●"/>
            </a:pPr>
            <a:r>
              <a:rPr lang="en-US" sz="2100">
                <a:solidFill>
                  <a:schemeClr val="dk2"/>
                </a:solidFill>
                <a:latin typeface="Times New Roman"/>
                <a:ea typeface="Times New Roman"/>
                <a:cs typeface="Times New Roman"/>
                <a:sym typeface="Times New Roman"/>
              </a:rPr>
              <a:t>SimPy's scheduling mechanism schedules events, and event handlers execute them when they occur. </a:t>
            </a:r>
            <a:endParaRPr sz="2100">
              <a:solidFill>
                <a:schemeClr val="dk2"/>
              </a:solidFill>
              <a:latin typeface="Times New Roman"/>
              <a:ea typeface="Times New Roman"/>
              <a:cs typeface="Times New Roman"/>
              <a:sym typeface="Times New Roman"/>
            </a:endParaRPr>
          </a:p>
          <a:p>
            <a:pPr indent="-247650" lvl="0" marL="228600" rtl="0" algn="l">
              <a:lnSpc>
                <a:spcPct val="100000"/>
              </a:lnSpc>
              <a:spcBef>
                <a:spcPts val="1000"/>
              </a:spcBef>
              <a:spcAft>
                <a:spcPts val="0"/>
              </a:spcAft>
              <a:buClr>
                <a:schemeClr val="dk2"/>
              </a:buClr>
              <a:buSzPts val="2100"/>
              <a:buFont typeface="Times New Roman"/>
              <a:buChar char="●"/>
            </a:pPr>
            <a:r>
              <a:rPr lang="en-US" sz="2100">
                <a:solidFill>
                  <a:schemeClr val="dk2"/>
                </a:solidFill>
                <a:latin typeface="Times New Roman"/>
                <a:ea typeface="Times New Roman"/>
                <a:cs typeface="Times New Roman"/>
                <a:sym typeface="Times New Roman"/>
              </a:rPr>
              <a:t>The simulation is executed using the env.run() method, and relevant data is collected for performance evaluation and system optimization.</a:t>
            </a:r>
            <a:endParaRPr sz="2100">
              <a:solidFill>
                <a:schemeClr val="dk2"/>
              </a:solidFill>
              <a:latin typeface="Times New Roman"/>
              <a:ea typeface="Times New Roman"/>
              <a:cs typeface="Times New Roman"/>
              <a:sym typeface="Times New Roman"/>
            </a:endParaRPr>
          </a:p>
        </p:txBody>
      </p:sp>
      <p:sp>
        <p:nvSpPr>
          <p:cNvPr id="220" name="Google Shape;2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6" name="Google Shape;226;p25"/>
          <p:cNvSpPr txBox="1"/>
          <p:nvPr>
            <p:ph type="title"/>
          </p:nvPr>
        </p:nvSpPr>
        <p:spPr>
          <a:xfrm>
            <a:off x="643275" y="639199"/>
            <a:ext cx="3335100" cy="9825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6600"/>
              <a:t>S</a:t>
            </a:r>
            <a:r>
              <a:rPr lang="en-US" sz="6600">
                <a:solidFill>
                  <a:schemeClr val="dk1"/>
                </a:solidFill>
                <a:latin typeface="Play"/>
                <a:ea typeface="Play"/>
                <a:cs typeface="Play"/>
                <a:sym typeface="Play"/>
              </a:rPr>
              <a:t>imPy</a:t>
            </a:r>
            <a:endParaRPr sz="6600"/>
          </a:p>
        </p:txBody>
      </p:sp>
      <p:sp>
        <p:nvSpPr>
          <p:cNvPr id="227" name="Google Shape;227;p25"/>
          <p:cNvSpPr/>
          <p:nvPr/>
        </p:nvSpPr>
        <p:spPr>
          <a:xfrm>
            <a:off x="463978" y="1734817"/>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 screenshot of a computer program&#10;&#10;Description automatically generated" id="228" name="Google Shape;228;p25"/>
          <p:cNvPicPr preferRelativeResize="0"/>
          <p:nvPr>
            <p:ph idx="1" type="body"/>
          </p:nvPr>
        </p:nvPicPr>
        <p:blipFill rotWithShape="1">
          <a:blip r:embed="rId3">
            <a:alphaModFix/>
          </a:blip>
          <a:srcRect b="0" l="0" r="0" t="0"/>
          <a:stretch/>
        </p:blipFill>
        <p:spPr>
          <a:xfrm>
            <a:off x="3978375" y="532000"/>
            <a:ext cx="7890600" cy="5503800"/>
          </a:xfrm>
          <a:prstGeom prst="rect">
            <a:avLst/>
          </a:prstGeom>
          <a:noFill/>
          <a:ln>
            <a:noFill/>
          </a:ln>
        </p:spPr>
      </p:pic>
      <p:sp>
        <p:nvSpPr>
          <p:cNvPr id="229" name="Google Shape;22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953225" y="112750"/>
            <a:ext cx="10515600" cy="88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5C99"/>
              </a:buClr>
              <a:buSzPts val="4400"/>
              <a:buFont typeface="Times New Roman"/>
              <a:buNone/>
            </a:pPr>
            <a:r>
              <a:rPr b="1" lang="en-US" sz="3300">
                <a:solidFill>
                  <a:srgbClr val="1F5C99"/>
                </a:solidFill>
                <a:latin typeface="Times New Roman"/>
                <a:ea typeface="Times New Roman"/>
                <a:cs typeface="Times New Roman"/>
                <a:sym typeface="Times New Roman"/>
              </a:rPr>
              <a:t>Result and Analysis</a:t>
            </a:r>
            <a:endParaRPr b="1" sz="3300"/>
          </a:p>
        </p:txBody>
      </p:sp>
      <p:sp>
        <p:nvSpPr>
          <p:cNvPr id="235" name="Google Shape;235;p26"/>
          <p:cNvSpPr txBox="1"/>
          <p:nvPr>
            <p:ph idx="1" type="body"/>
          </p:nvPr>
        </p:nvSpPr>
        <p:spPr>
          <a:xfrm>
            <a:off x="721250" y="994151"/>
            <a:ext cx="11300700" cy="51828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The simulation results and analysis involve generating data in the form of json files for all setups after executing the code file simulate.py.</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a:t>
            </a:r>
            <a:r>
              <a:rPr lang="en-US" sz="1800">
                <a:latin typeface="Times New Roman"/>
                <a:ea typeface="Times New Roman"/>
                <a:cs typeface="Times New Roman"/>
                <a:sym typeface="Times New Roman"/>
              </a:rPr>
              <a:t>vfs.json                        vehicles.json           user_vehicles.json                        RSU.json</a:t>
            </a:r>
            <a:endParaRPr/>
          </a:p>
        </p:txBody>
      </p:sp>
      <p:sp>
        <p:nvSpPr>
          <p:cNvPr id="236" name="Google Shape;23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omputer program&#10;&#10;Description automatically generated" id="237" name="Google Shape;237;p26"/>
          <p:cNvPicPr preferRelativeResize="0"/>
          <p:nvPr/>
        </p:nvPicPr>
        <p:blipFill rotWithShape="1">
          <a:blip r:embed="rId3">
            <a:alphaModFix/>
          </a:blip>
          <a:srcRect b="0" l="0" r="0" t="0"/>
          <a:stretch/>
        </p:blipFill>
        <p:spPr>
          <a:xfrm>
            <a:off x="721250" y="2075850"/>
            <a:ext cx="2590875" cy="3289425"/>
          </a:xfrm>
          <a:prstGeom prst="rect">
            <a:avLst/>
          </a:prstGeom>
          <a:noFill/>
          <a:ln>
            <a:noFill/>
          </a:ln>
        </p:spPr>
      </p:pic>
      <p:pic>
        <p:nvPicPr>
          <p:cNvPr descr="A screen shot of a computer code&#10;&#10;Description automatically generated" id="238" name="Google Shape;238;p26"/>
          <p:cNvPicPr preferRelativeResize="0"/>
          <p:nvPr/>
        </p:nvPicPr>
        <p:blipFill rotWithShape="1">
          <a:blip r:embed="rId4">
            <a:alphaModFix/>
          </a:blip>
          <a:srcRect b="0" l="0" r="0" t="0"/>
          <a:stretch/>
        </p:blipFill>
        <p:spPr>
          <a:xfrm>
            <a:off x="3395064" y="2084387"/>
            <a:ext cx="2684924" cy="3176600"/>
          </a:xfrm>
          <a:prstGeom prst="rect">
            <a:avLst/>
          </a:prstGeom>
          <a:noFill/>
          <a:ln>
            <a:noFill/>
          </a:ln>
        </p:spPr>
      </p:pic>
      <p:pic>
        <p:nvPicPr>
          <p:cNvPr descr="A computer screen shot of a program code&#10;&#10;Description automatically generated" id="239" name="Google Shape;239;p26"/>
          <p:cNvPicPr preferRelativeResize="0"/>
          <p:nvPr/>
        </p:nvPicPr>
        <p:blipFill rotWithShape="1">
          <a:blip r:embed="rId5">
            <a:alphaModFix/>
          </a:blip>
          <a:srcRect b="0" l="0" r="0" t="0"/>
          <a:stretch/>
        </p:blipFill>
        <p:spPr>
          <a:xfrm>
            <a:off x="6162925" y="2027975"/>
            <a:ext cx="2809874" cy="3176592"/>
          </a:xfrm>
          <a:prstGeom prst="rect">
            <a:avLst/>
          </a:prstGeom>
          <a:noFill/>
          <a:ln>
            <a:noFill/>
          </a:ln>
        </p:spPr>
      </p:pic>
      <p:pic>
        <p:nvPicPr>
          <p:cNvPr descr="A screenshot of a computer program&#10;&#10;Description automatically generated" id="240" name="Google Shape;240;p26"/>
          <p:cNvPicPr preferRelativeResize="0"/>
          <p:nvPr/>
        </p:nvPicPr>
        <p:blipFill rotWithShape="1">
          <a:blip r:embed="rId6">
            <a:alphaModFix/>
          </a:blip>
          <a:srcRect b="0" l="0" r="0" t="0"/>
          <a:stretch/>
        </p:blipFill>
        <p:spPr>
          <a:xfrm>
            <a:off x="9140525" y="2027976"/>
            <a:ext cx="2809875" cy="32894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cxnSp>
        <p:nvCxnSpPr>
          <p:cNvPr id="245" name="Google Shape;245;p27"/>
          <p:cNvCxnSpPr/>
          <p:nvPr/>
        </p:nvCxnSpPr>
        <p:spPr>
          <a:xfrm flipH="1">
            <a:off x="6600250" y="1122375"/>
            <a:ext cx="44700" cy="3825000"/>
          </a:xfrm>
          <a:prstGeom prst="straightConnector1">
            <a:avLst/>
          </a:prstGeom>
          <a:noFill/>
          <a:ln cap="flat" cmpd="sng" w="19050">
            <a:solidFill>
              <a:srgbClr val="CBBC09"/>
            </a:solidFill>
            <a:prstDash val="solid"/>
            <a:miter lim="800000"/>
            <a:headEnd len="sm" w="sm" type="none"/>
            <a:tailEnd len="sm" w="sm" type="none"/>
          </a:ln>
        </p:spPr>
      </p:cxnSp>
      <p:pic>
        <p:nvPicPr>
          <p:cNvPr descr="A screenshot of a computer program&#10;&#10;Description automatically generated" id="246" name="Google Shape;246;p27"/>
          <p:cNvPicPr preferRelativeResize="0"/>
          <p:nvPr/>
        </p:nvPicPr>
        <p:blipFill rotWithShape="1">
          <a:blip r:embed="rId3">
            <a:alphaModFix/>
          </a:blip>
          <a:srcRect b="0" l="0" r="0" t="0"/>
          <a:stretch/>
        </p:blipFill>
        <p:spPr>
          <a:xfrm>
            <a:off x="7055702" y="417848"/>
            <a:ext cx="3960025" cy="2646850"/>
          </a:xfrm>
          <a:prstGeom prst="rect">
            <a:avLst/>
          </a:prstGeom>
          <a:noFill/>
          <a:ln>
            <a:noFill/>
          </a:ln>
        </p:spPr>
      </p:pic>
      <p:sp>
        <p:nvSpPr>
          <p:cNvPr id="247" name="Google Shape;247;p27"/>
          <p:cNvSpPr txBox="1"/>
          <p:nvPr/>
        </p:nvSpPr>
        <p:spPr>
          <a:xfrm>
            <a:off x="7345813" y="3064710"/>
            <a:ext cx="3379800" cy="452400"/>
          </a:xfrm>
          <a:prstGeom prst="rect">
            <a:avLst/>
          </a:prstGeom>
          <a:solidFill>
            <a:srgbClr val="000000">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300" u="none" cap="none" strike="noStrike">
                <a:solidFill>
                  <a:srgbClr val="FFFFFF"/>
                </a:solidFill>
                <a:latin typeface="Arial"/>
                <a:ea typeface="Arial"/>
                <a:cs typeface="Arial"/>
                <a:sym typeface="Arial"/>
              </a:rPr>
              <a:t>distances_rsu.json</a:t>
            </a:r>
            <a:endParaRPr b="0" i="0" sz="1300" u="none" cap="none" strike="noStrike">
              <a:solidFill>
                <a:srgbClr val="FFFFFF"/>
              </a:solidFill>
              <a:latin typeface="Arial"/>
              <a:ea typeface="Arial"/>
              <a:cs typeface="Arial"/>
              <a:sym typeface="Arial"/>
            </a:endParaRPr>
          </a:p>
        </p:txBody>
      </p:sp>
      <p:pic>
        <p:nvPicPr>
          <p:cNvPr descr="A screenshot of a computer code&#10;&#10;Description automatically generated" id="248" name="Google Shape;248;p27"/>
          <p:cNvPicPr preferRelativeResize="0"/>
          <p:nvPr>
            <p:ph idx="1" type="body"/>
          </p:nvPr>
        </p:nvPicPr>
        <p:blipFill rotWithShape="1">
          <a:blip r:embed="rId4">
            <a:alphaModFix/>
          </a:blip>
          <a:srcRect b="0" l="0" r="0" t="0"/>
          <a:stretch/>
        </p:blipFill>
        <p:spPr>
          <a:xfrm>
            <a:off x="7130409" y="3517101"/>
            <a:ext cx="3907800" cy="2646900"/>
          </a:xfrm>
          <a:prstGeom prst="rect">
            <a:avLst/>
          </a:prstGeom>
          <a:noFill/>
          <a:ln>
            <a:noFill/>
          </a:ln>
        </p:spPr>
      </p:pic>
      <p:sp>
        <p:nvSpPr>
          <p:cNvPr id="249" name="Google Shape;249;p27"/>
          <p:cNvSpPr txBox="1"/>
          <p:nvPr/>
        </p:nvSpPr>
        <p:spPr>
          <a:xfrm>
            <a:off x="7345801" y="6164012"/>
            <a:ext cx="3379800" cy="452400"/>
          </a:xfrm>
          <a:prstGeom prst="rect">
            <a:avLst/>
          </a:prstGeom>
          <a:solidFill>
            <a:srgbClr val="000000">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300" u="none" cap="none" strike="noStrike">
                <a:solidFill>
                  <a:srgbClr val="FFFFFF"/>
                </a:solidFill>
                <a:latin typeface="Arial"/>
                <a:ea typeface="Arial"/>
                <a:cs typeface="Arial"/>
                <a:sym typeface="Arial"/>
              </a:rPr>
              <a:t>distances_vfs.json</a:t>
            </a:r>
            <a:endParaRPr b="0" i="0" sz="1300" u="none" cap="none" strike="noStrike">
              <a:solidFill>
                <a:srgbClr val="FFFFFF"/>
              </a:solidFill>
              <a:latin typeface="Arial"/>
              <a:ea typeface="Arial"/>
              <a:cs typeface="Arial"/>
              <a:sym typeface="Arial"/>
            </a:endParaRPr>
          </a:p>
        </p:txBody>
      </p:sp>
      <p:sp>
        <p:nvSpPr>
          <p:cNvPr id="250" name="Google Shape;250;p27"/>
          <p:cNvSpPr txBox="1"/>
          <p:nvPr>
            <p:ph idx="12" type="sldNum"/>
          </p:nvPr>
        </p:nvSpPr>
        <p:spPr>
          <a:xfrm>
            <a:off x="7514700" y="6207638"/>
            <a:ext cx="27432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251" name="Google Shape;251;p27"/>
          <p:cNvSpPr txBox="1"/>
          <p:nvPr/>
        </p:nvSpPr>
        <p:spPr>
          <a:xfrm>
            <a:off x="497125" y="1464825"/>
            <a:ext cx="6103200" cy="3140100"/>
          </a:xfrm>
          <a:prstGeom prst="rect">
            <a:avLst/>
          </a:prstGeom>
          <a:noFill/>
          <a:ln>
            <a:noFill/>
          </a:ln>
        </p:spPr>
        <p:txBody>
          <a:bodyPr anchorCtr="0" anchor="t" bIns="45700" lIns="91425" spcFirstLastPara="1" rIns="91425" wrap="square" tIns="45700">
            <a:spAutoFit/>
          </a:bodyPr>
          <a:lstStyle/>
          <a:p>
            <a:pPr indent="-311150" lvl="0" marL="285750" marR="0" rtl="0" algn="l">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In the distances_rsu.json file, we have stored the calculated euclidean distances between each and every UV and RSU. </a:t>
            </a:r>
            <a:endParaRPr sz="1800"/>
          </a:p>
          <a:p>
            <a:pPr indent="-171450" lvl="0" marL="285750" marR="0" rtl="0" algn="l">
              <a:spcBef>
                <a:spcPts val="0"/>
              </a:spcBef>
              <a:spcAft>
                <a:spcPts val="0"/>
              </a:spcAft>
              <a:buClr>
                <a:schemeClr val="dk1"/>
              </a:buClr>
              <a:buSzPts val="1800"/>
              <a:buFont typeface="Noto Sans Symbols"/>
              <a:buNone/>
            </a:pPr>
            <a:r>
              <a:t/>
            </a:r>
            <a:endParaRPr b="0" i="0" sz="2200" u="none" cap="none" strike="noStrike">
              <a:solidFill>
                <a:schemeClr val="dk1"/>
              </a:solidFill>
              <a:latin typeface="Times New Roman"/>
              <a:ea typeface="Times New Roman"/>
              <a:cs typeface="Times New Roman"/>
              <a:sym typeface="Times New Roman"/>
            </a:endParaRPr>
          </a:p>
          <a:p>
            <a:pPr indent="-171450" lvl="0" marL="285750" marR="0" rtl="0" algn="l">
              <a:spcBef>
                <a:spcPts val="0"/>
              </a:spcBef>
              <a:spcAft>
                <a:spcPts val="0"/>
              </a:spcAft>
              <a:buClr>
                <a:schemeClr val="dk1"/>
              </a:buClr>
              <a:buSzPts val="1800"/>
              <a:buFont typeface="Noto Sans Symbols"/>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11150" lvl="0" marL="285750" marR="0" rtl="0" algn="l">
              <a:spcBef>
                <a:spcPts val="0"/>
              </a:spcBef>
              <a:spcAft>
                <a:spcPts val="0"/>
              </a:spcAft>
              <a:buClr>
                <a:schemeClr val="dk1"/>
              </a:buClr>
              <a:buSzPts val="2200"/>
              <a:buFont typeface="Noto Sans Symbols"/>
              <a:buChar char="❑"/>
            </a:pPr>
            <a:r>
              <a:rPr lang="en-US" sz="2200">
                <a:solidFill>
                  <a:schemeClr val="dk1"/>
                </a:solidFill>
                <a:latin typeface="Times New Roman"/>
                <a:ea typeface="Times New Roman"/>
                <a:cs typeface="Times New Roman"/>
                <a:sym typeface="Times New Roman"/>
              </a:rPr>
              <a:t>In the distances_vfs.json file, we have stored the calculated euclidean distances between each and every UV and VFS.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28"/>
          <p:cNvSpPr/>
          <p:nvPr/>
        </p:nvSpPr>
        <p:spPr>
          <a:xfrm>
            <a:off x="0" y="313"/>
            <a:ext cx="12192000" cy="685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28"/>
          <p:cNvSpPr txBox="1"/>
          <p:nvPr>
            <p:ph type="title"/>
          </p:nvPr>
        </p:nvSpPr>
        <p:spPr>
          <a:xfrm>
            <a:off x="689050" y="192700"/>
            <a:ext cx="6994800" cy="711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Play"/>
              <a:buNone/>
            </a:pPr>
            <a:r>
              <a:rPr b="1" lang="en-US" sz="3700">
                <a:latin typeface="Times New Roman"/>
                <a:ea typeface="Times New Roman"/>
                <a:cs typeface="Times New Roman"/>
                <a:sym typeface="Times New Roman"/>
              </a:rPr>
              <a:t>Response Time Distribution</a:t>
            </a:r>
            <a:endParaRPr b="1" sz="3300">
              <a:latin typeface="Times New Roman"/>
              <a:ea typeface="Times New Roman"/>
              <a:cs typeface="Times New Roman"/>
              <a:sym typeface="Times New Roman"/>
            </a:endParaRPr>
          </a:p>
        </p:txBody>
      </p:sp>
      <p:sp>
        <p:nvSpPr>
          <p:cNvPr id="258" name="Google Shape;258;p28"/>
          <p:cNvSpPr/>
          <p:nvPr/>
        </p:nvSpPr>
        <p:spPr>
          <a:xfrm rot="10800000">
            <a:off x="14175" y="1158595"/>
            <a:ext cx="11355000" cy="115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28"/>
          <p:cNvSpPr/>
          <p:nvPr/>
        </p:nvSpPr>
        <p:spPr>
          <a:xfrm>
            <a:off x="0" y="2203079"/>
            <a:ext cx="11383362" cy="4267991"/>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omputer screen shot of a black screen&#10;&#10;Description automatically generated" id="260" name="Google Shape;260;p28"/>
          <p:cNvPicPr preferRelativeResize="0"/>
          <p:nvPr/>
        </p:nvPicPr>
        <p:blipFill rotWithShape="1">
          <a:blip r:embed="rId3">
            <a:alphaModFix/>
          </a:blip>
          <a:srcRect b="0" l="-7310" r="7309" t="0"/>
          <a:stretch/>
        </p:blipFill>
        <p:spPr>
          <a:xfrm>
            <a:off x="-70625" y="1364050"/>
            <a:ext cx="6198500" cy="4744326"/>
          </a:xfrm>
          <a:prstGeom prst="rect">
            <a:avLst/>
          </a:prstGeom>
          <a:noFill/>
          <a:ln>
            <a:noFill/>
          </a:ln>
        </p:spPr>
      </p:pic>
      <p:sp>
        <p:nvSpPr>
          <p:cNvPr id="261" name="Google Shape;261;p28"/>
          <p:cNvSpPr/>
          <p:nvPr/>
        </p:nvSpPr>
        <p:spPr>
          <a:xfrm rot="5400000">
            <a:off x="11362456" y="1473293"/>
            <a:ext cx="781800" cy="152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28"/>
          <p:cNvSpPr txBox="1"/>
          <p:nvPr>
            <p:ph idx="12" type="sldNum"/>
          </p:nvPr>
        </p:nvSpPr>
        <p:spPr>
          <a:xfrm>
            <a:off x="8610600" y="649224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263" name="Google Shape;263;p28"/>
          <p:cNvPicPr preferRelativeResize="0"/>
          <p:nvPr/>
        </p:nvPicPr>
        <p:blipFill>
          <a:blip r:embed="rId4">
            <a:alphaModFix/>
          </a:blip>
          <a:stretch>
            <a:fillRect/>
          </a:stretch>
        </p:blipFill>
        <p:spPr>
          <a:xfrm>
            <a:off x="6127880" y="1978300"/>
            <a:ext cx="5701669" cy="360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29"/>
          <p:cNvSpPr/>
          <p:nvPr/>
        </p:nvSpPr>
        <p:spPr>
          <a:xfrm>
            <a:off x="-89650" y="-1045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29"/>
          <p:cNvSpPr/>
          <p:nvPr/>
        </p:nvSpPr>
        <p:spPr>
          <a:xfrm flipH="1">
            <a:off x="125" y="0"/>
            <a:ext cx="12285600" cy="1226700"/>
          </a:xfrm>
          <a:prstGeom prst="rect">
            <a:avLst/>
          </a:prstGeom>
          <a:gradFill>
            <a:gsLst>
              <a:gs pos="0">
                <a:srgbClr val="000000">
                  <a:alpha val="95686"/>
                </a:srgbClr>
              </a:gs>
              <a:gs pos="100000">
                <a:srgbClr val="0F486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29"/>
          <p:cNvSpPr/>
          <p:nvPr/>
        </p:nvSpPr>
        <p:spPr>
          <a:xfrm rot="5400000">
            <a:off x="5526200" y="-5526150"/>
            <a:ext cx="1173600" cy="12225900"/>
          </a:xfrm>
          <a:prstGeom prst="rect">
            <a:avLst/>
          </a:prstGeom>
          <a:gradFill>
            <a:gsLst>
              <a:gs pos="0">
                <a:srgbClr val="156082">
                  <a:alpha val="0"/>
                </a:srgbClr>
              </a:gs>
              <a:gs pos="23000">
                <a:srgbClr val="156082">
                  <a:alpha val="0"/>
                </a:srgbClr>
              </a:gs>
              <a:gs pos="99000">
                <a:srgbClr val="000000">
                  <a:alpha val="73725"/>
                </a:srgbClr>
              </a:gs>
              <a:gs pos="100000">
                <a:srgbClr val="000000">
                  <a:alpha val="73725"/>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29"/>
          <p:cNvSpPr txBox="1"/>
          <p:nvPr>
            <p:ph type="title"/>
          </p:nvPr>
        </p:nvSpPr>
        <p:spPr>
          <a:xfrm>
            <a:off x="1371597" y="348865"/>
            <a:ext cx="10044023" cy="8777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Play"/>
              <a:buNone/>
            </a:pPr>
            <a:r>
              <a:rPr b="1" lang="en-US" sz="3200">
                <a:solidFill>
                  <a:srgbClr val="FFFFFF"/>
                </a:solidFill>
                <a:latin typeface="Times New Roman"/>
                <a:ea typeface="Times New Roman"/>
                <a:cs typeface="Times New Roman"/>
                <a:sym typeface="Times New Roman"/>
              </a:rPr>
              <a:t>KMM Matching Results and Minimum Time Cost</a:t>
            </a:r>
            <a:endParaRPr b="1" sz="3559">
              <a:latin typeface="Times New Roman"/>
              <a:ea typeface="Times New Roman"/>
              <a:cs typeface="Times New Roman"/>
              <a:sym typeface="Times New Roman"/>
            </a:endParaRPr>
          </a:p>
        </p:txBody>
      </p:sp>
      <p:pic>
        <p:nvPicPr>
          <p:cNvPr descr="A black background with white text&#10;&#10;Description automatically generated" id="272" name="Google Shape;272;p29"/>
          <p:cNvPicPr preferRelativeResize="0"/>
          <p:nvPr/>
        </p:nvPicPr>
        <p:blipFill rotWithShape="1">
          <a:blip r:embed="rId3">
            <a:alphaModFix/>
          </a:blip>
          <a:srcRect b="-20409" l="0" r="-3124" t="0"/>
          <a:stretch/>
        </p:blipFill>
        <p:spPr>
          <a:xfrm>
            <a:off x="855725" y="1485025"/>
            <a:ext cx="11336276" cy="1658050"/>
          </a:xfrm>
          <a:prstGeom prst="rect">
            <a:avLst/>
          </a:prstGeom>
          <a:noFill/>
          <a:ln>
            <a:noFill/>
          </a:ln>
        </p:spPr>
      </p:pic>
      <p:sp>
        <p:nvSpPr>
          <p:cNvPr id="273" name="Google Shape;273;p29"/>
          <p:cNvSpPr/>
          <p:nvPr/>
        </p:nvSpPr>
        <p:spPr>
          <a:xfrm>
            <a:off x="8233400" y="5974812"/>
            <a:ext cx="2483605" cy="33057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62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
        <p:nvSpPr>
          <p:cNvPr id="274" name="Google Shape;274;p29"/>
          <p:cNvSpPr txBox="1"/>
          <p:nvPr/>
        </p:nvSpPr>
        <p:spPr>
          <a:xfrm>
            <a:off x="929975" y="3143075"/>
            <a:ext cx="10425900" cy="3312300"/>
          </a:xfrm>
          <a:prstGeom prst="rect">
            <a:avLst/>
          </a:prstGeom>
          <a:noFill/>
          <a:ln>
            <a:noFill/>
          </a:ln>
        </p:spPr>
        <p:txBody>
          <a:bodyPr anchorCtr="0" anchor="t" bIns="45700" lIns="91425" spcFirstLastPara="1" rIns="91425" wrap="square" tIns="45700">
            <a:spAutoFit/>
          </a:bodyPr>
          <a:lstStyle/>
          <a:p>
            <a:pPr indent="-288925" lvl="0" marL="257175" marR="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This output demonstrates the effectiveness of the KMM algorithm in efficiently matching vehicles with suitable offloading points, resulting in optimized task completion times.</a:t>
            </a:r>
            <a:endParaRPr sz="1900">
              <a:latin typeface="Times New Roman"/>
              <a:ea typeface="Times New Roman"/>
              <a:cs typeface="Times New Roman"/>
              <a:sym typeface="Times New Roman"/>
            </a:endParaRPr>
          </a:p>
          <a:p>
            <a:pPr indent="-154305" lvl="0" marL="257175" marR="0" rtl="0" algn="l">
              <a:spcBef>
                <a:spcPts val="600"/>
              </a:spcBef>
              <a:spcAft>
                <a:spcPts val="0"/>
              </a:spcAft>
              <a:buClr>
                <a:schemeClr val="dk1"/>
              </a:buClr>
              <a:buSzPts val="1620"/>
              <a:buFont typeface="Noto Sans Symbols"/>
              <a:buNone/>
            </a:pPr>
            <a:r>
              <a:t/>
            </a:r>
            <a:endParaRPr sz="2120">
              <a:solidFill>
                <a:srgbClr val="0D0D0D"/>
              </a:solidFill>
              <a:latin typeface="Times New Roman"/>
              <a:ea typeface="Times New Roman"/>
              <a:cs typeface="Times New Roman"/>
              <a:sym typeface="Times New Roman"/>
            </a:endParaRPr>
          </a:p>
          <a:p>
            <a:pPr indent="-288925" lvl="0" marL="257175" marR="0" rtl="0" algn="l">
              <a:spcBef>
                <a:spcPts val="600"/>
              </a:spcBef>
              <a:spcAft>
                <a:spcPts val="0"/>
              </a:spcAft>
              <a:buClr>
                <a:srgbClr val="0D0D0D"/>
              </a:buClr>
              <a:buSzPts val="2100"/>
              <a:buFont typeface="Times New Roman"/>
              <a:buChar char="❑"/>
            </a:pPr>
            <a:r>
              <a:rPr lang="en-US" sz="2100">
                <a:solidFill>
                  <a:srgbClr val="0D0D0D"/>
                </a:solidFill>
                <a:latin typeface="Times New Roman"/>
                <a:ea typeface="Times New Roman"/>
                <a:cs typeface="Times New Roman"/>
                <a:sym typeface="Times New Roman"/>
              </a:rPr>
              <a:t>The matching results means the location where each user vehicle offloads tasks to. It can be a VFS or a RSU. KMM algorithm uses a two-time selection algorithm to select the best offloading server.</a:t>
            </a:r>
            <a:endParaRPr sz="2100">
              <a:solidFill>
                <a:schemeClr val="dk1"/>
              </a:solidFill>
              <a:latin typeface="Times New Roman"/>
              <a:ea typeface="Times New Roman"/>
              <a:cs typeface="Times New Roman"/>
              <a:sym typeface="Times New Roman"/>
            </a:endParaRPr>
          </a:p>
          <a:p>
            <a:pPr indent="-155575" lvl="0" marL="257175" marR="0" rtl="0" algn="l">
              <a:spcBef>
                <a:spcPts val="600"/>
              </a:spcBef>
              <a:spcAft>
                <a:spcPts val="0"/>
              </a:spcAft>
              <a:buClr>
                <a:schemeClr val="dk1"/>
              </a:buClr>
              <a:buSzPts val="1600"/>
              <a:buFont typeface="Noto Sans Symbols"/>
              <a:buNone/>
            </a:pPr>
            <a:r>
              <a:t/>
            </a:r>
            <a:endParaRPr sz="2100">
              <a:solidFill>
                <a:srgbClr val="0D0D0D"/>
              </a:solidFill>
              <a:latin typeface="Times New Roman"/>
              <a:ea typeface="Times New Roman"/>
              <a:cs typeface="Times New Roman"/>
              <a:sym typeface="Times New Roman"/>
            </a:endParaRPr>
          </a:p>
          <a:p>
            <a:pPr indent="-288925" lvl="0" marL="257175" marR="0" rtl="0" algn="l">
              <a:spcBef>
                <a:spcPts val="600"/>
              </a:spcBef>
              <a:spcAft>
                <a:spcPts val="0"/>
              </a:spcAft>
              <a:buClr>
                <a:srgbClr val="0D0D0D"/>
              </a:buClr>
              <a:buSzPts val="2100"/>
              <a:buFont typeface="Times New Roman"/>
              <a:buChar char="❑"/>
            </a:pPr>
            <a:r>
              <a:rPr lang="en-US" sz="2100">
                <a:solidFill>
                  <a:srgbClr val="0D0D0D"/>
                </a:solidFill>
                <a:latin typeface="Times New Roman"/>
                <a:ea typeface="Times New Roman"/>
                <a:cs typeface="Times New Roman"/>
                <a:sym typeface="Times New Roman"/>
              </a:rPr>
              <a:t>The minimu time cost is taken from the KM algorithm when doing the matching of the vehicles for the second time.</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0" name="Google Shape;280;p30"/>
          <p:cNvSpPr/>
          <p:nvPr/>
        </p:nvSpPr>
        <p:spPr>
          <a:xfrm>
            <a:off x="-60950" y="145375"/>
            <a:ext cx="11414747" cy="1384720"/>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1" name="Google Shape;281;p30"/>
          <p:cNvSpPr txBox="1"/>
          <p:nvPr>
            <p:ph type="title"/>
          </p:nvPr>
        </p:nvSpPr>
        <p:spPr>
          <a:xfrm>
            <a:off x="389959" y="172347"/>
            <a:ext cx="9392400" cy="133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30"/>
              <a:buFont typeface="Times New Roman"/>
              <a:buNone/>
            </a:pPr>
            <a:r>
              <a:rPr b="1" lang="en-US" sz="2830">
                <a:latin typeface="Times New Roman"/>
                <a:ea typeface="Times New Roman"/>
                <a:cs typeface="Times New Roman"/>
                <a:sym typeface="Times New Roman"/>
              </a:rPr>
              <a:t>Comparison of GMDC and KMM Algorithms:</a:t>
            </a:r>
            <a:br>
              <a:rPr b="1" lang="en-US" sz="2830">
                <a:latin typeface="Times New Roman"/>
                <a:ea typeface="Times New Roman"/>
                <a:cs typeface="Times New Roman"/>
                <a:sym typeface="Times New Roman"/>
              </a:rPr>
            </a:br>
            <a:r>
              <a:rPr b="1" lang="en-US" sz="2830">
                <a:latin typeface="Times New Roman"/>
                <a:ea typeface="Times New Roman"/>
                <a:cs typeface="Times New Roman"/>
                <a:sym typeface="Times New Roman"/>
              </a:rPr>
              <a:t>Task Response Time Vs. Processing Capacity</a:t>
            </a:r>
            <a:endParaRPr b="1" sz="3459"/>
          </a:p>
        </p:txBody>
      </p:sp>
      <p:sp>
        <p:nvSpPr>
          <p:cNvPr id="282" name="Google Shape;282;p30"/>
          <p:cNvSpPr txBox="1"/>
          <p:nvPr>
            <p:ph idx="1" type="body"/>
          </p:nvPr>
        </p:nvSpPr>
        <p:spPr>
          <a:xfrm>
            <a:off x="509498" y="1852148"/>
            <a:ext cx="5979000" cy="4504200"/>
          </a:xfrm>
          <a:prstGeom prst="rect">
            <a:avLst/>
          </a:prstGeom>
          <a:noFill/>
          <a:ln>
            <a:noFill/>
          </a:ln>
        </p:spPr>
        <p:txBody>
          <a:bodyPr anchorCtr="0" anchor="t" bIns="45700" lIns="91425" spcFirstLastPara="1" rIns="91425" wrap="square" tIns="45700">
            <a:normAutofit/>
          </a:bodyPr>
          <a:lstStyle/>
          <a:p>
            <a:pPr indent="-247650" lvl="0" marL="228600" rtl="0" algn="l">
              <a:lnSpc>
                <a:spcPct val="150000"/>
              </a:lnSpc>
              <a:spcBef>
                <a:spcPts val="0"/>
              </a:spcBef>
              <a:spcAft>
                <a:spcPts val="0"/>
              </a:spcAft>
              <a:buClr>
                <a:schemeClr val="dk1"/>
              </a:buClr>
              <a:buSzPts val="2300"/>
              <a:buFont typeface="Times New Roman"/>
              <a:buChar char="❑"/>
            </a:pPr>
            <a:r>
              <a:rPr lang="en-US" sz="2300">
                <a:latin typeface="Times New Roman"/>
                <a:ea typeface="Times New Roman"/>
                <a:cs typeface="Times New Roman"/>
                <a:sym typeface="Times New Roman"/>
              </a:rPr>
              <a:t>This shows the task response time of KMM, and GMDC in the case of different UV processing capabilities. </a:t>
            </a:r>
            <a:endParaRPr sz="3100">
              <a:latin typeface="Times New Roman"/>
              <a:ea typeface="Times New Roman"/>
              <a:cs typeface="Times New Roman"/>
              <a:sym typeface="Times New Roman"/>
            </a:endParaRPr>
          </a:p>
          <a:p>
            <a:pPr indent="-247650" lvl="0" marL="228600" rtl="0" algn="l">
              <a:lnSpc>
                <a:spcPct val="150000"/>
              </a:lnSpc>
              <a:spcBef>
                <a:spcPts val="1000"/>
              </a:spcBef>
              <a:spcAft>
                <a:spcPts val="0"/>
              </a:spcAft>
              <a:buClr>
                <a:schemeClr val="dk1"/>
              </a:buClr>
              <a:buSzPts val="2300"/>
              <a:buFont typeface="Times New Roman"/>
              <a:buChar char="❑"/>
            </a:pPr>
            <a:r>
              <a:rPr lang="en-US" sz="2300">
                <a:latin typeface="Times New Roman"/>
                <a:ea typeface="Times New Roman"/>
                <a:cs typeface="Times New Roman"/>
                <a:sym typeface="Times New Roman"/>
              </a:rPr>
              <a:t>As the processing power of UV decreases, more tasks are offloaded to RSU and VFS. </a:t>
            </a:r>
            <a:endParaRPr sz="3100">
              <a:latin typeface="Times New Roman"/>
              <a:ea typeface="Times New Roman"/>
              <a:cs typeface="Times New Roman"/>
              <a:sym typeface="Times New Roman"/>
            </a:endParaRPr>
          </a:p>
          <a:p>
            <a:pPr indent="-247650" lvl="0" marL="228600" rtl="0" algn="l">
              <a:lnSpc>
                <a:spcPct val="150000"/>
              </a:lnSpc>
              <a:spcBef>
                <a:spcPts val="1000"/>
              </a:spcBef>
              <a:spcAft>
                <a:spcPts val="0"/>
              </a:spcAft>
              <a:buClr>
                <a:schemeClr val="dk1"/>
              </a:buClr>
              <a:buSzPts val="2300"/>
              <a:buFont typeface="Times New Roman"/>
              <a:buChar char="❑"/>
            </a:pPr>
            <a:r>
              <a:rPr lang="en-US" sz="2300">
                <a:latin typeface="Times New Roman"/>
                <a:ea typeface="Times New Roman"/>
                <a:cs typeface="Times New Roman"/>
                <a:sym typeface="Times New Roman"/>
              </a:rPr>
              <a:t>This increases the communication time, so the task response time of the two algorithms also increases.</a:t>
            </a:r>
            <a:endParaRPr sz="2300">
              <a:latin typeface="Times New Roman"/>
              <a:ea typeface="Times New Roman"/>
              <a:cs typeface="Times New Roman"/>
              <a:sym typeface="Times New Roman"/>
            </a:endParaRPr>
          </a:p>
        </p:txBody>
      </p:sp>
      <p:pic>
        <p:nvPicPr>
          <p:cNvPr descr="A graph of a task response&#10;&#10;Description automatically generated" id="283" name="Google Shape;283;p30"/>
          <p:cNvPicPr preferRelativeResize="0"/>
          <p:nvPr/>
        </p:nvPicPr>
        <p:blipFill rotWithShape="1">
          <a:blip r:embed="rId3">
            <a:alphaModFix/>
          </a:blip>
          <a:srcRect b="0" l="0" r="0" t="0"/>
          <a:stretch/>
        </p:blipFill>
        <p:spPr>
          <a:xfrm>
            <a:off x="6315560" y="1530109"/>
            <a:ext cx="5644449" cy="4025483"/>
          </a:xfrm>
          <a:prstGeom prst="rect">
            <a:avLst/>
          </a:prstGeom>
          <a:noFill/>
          <a:ln>
            <a:noFill/>
          </a:ln>
        </p:spPr>
      </p:pic>
      <p:sp>
        <p:nvSpPr>
          <p:cNvPr id="284" name="Google Shape;284;p30"/>
          <p:cNvSpPr/>
          <p:nvPr/>
        </p:nvSpPr>
        <p:spPr>
          <a:xfrm rot="10800000">
            <a:off x="5381624" y="6209414"/>
            <a:ext cx="6810375" cy="648586"/>
          </a:xfrm>
          <a:custGeom>
            <a:rect b="b" l="l" r="r" t="t"/>
            <a:pathLst>
              <a:path extrusionOk="0" h="1027260" w="10753706">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5" name="Google Shape;28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t>‹#›</a:t>
            </a:fld>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sp>
        <p:nvSpPr>
          <p:cNvPr id="290" name="Google Shape;290;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1" name="Google Shape;291;p31"/>
          <p:cNvSpPr/>
          <p:nvPr/>
        </p:nvSpPr>
        <p:spPr>
          <a:xfrm>
            <a:off x="0" y="0"/>
            <a:ext cx="11603198" cy="1414393"/>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2" name="Google Shape;292;p31"/>
          <p:cNvSpPr txBox="1"/>
          <p:nvPr>
            <p:ph type="title"/>
          </p:nvPr>
        </p:nvSpPr>
        <p:spPr>
          <a:xfrm>
            <a:off x="419850" y="398499"/>
            <a:ext cx="9415500" cy="101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30"/>
              <a:buFont typeface="Times New Roman"/>
              <a:buNone/>
            </a:pPr>
            <a:r>
              <a:rPr b="1" lang="en-US" sz="2930">
                <a:latin typeface="Times New Roman"/>
                <a:ea typeface="Times New Roman"/>
                <a:cs typeface="Times New Roman"/>
                <a:sym typeface="Times New Roman"/>
              </a:rPr>
              <a:t>Comparison of GMDC and KMM Algorithms:</a:t>
            </a:r>
            <a:br>
              <a:rPr b="1" lang="en-US" sz="2930">
                <a:latin typeface="Times New Roman"/>
                <a:ea typeface="Times New Roman"/>
                <a:cs typeface="Times New Roman"/>
                <a:sym typeface="Times New Roman"/>
              </a:rPr>
            </a:br>
            <a:r>
              <a:rPr b="1" lang="en-US" sz="2930">
                <a:latin typeface="Times New Roman"/>
                <a:ea typeface="Times New Roman"/>
                <a:cs typeface="Times New Roman"/>
                <a:sym typeface="Times New Roman"/>
              </a:rPr>
              <a:t>Task Response Time Vs. Number of Tasks</a:t>
            </a:r>
            <a:endParaRPr b="1" sz="3559">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3330"/>
              <a:buFont typeface="Play"/>
              <a:buNone/>
            </a:pPr>
            <a:r>
              <a:t/>
            </a:r>
            <a:endParaRPr b="1" sz="2930">
              <a:latin typeface="Times New Roman"/>
              <a:ea typeface="Times New Roman"/>
              <a:cs typeface="Times New Roman"/>
              <a:sym typeface="Times New Roman"/>
            </a:endParaRPr>
          </a:p>
        </p:txBody>
      </p:sp>
      <p:sp>
        <p:nvSpPr>
          <p:cNvPr id="293" name="Google Shape;293;p31"/>
          <p:cNvSpPr txBox="1"/>
          <p:nvPr>
            <p:ph idx="1" type="body"/>
          </p:nvPr>
        </p:nvSpPr>
        <p:spPr>
          <a:xfrm>
            <a:off x="541950" y="1586426"/>
            <a:ext cx="5871900" cy="4623000"/>
          </a:xfrm>
          <a:prstGeom prst="rect">
            <a:avLst/>
          </a:prstGeom>
          <a:noFill/>
          <a:ln>
            <a:noFill/>
          </a:ln>
        </p:spPr>
        <p:txBody>
          <a:bodyPr anchorCtr="0" anchor="t" bIns="45700" lIns="91425" spcFirstLastPara="1" rIns="91425" wrap="square" tIns="45700">
            <a:noAutofit/>
          </a:bodyPr>
          <a:lstStyle/>
          <a:p>
            <a:pPr indent="-240823" lvl="0" marL="228600" rtl="0" algn="l">
              <a:lnSpc>
                <a:spcPct val="95000"/>
              </a:lnSpc>
              <a:spcBef>
                <a:spcPts val="0"/>
              </a:spcBef>
              <a:spcAft>
                <a:spcPts val="0"/>
              </a:spcAft>
              <a:buClr>
                <a:schemeClr val="dk1"/>
              </a:buClr>
              <a:buSzPts val="2042"/>
              <a:buFont typeface="Times New Roman"/>
              <a:buChar char="❑"/>
            </a:pPr>
            <a:r>
              <a:rPr lang="en-US" sz="2042">
                <a:latin typeface="Times New Roman"/>
                <a:ea typeface="Times New Roman"/>
                <a:cs typeface="Times New Roman"/>
                <a:sym typeface="Times New Roman"/>
              </a:rPr>
              <a:t>This focuses on the response time parameters of GMDC, a dynamic algorithm that generates tasks randomly over time. </a:t>
            </a:r>
            <a:endParaRPr sz="2782">
              <a:latin typeface="Times New Roman"/>
              <a:ea typeface="Times New Roman"/>
              <a:cs typeface="Times New Roman"/>
              <a:sym typeface="Times New Roman"/>
            </a:endParaRPr>
          </a:p>
          <a:p>
            <a:pPr indent="-240823" lvl="0" marL="228600" rtl="0" algn="l">
              <a:lnSpc>
                <a:spcPct val="95000"/>
              </a:lnSpc>
              <a:spcBef>
                <a:spcPts val="1000"/>
              </a:spcBef>
              <a:spcAft>
                <a:spcPts val="0"/>
              </a:spcAft>
              <a:buClr>
                <a:schemeClr val="dk1"/>
              </a:buClr>
              <a:buSzPts val="2042"/>
              <a:buFont typeface="Times New Roman"/>
              <a:buChar char="❑"/>
            </a:pPr>
            <a:r>
              <a:rPr lang="en-US" sz="2042">
                <a:latin typeface="Times New Roman"/>
                <a:ea typeface="Times New Roman"/>
                <a:cs typeface="Times New Roman"/>
                <a:sym typeface="Times New Roman"/>
              </a:rPr>
              <a:t>The number of UVs changes, but it doesn't significantly affect the offloading rate for different processing capacities. </a:t>
            </a:r>
            <a:endParaRPr sz="2782">
              <a:latin typeface="Times New Roman"/>
              <a:ea typeface="Times New Roman"/>
              <a:cs typeface="Times New Roman"/>
              <a:sym typeface="Times New Roman"/>
            </a:endParaRPr>
          </a:p>
          <a:p>
            <a:pPr indent="-240823" lvl="0" marL="228600" rtl="0" algn="l">
              <a:lnSpc>
                <a:spcPct val="95000"/>
              </a:lnSpc>
              <a:spcBef>
                <a:spcPts val="1000"/>
              </a:spcBef>
              <a:spcAft>
                <a:spcPts val="0"/>
              </a:spcAft>
              <a:buClr>
                <a:schemeClr val="dk1"/>
              </a:buClr>
              <a:buSzPts val="2042"/>
              <a:buFont typeface="Times New Roman"/>
              <a:buChar char="❑"/>
            </a:pPr>
            <a:r>
              <a:rPr lang="en-US" sz="2042">
                <a:latin typeface="Times New Roman"/>
                <a:ea typeface="Times New Roman"/>
                <a:cs typeface="Times New Roman"/>
                <a:sym typeface="Times New Roman"/>
              </a:rPr>
              <a:t>For KMM, when UVs are large, VFS cannot handle tasks fully, so some are handed over to RSU. </a:t>
            </a:r>
            <a:endParaRPr sz="2782">
              <a:latin typeface="Times New Roman"/>
              <a:ea typeface="Times New Roman"/>
              <a:cs typeface="Times New Roman"/>
              <a:sym typeface="Times New Roman"/>
            </a:endParaRPr>
          </a:p>
          <a:p>
            <a:pPr indent="-240823" lvl="0" marL="228600" rtl="0" algn="l">
              <a:lnSpc>
                <a:spcPct val="95000"/>
              </a:lnSpc>
              <a:spcBef>
                <a:spcPts val="1000"/>
              </a:spcBef>
              <a:spcAft>
                <a:spcPts val="0"/>
              </a:spcAft>
              <a:buClr>
                <a:schemeClr val="dk1"/>
              </a:buClr>
              <a:buSzPts val="2042"/>
              <a:buFont typeface="Times New Roman"/>
              <a:buChar char="❑"/>
            </a:pPr>
            <a:r>
              <a:rPr lang="en-US" sz="2042">
                <a:latin typeface="Times New Roman"/>
                <a:ea typeface="Times New Roman"/>
                <a:cs typeface="Times New Roman"/>
                <a:sym typeface="Times New Roman"/>
              </a:rPr>
              <a:t>As UVs decrease, most tasks are handed over to VFS, resulting in a smaller proportion of RSU than GMDC. </a:t>
            </a:r>
            <a:endParaRPr sz="2782">
              <a:latin typeface="Times New Roman"/>
              <a:ea typeface="Times New Roman"/>
              <a:cs typeface="Times New Roman"/>
              <a:sym typeface="Times New Roman"/>
            </a:endParaRPr>
          </a:p>
          <a:p>
            <a:pPr indent="-240823" lvl="0" marL="228600" rtl="0" algn="l">
              <a:lnSpc>
                <a:spcPct val="95000"/>
              </a:lnSpc>
              <a:spcBef>
                <a:spcPts val="1000"/>
              </a:spcBef>
              <a:spcAft>
                <a:spcPts val="0"/>
              </a:spcAft>
              <a:buClr>
                <a:schemeClr val="dk1"/>
              </a:buClr>
              <a:buSzPts val="2042"/>
              <a:buFont typeface="Times New Roman"/>
              <a:buChar char="❑"/>
            </a:pPr>
            <a:r>
              <a:rPr lang="en-US" sz="2042">
                <a:latin typeface="Times New Roman"/>
                <a:ea typeface="Times New Roman"/>
                <a:cs typeface="Times New Roman"/>
                <a:sym typeface="Times New Roman"/>
              </a:rPr>
              <a:t>The response time of KMM is higher than that of GMDC, and the response time increases as UVs decrease.</a:t>
            </a:r>
            <a:endParaRPr sz="2782">
              <a:latin typeface="Times New Roman"/>
              <a:ea typeface="Times New Roman"/>
              <a:cs typeface="Times New Roman"/>
              <a:sym typeface="Times New Roman"/>
            </a:endParaRPr>
          </a:p>
        </p:txBody>
      </p:sp>
      <p:pic>
        <p:nvPicPr>
          <p:cNvPr descr="A graph of a number of uvs&#10;&#10;Description automatically generated" id="294" name="Google Shape;294;p31"/>
          <p:cNvPicPr preferRelativeResize="0"/>
          <p:nvPr/>
        </p:nvPicPr>
        <p:blipFill rotWithShape="1">
          <a:blip r:embed="rId3">
            <a:alphaModFix/>
          </a:blip>
          <a:srcRect b="0" l="0" r="0" t="0"/>
          <a:stretch/>
        </p:blipFill>
        <p:spPr>
          <a:xfrm>
            <a:off x="6305546" y="1586425"/>
            <a:ext cx="5807928" cy="4120150"/>
          </a:xfrm>
          <a:prstGeom prst="rect">
            <a:avLst/>
          </a:prstGeom>
          <a:noFill/>
          <a:ln>
            <a:noFill/>
          </a:ln>
        </p:spPr>
      </p:pic>
      <p:sp>
        <p:nvSpPr>
          <p:cNvPr id="295" name="Google Shape;295;p31"/>
          <p:cNvSpPr/>
          <p:nvPr/>
        </p:nvSpPr>
        <p:spPr>
          <a:xfrm rot="10800000">
            <a:off x="5381624" y="6209414"/>
            <a:ext cx="6810375" cy="648586"/>
          </a:xfrm>
          <a:custGeom>
            <a:rect b="b" l="l" r="r" t="t"/>
            <a:pathLst>
              <a:path extrusionOk="0" h="1027260" w="10753706">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t>‹#›</a:t>
            </a:fld>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4"/>
          <p:cNvSpPr txBox="1"/>
          <p:nvPr>
            <p:ph type="title"/>
          </p:nvPr>
        </p:nvSpPr>
        <p:spPr>
          <a:xfrm>
            <a:off x="5887607" y="1541461"/>
            <a:ext cx="5114100" cy="78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Group Members</a:t>
            </a:r>
            <a:endParaRPr b="1"/>
          </a:p>
        </p:txBody>
      </p:sp>
      <p:pic>
        <p:nvPicPr>
          <p:cNvPr descr="One in a crowd" id="98" name="Google Shape;98;p14"/>
          <p:cNvPicPr preferRelativeResize="0"/>
          <p:nvPr/>
        </p:nvPicPr>
        <p:blipFill rotWithShape="1">
          <a:blip r:embed="rId3">
            <a:alphaModFix/>
          </a:blip>
          <a:srcRect b="4" l="25471" r="18196" t="0"/>
          <a:stretch/>
        </p:blipFill>
        <p:spPr>
          <a:xfrm>
            <a:off x="-1" y="10"/>
            <a:ext cx="5151179" cy="6857990"/>
          </a:xfrm>
          <a:prstGeom prst="rect">
            <a:avLst/>
          </a:prstGeom>
          <a:noFill/>
          <a:ln>
            <a:noFill/>
          </a:ln>
        </p:spPr>
      </p:pic>
      <p:cxnSp>
        <p:nvCxnSpPr>
          <p:cNvPr id="99" name="Google Shape;99;p14"/>
          <p:cNvCxnSpPr/>
          <p:nvPr/>
        </p:nvCxnSpPr>
        <p:spPr>
          <a:xfrm>
            <a:off x="5971697" y="871146"/>
            <a:ext cx="736939" cy="0"/>
          </a:xfrm>
          <a:prstGeom prst="straightConnector1">
            <a:avLst/>
          </a:prstGeom>
          <a:noFill/>
          <a:ln cap="flat" cmpd="sng" w="57150">
            <a:solidFill>
              <a:schemeClr val="accent4"/>
            </a:solidFill>
            <a:prstDash val="solid"/>
            <a:miter lim="800000"/>
            <a:headEnd len="sm" w="sm" type="none"/>
            <a:tailEnd len="sm" w="sm" type="none"/>
          </a:ln>
        </p:spPr>
      </p:cxnSp>
      <p:sp>
        <p:nvSpPr>
          <p:cNvPr id="100" name="Google Shape;100;p14"/>
          <p:cNvSpPr txBox="1"/>
          <p:nvPr>
            <p:ph idx="1" type="body"/>
          </p:nvPr>
        </p:nvSpPr>
        <p:spPr>
          <a:xfrm>
            <a:off x="5868557" y="2551176"/>
            <a:ext cx="5152282" cy="1622707"/>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550"/>
              <a:buNone/>
            </a:pPr>
            <a:r>
              <a:rPr lang="en-US" sz="2482">
                <a:latin typeface="Times New Roman"/>
                <a:ea typeface="Times New Roman"/>
                <a:cs typeface="Times New Roman"/>
                <a:sym typeface="Times New Roman"/>
              </a:rPr>
              <a:t>Irigi Yuva Kumar  - 232CS013</a:t>
            </a:r>
            <a:endParaRPr sz="3102"/>
          </a:p>
          <a:p>
            <a:pPr indent="0" lvl="0" marL="0" rtl="0" algn="l">
              <a:lnSpc>
                <a:spcPct val="150000"/>
              </a:lnSpc>
              <a:spcBef>
                <a:spcPts val="1000"/>
              </a:spcBef>
              <a:spcAft>
                <a:spcPts val="0"/>
              </a:spcAft>
              <a:buClr>
                <a:schemeClr val="dk1"/>
              </a:buClr>
              <a:buSzPts val="1550"/>
              <a:buNone/>
            </a:pPr>
            <a:r>
              <a:rPr lang="en-US" sz="2482">
                <a:latin typeface="Times New Roman"/>
                <a:ea typeface="Times New Roman"/>
                <a:cs typeface="Times New Roman"/>
                <a:sym typeface="Times New Roman"/>
              </a:rPr>
              <a:t>Dhananjani Jayarukshi - 232CS014</a:t>
            </a:r>
            <a:endParaRPr sz="3102"/>
          </a:p>
          <a:p>
            <a:pPr indent="0" lvl="0" marL="0" rtl="0" algn="l">
              <a:lnSpc>
                <a:spcPct val="150000"/>
              </a:lnSpc>
              <a:spcBef>
                <a:spcPts val="1000"/>
              </a:spcBef>
              <a:spcAft>
                <a:spcPts val="0"/>
              </a:spcAft>
              <a:buClr>
                <a:schemeClr val="dk1"/>
              </a:buClr>
              <a:buSzPts val="1550"/>
              <a:buNone/>
            </a:pPr>
            <a:r>
              <a:rPr lang="en-US" sz="2482">
                <a:latin typeface="Times New Roman"/>
                <a:ea typeface="Times New Roman"/>
                <a:cs typeface="Times New Roman"/>
                <a:sym typeface="Times New Roman"/>
              </a:rPr>
              <a:t>Himanshu Thakkar - 232CS035 </a:t>
            </a:r>
            <a:endParaRPr sz="3102"/>
          </a:p>
        </p:txBody>
      </p:sp>
      <p:sp>
        <p:nvSpPr>
          <p:cNvPr id="101" name="Google Shape;10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32"/>
          <p:cNvSpPr/>
          <p:nvPr/>
        </p:nvSpPr>
        <p:spPr>
          <a:xfrm>
            <a:off x="-1" y="0"/>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32"/>
          <p:cNvSpPr/>
          <p:nvPr/>
        </p:nvSpPr>
        <p:spPr>
          <a:xfrm>
            <a:off x="1" y="0"/>
            <a:ext cx="8522446" cy="2285999"/>
          </a:xfrm>
          <a:prstGeom prst="rect">
            <a:avLst/>
          </a:prstGeom>
          <a:solidFill>
            <a:schemeClr val="lt1"/>
          </a:solidFill>
          <a:ln>
            <a:noFill/>
          </a:ln>
          <a:effectLst>
            <a:outerShdw blurRad="596900" sx="90000" rotWithShape="0" algn="t" dir="7140000" dist="304800" sy="90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3" name="Google Shape;303;p32"/>
          <p:cNvSpPr txBox="1"/>
          <p:nvPr>
            <p:ph type="title"/>
          </p:nvPr>
        </p:nvSpPr>
        <p:spPr>
          <a:xfrm>
            <a:off x="761801" y="350198"/>
            <a:ext cx="2649000" cy="98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b="1" lang="en-US" sz="4000">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304" name="Google Shape;304;p32"/>
          <p:cNvSpPr txBox="1"/>
          <p:nvPr>
            <p:ph idx="1" type="body"/>
          </p:nvPr>
        </p:nvSpPr>
        <p:spPr>
          <a:xfrm>
            <a:off x="761800" y="1427550"/>
            <a:ext cx="8236800" cy="5184600"/>
          </a:xfrm>
          <a:prstGeom prst="rect">
            <a:avLst/>
          </a:prstGeom>
          <a:noFill/>
          <a:ln>
            <a:noFill/>
          </a:ln>
        </p:spPr>
        <p:txBody>
          <a:bodyPr anchorCtr="0" anchor="ctr" bIns="45700" lIns="91425" spcFirstLastPara="1" rIns="91425" wrap="square" tIns="45700">
            <a:noAutofit/>
          </a:bodyPr>
          <a:lstStyle/>
          <a:p>
            <a:pPr indent="-254000" lvl="0" marL="228600" rtl="0" algn="l">
              <a:lnSpc>
                <a:spcPct val="115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Our base paper proposes a network model called VMM for vehicle movement, integrating vehicles with idle computing resources into a VFC. </a:t>
            </a:r>
            <a:endParaRPr sz="3200">
              <a:latin typeface="Times New Roman"/>
              <a:ea typeface="Times New Roman"/>
              <a:cs typeface="Times New Roman"/>
              <a:sym typeface="Times New Roman"/>
            </a:endParaRPr>
          </a:p>
          <a:p>
            <a:pPr indent="-254000" lvl="0" marL="228600" rtl="0" algn="l">
              <a:lnSpc>
                <a:spcPct val="115000"/>
              </a:lnSpc>
              <a:spcBef>
                <a:spcPts val="10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It proposes two algorithms: Munkras-based matching algorithm KMM and dynamic algorithm GMDC based on greedy matching. </a:t>
            </a:r>
            <a:endParaRPr sz="3200">
              <a:latin typeface="Times New Roman"/>
              <a:ea typeface="Times New Roman"/>
              <a:cs typeface="Times New Roman"/>
              <a:sym typeface="Times New Roman"/>
            </a:endParaRPr>
          </a:p>
          <a:p>
            <a:pPr indent="-254000" lvl="0" marL="228600" rtl="0" algn="l">
              <a:lnSpc>
                <a:spcPct val="115000"/>
              </a:lnSpc>
              <a:spcBef>
                <a:spcPts val="10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Both algorithms show close performance under ideal conditions. However, the article has shortcomings, such as not considering the cost of VFS and traffic environment complexity. </a:t>
            </a:r>
            <a:endParaRPr sz="3200">
              <a:latin typeface="Times New Roman"/>
              <a:ea typeface="Times New Roman"/>
              <a:cs typeface="Times New Roman"/>
              <a:sym typeface="Times New Roman"/>
            </a:endParaRPr>
          </a:p>
          <a:p>
            <a:pPr indent="-254000" lvl="0" marL="228600" rtl="0" algn="l">
              <a:lnSpc>
                <a:spcPct val="115000"/>
              </a:lnSpc>
              <a:spcBef>
                <a:spcPts val="10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dynamic task offloading algorithm based on greedy matching offers a promising avenue for optimizing resource utilization and task management in cloud-enabled vehicular environments. </a:t>
            </a:r>
            <a:endParaRPr sz="3200">
              <a:latin typeface="Times New Roman"/>
              <a:ea typeface="Times New Roman"/>
              <a:cs typeface="Times New Roman"/>
              <a:sym typeface="Times New Roman"/>
            </a:endParaRPr>
          </a:p>
          <a:p>
            <a:pPr indent="-254000" lvl="0" marL="228600" rtl="0" algn="l">
              <a:lnSpc>
                <a:spcPct val="115000"/>
              </a:lnSpc>
              <a:spcBef>
                <a:spcPts val="10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Future research should explore advanced techniques for dynamic task prediction and real-world deployment.</a:t>
            </a:r>
            <a:endParaRPr sz="2000">
              <a:latin typeface="Times New Roman"/>
              <a:ea typeface="Times New Roman"/>
              <a:cs typeface="Times New Roman"/>
              <a:sym typeface="Times New Roman"/>
            </a:endParaRPr>
          </a:p>
        </p:txBody>
      </p:sp>
      <p:pic>
        <p:nvPicPr>
          <p:cNvPr id="305" name="Google Shape;305;p32"/>
          <p:cNvPicPr preferRelativeResize="0"/>
          <p:nvPr/>
        </p:nvPicPr>
        <p:blipFill rotWithShape="1">
          <a:blip r:embed="rId3">
            <a:alphaModFix/>
          </a:blip>
          <a:srcRect b="8" l="17685" r="23096" t="0"/>
          <a:stretch/>
        </p:blipFill>
        <p:spPr>
          <a:xfrm>
            <a:off x="9417025" y="0"/>
            <a:ext cx="2781798" cy="6857999"/>
          </a:xfrm>
          <a:prstGeom prst="rect">
            <a:avLst/>
          </a:prstGeom>
          <a:noFill/>
          <a:ln>
            <a:noFill/>
          </a:ln>
        </p:spPr>
      </p:pic>
      <p:sp>
        <p:nvSpPr>
          <p:cNvPr id="306" name="Google Shape;306;p32"/>
          <p:cNvSpPr txBox="1"/>
          <p:nvPr>
            <p:ph idx="12" type="sldNum"/>
          </p:nvPr>
        </p:nvSpPr>
        <p:spPr>
          <a:xfrm>
            <a:off x="8732520" y="6356350"/>
            <a:ext cx="32004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FFFFFF"/>
                </a:solidFill>
              </a:rPr>
              <a:t>‹#›</a:t>
            </a:fld>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310" name="Shape 310"/>
        <p:cNvGrpSpPr/>
        <p:nvPr/>
      </p:nvGrpSpPr>
      <p:grpSpPr>
        <a:xfrm>
          <a:off x="0" y="0"/>
          <a:ext cx="0" cy="0"/>
          <a:chOff x="0" y="0"/>
          <a:chExt cx="0" cy="0"/>
        </a:xfrm>
      </p:grpSpPr>
      <p:sp>
        <p:nvSpPr>
          <p:cNvPr id="311" name="Google Shape;311;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12" name="Google Shape;312;p33"/>
          <p:cNvPicPr preferRelativeResize="0"/>
          <p:nvPr/>
        </p:nvPicPr>
        <p:blipFill>
          <a:blip r:embed="rId3">
            <a:alphaModFix/>
          </a:blip>
          <a:stretch>
            <a:fillRect/>
          </a:stretch>
        </p:blipFill>
        <p:spPr>
          <a:xfrm>
            <a:off x="1028350" y="589500"/>
            <a:ext cx="10325450" cy="5679000"/>
          </a:xfrm>
          <a:prstGeom prst="rect">
            <a:avLst/>
          </a:prstGeom>
          <a:noFill/>
          <a:ln>
            <a:noFill/>
          </a:ln>
        </p:spPr>
      </p:pic>
      <p:sp>
        <p:nvSpPr>
          <p:cNvPr id="313" name="Google Shape;313;p33"/>
          <p:cNvSpPr txBox="1"/>
          <p:nvPr/>
        </p:nvSpPr>
        <p:spPr>
          <a:xfrm>
            <a:off x="1094775" y="3474500"/>
            <a:ext cx="7141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600">
                <a:solidFill>
                  <a:schemeClr val="lt1"/>
                </a:solidFill>
                <a:latin typeface="Lobster"/>
                <a:ea typeface="Lobster"/>
                <a:cs typeface="Lobster"/>
                <a:sym typeface="Lobster"/>
              </a:rPr>
              <a:t>Thank You</a:t>
            </a:r>
            <a:endParaRPr sz="9600">
              <a:solidFill>
                <a:schemeClr val="lt1"/>
              </a:solidFill>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15"/>
          <p:cNvSpPr txBox="1"/>
          <p:nvPr>
            <p:ph type="title"/>
          </p:nvPr>
        </p:nvSpPr>
        <p:spPr>
          <a:xfrm>
            <a:off x="838201" y="365125"/>
            <a:ext cx="5251316" cy="1807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latin typeface="Times New Roman"/>
                <a:ea typeface="Times New Roman"/>
                <a:cs typeface="Times New Roman"/>
                <a:sym typeface="Times New Roman"/>
              </a:rPr>
              <a:t>Content</a:t>
            </a:r>
            <a:endParaRPr b="1">
              <a:latin typeface="Times New Roman"/>
              <a:ea typeface="Times New Roman"/>
              <a:cs typeface="Times New Roman"/>
              <a:sym typeface="Times New Roman"/>
            </a:endParaRPr>
          </a:p>
        </p:txBody>
      </p:sp>
      <p:sp>
        <p:nvSpPr>
          <p:cNvPr id="108" name="Google Shape;108;p15"/>
          <p:cNvSpPr txBox="1"/>
          <p:nvPr>
            <p:ph idx="1" type="body"/>
          </p:nvPr>
        </p:nvSpPr>
        <p:spPr>
          <a:xfrm>
            <a:off x="795076" y="1858851"/>
            <a:ext cx="5559000" cy="4589100"/>
          </a:xfrm>
          <a:prstGeom prst="rect">
            <a:avLst/>
          </a:prstGeom>
          <a:noFill/>
          <a:ln>
            <a:noFill/>
          </a:ln>
        </p:spPr>
        <p:txBody>
          <a:bodyPr anchorCtr="0" anchor="t" bIns="45700" lIns="91425" spcFirstLastPara="1" rIns="91425" wrap="square" tIns="45700">
            <a:noAutofit/>
          </a:bodyPr>
          <a:lstStyle/>
          <a:p>
            <a:pPr indent="-247650" lvl="0" marL="228600" rtl="0" algn="l">
              <a:lnSpc>
                <a:spcPct val="90000"/>
              </a:lnSpc>
              <a:spcBef>
                <a:spcPts val="0"/>
              </a:spcBef>
              <a:spcAft>
                <a:spcPts val="0"/>
              </a:spcAft>
              <a:buClr>
                <a:schemeClr val="dk1"/>
              </a:buClr>
              <a:buSzPts val="2300"/>
              <a:buFont typeface="Times New Roman"/>
              <a:buChar char="⮚"/>
            </a:pPr>
            <a:r>
              <a:rPr lang="en-US" sz="2300">
                <a:latin typeface="Times New Roman"/>
                <a:ea typeface="Times New Roman"/>
                <a:cs typeface="Times New Roman"/>
                <a:sym typeface="Times New Roman"/>
              </a:rPr>
              <a:t>Introduction</a:t>
            </a:r>
            <a:endParaRPr sz="3100">
              <a:latin typeface="Times New Roman"/>
              <a:ea typeface="Times New Roman"/>
              <a:cs typeface="Times New Roman"/>
              <a:sym typeface="Times New Roman"/>
            </a:endParaRPr>
          </a:p>
          <a:p>
            <a:pPr indent="-247650" lvl="0" marL="228600" rtl="0" algn="l">
              <a:lnSpc>
                <a:spcPct val="90000"/>
              </a:lnSpc>
              <a:spcBef>
                <a:spcPts val="1000"/>
              </a:spcBef>
              <a:spcAft>
                <a:spcPts val="0"/>
              </a:spcAft>
              <a:buClr>
                <a:schemeClr val="dk1"/>
              </a:buClr>
              <a:buSzPts val="2300"/>
              <a:buFont typeface="Times New Roman"/>
              <a:buChar char="⮚"/>
            </a:pPr>
            <a:r>
              <a:rPr lang="en-US" sz="2300">
                <a:latin typeface="Times New Roman"/>
                <a:ea typeface="Times New Roman"/>
                <a:cs typeface="Times New Roman"/>
                <a:sym typeface="Times New Roman"/>
              </a:rPr>
              <a:t>Background </a:t>
            </a:r>
            <a:endParaRPr sz="3100">
              <a:latin typeface="Times New Roman"/>
              <a:ea typeface="Times New Roman"/>
              <a:cs typeface="Times New Roman"/>
              <a:sym typeface="Times New Roman"/>
            </a:endParaRPr>
          </a:p>
          <a:p>
            <a:pPr indent="-247650" lvl="0" marL="228600" rtl="0" algn="l">
              <a:lnSpc>
                <a:spcPct val="90000"/>
              </a:lnSpc>
              <a:spcBef>
                <a:spcPts val="1000"/>
              </a:spcBef>
              <a:spcAft>
                <a:spcPts val="0"/>
              </a:spcAft>
              <a:buClr>
                <a:schemeClr val="dk1"/>
              </a:buClr>
              <a:buSzPts val="2300"/>
              <a:buFont typeface="Times New Roman"/>
              <a:buChar char="⮚"/>
            </a:pPr>
            <a:r>
              <a:rPr lang="en-US" sz="2300">
                <a:latin typeface="Times New Roman"/>
                <a:ea typeface="Times New Roman"/>
                <a:cs typeface="Times New Roman"/>
                <a:sym typeface="Times New Roman"/>
              </a:rPr>
              <a:t>Related Work</a:t>
            </a:r>
            <a:endParaRPr sz="3100">
              <a:latin typeface="Times New Roman"/>
              <a:ea typeface="Times New Roman"/>
              <a:cs typeface="Times New Roman"/>
              <a:sym typeface="Times New Roman"/>
            </a:endParaRPr>
          </a:p>
          <a:p>
            <a:pPr indent="-247650" lvl="0" marL="228600" rtl="0" algn="l">
              <a:lnSpc>
                <a:spcPct val="90000"/>
              </a:lnSpc>
              <a:spcBef>
                <a:spcPts val="1000"/>
              </a:spcBef>
              <a:spcAft>
                <a:spcPts val="0"/>
              </a:spcAft>
              <a:buClr>
                <a:schemeClr val="dk1"/>
              </a:buClr>
              <a:buSzPts val="2300"/>
              <a:buFont typeface="Times New Roman"/>
              <a:buChar char="⮚"/>
            </a:pPr>
            <a:r>
              <a:rPr lang="en-US" sz="2300">
                <a:latin typeface="Times New Roman"/>
                <a:ea typeface="Times New Roman"/>
                <a:cs typeface="Times New Roman"/>
                <a:sym typeface="Times New Roman"/>
              </a:rPr>
              <a:t>System Model</a:t>
            </a:r>
            <a:endParaRPr sz="3100">
              <a:latin typeface="Times New Roman"/>
              <a:ea typeface="Times New Roman"/>
              <a:cs typeface="Times New Roman"/>
              <a:sym typeface="Times New Roman"/>
            </a:endParaRPr>
          </a:p>
          <a:p>
            <a:pPr indent="-247650" lvl="0" marL="228600" rtl="0" algn="l">
              <a:lnSpc>
                <a:spcPct val="90000"/>
              </a:lnSpc>
              <a:spcBef>
                <a:spcPts val="1000"/>
              </a:spcBef>
              <a:spcAft>
                <a:spcPts val="0"/>
              </a:spcAft>
              <a:buClr>
                <a:schemeClr val="dk1"/>
              </a:buClr>
              <a:buSzPts val="2300"/>
              <a:buFont typeface="Times New Roman"/>
              <a:buChar char="⮚"/>
            </a:pPr>
            <a:r>
              <a:rPr lang="en-US" sz="2300">
                <a:latin typeface="Times New Roman"/>
                <a:ea typeface="Times New Roman"/>
                <a:cs typeface="Times New Roman"/>
                <a:sym typeface="Times New Roman"/>
              </a:rPr>
              <a:t>Problem Formulation</a:t>
            </a:r>
            <a:endParaRPr sz="3100">
              <a:latin typeface="Times New Roman"/>
              <a:ea typeface="Times New Roman"/>
              <a:cs typeface="Times New Roman"/>
              <a:sym typeface="Times New Roman"/>
            </a:endParaRPr>
          </a:p>
          <a:p>
            <a:pPr indent="-247650" lvl="0" marL="228600" rtl="0" algn="l">
              <a:lnSpc>
                <a:spcPct val="90000"/>
              </a:lnSpc>
              <a:spcBef>
                <a:spcPts val="1000"/>
              </a:spcBef>
              <a:spcAft>
                <a:spcPts val="0"/>
              </a:spcAft>
              <a:buClr>
                <a:schemeClr val="dk1"/>
              </a:buClr>
              <a:buSzPts val="2300"/>
              <a:buFont typeface="Times New Roman"/>
              <a:buChar char="⮚"/>
            </a:pPr>
            <a:r>
              <a:rPr lang="en-US" sz="2300">
                <a:latin typeface="Times New Roman"/>
                <a:ea typeface="Times New Roman"/>
                <a:cs typeface="Times New Roman"/>
                <a:sym typeface="Times New Roman"/>
              </a:rPr>
              <a:t>Proposed Algorithm</a:t>
            </a:r>
            <a:endParaRPr sz="3100">
              <a:latin typeface="Times New Roman"/>
              <a:ea typeface="Times New Roman"/>
              <a:cs typeface="Times New Roman"/>
              <a:sym typeface="Times New Roman"/>
            </a:endParaRPr>
          </a:p>
          <a:p>
            <a:pPr indent="-247650" lvl="0" marL="228600" rtl="0" algn="l">
              <a:lnSpc>
                <a:spcPct val="90000"/>
              </a:lnSpc>
              <a:spcBef>
                <a:spcPts val="1000"/>
              </a:spcBef>
              <a:spcAft>
                <a:spcPts val="0"/>
              </a:spcAft>
              <a:buClr>
                <a:schemeClr val="dk1"/>
              </a:buClr>
              <a:buSzPts val="2300"/>
              <a:buFont typeface="Times New Roman"/>
              <a:buChar char="⮚"/>
            </a:pPr>
            <a:r>
              <a:rPr lang="en-US" sz="2300">
                <a:latin typeface="Times New Roman"/>
                <a:ea typeface="Times New Roman"/>
                <a:cs typeface="Times New Roman"/>
                <a:sym typeface="Times New Roman"/>
              </a:rPr>
              <a:t>Simulation setup </a:t>
            </a:r>
            <a:endParaRPr sz="3100">
              <a:latin typeface="Times New Roman"/>
              <a:ea typeface="Times New Roman"/>
              <a:cs typeface="Times New Roman"/>
              <a:sym typeface="Times New Roman"/>
            </a:endParaRPr>
          </a:p>
          <a:p>
            <a:pPr indent="-247650" lvl="0" marL="228600" rtl="0" algn="l">
              <a:lnSpc>
                <a:spcPct val="90000"/>
              </a:lnSpc>
              <a:spcBef>
                <a:spcPts val="1000"/>
              </a:spcBef>
              <a:spcAft>
                <a:spcPts val="0"/>
              </a:spcAft>
              <a:buClr>
                <a:schemeClr val="dk1"/>
              </a:buClr>
              <a:buSzPts val="2300"/>
              <a:buFont typeface="Times New Roman"/>
              <a:buChar char="⮚"/>
            </a:pPr>
            <a:r>
              <a:rPr lang="en-US" sz="2300">
                <a:latin typeface="Times New Roman"/>
                <a:ea typeface="Times New Roman"/>
                <a:cs typeface="Times New Roman"/>
                <a:sym typeface="Times New Roman"/>
              </a:rPr>
              <a:t> Results and Analysis</a:t>
            </a:r>
            <a:endParaRPr sz="3100">
              <a:latin typeface="Times New Roman"/>
              <a:ea typeface="Times New Roman"/>
              <a:cs typeface="Times New Roman"/>
              <a:sym typeface="Times New Roman"/>
            </a:endParaRPr>
          </a:p>
          <a:p>
            <a:pPr indent="-247650" lvl="0" marL="228600" rtl="0" algn="l">
              <a:lnSpc>
                <a:spcPct val="90000"/>
              </a:lnSpc>
              <a:spcBef>
                <a:spcPts val="1000"/>
              </a:spcBef>
              <a:spcAft>
                <a:spcPts val="0"/>
              </a:spcAft>
              <a:buClr>
                <a:schemeClr val="dk1"/>
              </a:buClr>
              <a:buSzPts val="2300"/>
              <a:buFont typeface="Times New Roman"/>
              <a:buChar char="⮚"/>
            </a:pPr>
            <a:r>
              <a:rPr lang="en-US" sz="2300">
                <a:latin typeface="Times New Roman"/>
                <a:ea typeface="Times New Roman"/>
                <a:cs typeface="Times New Roman"/>
                <a:sym typeface="Times New Roman"/>
              </a:rPr>
              <a:t>Conclusion</a:t>
            </a:r>
            <a:endParaRPr sz="31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Font typeface="Noto Sans Symbols"/>
              <a:buNone/>
            </a:pPr>
            <a:r>
              <a:t/>
            </a:r>
            <a:endParaRPr sz="23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Font typeface="Noto Sans Symbols"/>
              <a:buNone/>
            </a:pPr>
            <a:r>
              <a:t/>
            </a:r>
            <a:endParaRPr sz="2300">
              <a:latin typeface="Times New Roman"/>
              <a:ea typeface="Times New Roman"/>
              <a:cs typeface="Times New Roman"/>
              <a:sym typeface="Times New Roman"/>
            </a:endParaRPr>
          </a:p>
        </p:txBody>
      </p:sp>
      <p:sp>
        <p:nvSpPr>
          <p:cNvPr id="109" name="Google Shape;10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0" name="Google Shape;110;p15"/>
          <p:cNvPicPr preferRelativeResize="0"/>
          <p:nvPr/>
        </p:nvPicPr>
        <p:blipFill>
          <a:blip r:embed="rId3">
            <a:alphaModFix/>
          </a:blip>
          <a:stretch>
            <a:fillRect/>
          </a:stretch>
        </p:blipFill>
        <p:spPr>
          <a:xfrm>
            <a:off x="5149243" y="1329788"/>
            <a:ext cx="6893331" cy="458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6" name="Google Shape;116;p1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7" name="Google Shape;117;p16"/>
          <p:cNvSpPr/>
          <p:nvPr/>
        </p:nvSpPr>
        <p:spPr>
          <a:xfrm flipH="1" rot="5400000">
            <a:off x="-1813275" y="1813350"/>
            <a:ext cx="6858000" cy="3231300"/>
          </a:xfrm>
          <a:prstGeom prst="rect">
            <a:avLst/>
          </a:prstGeom>
          <a:gradFill>
            <a:gsLst>
              <a:gs pos="0">
                <a:srgbClr val="000000"/>
              </a:gs>
              <a:gs pos="8000">
                <a:srgbClr val="000000"/>
              </a:gs>
              <a:gs pos="100000">
                <a:srgbClr val="0F4861"/>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8" name="Google Shape;118;p16"/>
          <p:cNvSpPr/>
          <p:nvPr/>
        </p:nvSpPr>
        <p:spPr>
          <a:xfrm flipH="1" rot="5400000">
            <a:off x="-1693776" y="1703950"/>
            <a:ext cx="6858000" cy="3470400"/>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9" name="Google Shape;119;p16"/>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0" name="Google Shape;120;p16"/>
          <p:cNvSpPr/>
          <p:nvPr/>
        </p:nvSpPr>
        <p:spPr>
          <a:xfrm flipH="1" rot="5400000">
            <a:off x="-1650576" y="1702950"/>
            <a:ext cx="6771600" cy="3365700"/>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1" name="Google Shape;121;p16"/>
          <p:cNvSpPr txBox="1"/>
          <p:nvPr>
            <p:ph type="title"/>
          </p:nvPr>
        </p:nvSpPr>
        <p:spPr>
          <a:xfrm>
            <a:off x="269135" y="649480"/>
            <a:ext cx="3201300" cy="3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Times New Roman"/>
              <a:buNone/>
            </a:pPr>
            <a:r>
              <a:rPr lang="en-US" sz="4000">
                <a:solidFill>
                  <a:srgbClr val="FFFFFF"/>
                </a:solidFill>
                <a:latin typeface="Times New Roman"/>
                <a:ea typeface="Times New Roman"/>
                <a:cs typeface="Times New Roman"/>
                <a:sym typeface="Times New Roman"/>
              </a:rPr>
              <a:t>Introduction</a:t>
            </a:r>
            <a:endParaRPr/>
          </a:p>
        </p:txBody>
      </p:sp>
      <p:sp>
        <p:nvSpPr>
          <p:cNvPr id="122" name="Google Shape;122;p16"/>
          <p:cNvSpPr txBox="1"/>
          <p:nvPr>
            <p:ph idx="1" type="body"/>
          </p:nvPr>
        </p:nvSpPr>
        <p:spPr>
          <a:xfrm>
            <a:off x="3900975" y="511400"/>
            <a:ext cx="7846800" cy="601110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We implemented a dynamic task offloading algorithm for Vehicular Ad Hoc Networks (VANETs), based on greedy matching principles.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algorithm can dynamically assign tasks to communication endpoints based on real-time network conditions, task characteristics, and resource availability.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This approach aims to optimize task assignment, minimize response times, and enhance service quality for cloud-based applications in vehicular environments.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algorithm addresses unique challenges in VANETs, such as high mobility, limited bandwidth, varying channel conditions, and resource constraints.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We implemented another algorithm called KMM, for the performance comparison with the GMDC algorithm.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We have used simpy simulation framework for the simulation of the algorithms to check their performance.</a:t>
            </a:r>
            <a:endParaRPr/>
          </a:p>
        </p:txBody>
      </p:sp>
      <p:sp>
        <p:nvSpPr>
          <p:cNvPr id="123" name="Google Shape;12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9" name="Google Shape;129;p1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00" u="none" cap="none" strike="noStrike">
              <a:solidFill>
                <a:schemeClr val="lt1"/>
              </a:solidFill>
              <a:latin typeface="Arial"/>
              <a:ea typeface="Arial"/>
              <a:cs typeface="Arial"/>
              <a:sym typeface="Arial"/>
            </a:endParaRPr>
          </a:p>
        </p:txBody>
      </p:sp>
      <p:grpSp>
        <p:nvGrpSpPr>
          <p:cNvPr id="130" name="Google Shape;130;p17"/>
          <p:cNvGrpSpPr/>
          <p:nvPr/>
        </p:nvGrpSpPr>
        <p:grpSpPr>
          <a:xfrm>
            <a:off x="-21876" y="508831"/>
            <a:ext cx="4075225" cy="4116304"/>
            <a:chOff x="-19221" y="251144"/>
            <a:chExt cx="5217958" cy="6239661"/>
          </a:xfrm>
        </p:grpSpPr>
        <p:sp>
          <p:nvSpPr>
            <p:cNvPr id="131" name="Google Shape;131;p17"/>
            <p:cNvSpPr/>
            <p:nvPr/>
          </p:nvSpPr>
          <p:spPr>
            <a:xfrm>
              <a:off x="-19221" y="251144"/>
              <a:ext cx="5187198" cy="6239661"/>
            </a:xfrm>
            <a:custGeom>
              <a:rect b="b" l="l" r="r" t="t"/>
              <a:pathLst>
                <a:path extrusionOk="0" h="6239661" w="5187198">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2" name="Google Shape;132;p17"/>
            <p:cNvSpPr/>
            <p:nvPr/>
          </p:nvSpPr>
          <p:spPr>
            <a:xfrm>
              <a:off x="-19220" y="297400"/>
              <a:ext cx="5215811" cy="6107388"/>
            </a:xfrm>
            <a:custGeom>
              <a:rect b="b" l="l" r="r" t="t"/>
              <a:pathLst>
                <a:path extrusionOk="0" h="6107388" w="5215811">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3" name="Google Shape;133;p17"/>
            <p:cNvSpPr/>
            <p:nvPr/>
          </p:nvSpPr>
          <p:spPr>
            <a:xfrm>
              <a:off x="-19221" y="319367"/>
              <a:ext cx="5217956" cy="6100079"/>
            </a:xfrm>
            <a:custGeom>
              <a:rect b="b" l="l" r="r" t="t"/>
              <a:pathLst>
                <a:path extrusionOk="0" h="6100079" w="5217956">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4" name="Google Shape;134;p17"/>
            <p:cNvSpPr/>
            <p:nvPr/>
          </p:nvSpPr>
          <p:spPr>
            <a:xfrm>
              <a:off x="-19220" y="319367"/>
              <a:ext cx="5217957" cy="6100079"/>
            </a:xfrm>
            <a:custGeom>
              <a:rect b="b" l="l" r="r" t="t"/>
              <a:pathLst>
                <a:path extrusionOk="0" h="6100079" w="5217957">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35" name="Google Shape;135;p17"/>
          <p:cNvSpPr txBox="1"/>
          <p:nvPr>
            <p:ph type="title"/>
          </p:nvPr>
        </p:nvSpPr>
        <p:spPr>
          <a:xfrm>
            <a:off x="326299" y="1376587"/>
            <a:ext cx="3039600" cy="238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Play"/>
              <a:buNone/>
            </a:pPr>
            <a:r>
              <a:rPr b="1" lang="en-US" sz="3700">
                <a:solidFill>
                  <a:schemeClr val="dk2"/>
                </a:solidFill>
                <a:latin typeface="Times New Roman"/>
                <a:ea typeface="Times New Roman"/>
                <a:cs typeface="Times New Roman"/>
                <a:sym typeface="Times New Roman"/>
              </a:rPr>
              <a:t>Background</a:t>
            </a:r>
            <a:endParaRPr b="1" sz="4500">
              <a:latin typeface="Times New Roman"/>
              <a:ea typeface="Times New Roman"/>
              <a:cs typeface="Times New Roman"/>
              <a:sym typeface="Times New Roman"/>
            </a:endParaRPr>
          </a:p>
        </p:txBody>
      </p:sp>
      <p:sp>
        <p:nvSpPr>
          <p:cNvPr id="136" name="Google Shape;136;p17"/>
          <p:cNvSpPr txBox="1"/>
          <p:nvPr>
            <p:ph idx="1" type="body"/>
          </p:nvPr>
        </p:nvSpPr>
        <p:spPr>
          <a:xfrm>
            <a:off x="3918675" y="157550"/>
            <a:ext cx="8098200" cy="6424800"/>
          </a:xfrm>
          <a:prstGeom prst="rect">
            <a:avLst/>
          </a:prstGeom>
          <a:noFill/>
          <a:ln>
            <a:noFill/>
          </a:ln>
        </p:spPr>
        <p:txBody>
          <a:bodyPr anchorCtr="0" anchor="ctr" bIns="45700" lIns="91425" spcFirstLastPara="1" rIns="91425" wrap="square" tIns="45700">
            <a:noAutofit/>
          </a:bodyPr>
          <a:lstStyle/>
          <a:p>
            <a:pPr indent="-361950" lvl="0" marL="342900" rtl="0" algn="l">
              <a:lnSpc>
                <a:spcPct val="90000"/>
              </a:lnSpc>
              <a:spcBef>
                <a:spcPts val="0"/>
              </a:spcBef>
              <a:spcAft>
                <a:spcPts val="0"/>
              </a:spcAft>
              <a:buClr>
                <a:schemeClr val="dk1"/>
              </a:buClr>
              <a:buSzPts val="1900"/>
              <a:buFont typeface="Noto Sans Symbols"/>
              <a:buChar char="❑"/>
            </a:pPr>
            <a:r>
              <a:rPr b="1" lang="en-US" sz="1900">
                <a:latin typeface="Times New Roman"/>
                <a:ea typeface="Times New Roman"/>
                <a:cs typeface="Times New Roman"/>
                <a:sym typeface="Times New Roman"/>
              </a:rPr>
              <a:t>Mobile Ad Hoc Networks (MANETs):</a:t>
            </a:r>
            <a:endParaRPr sz="1900"/>
          </a:p>
          <a:p>
            <a:pPr indent="0" lvl="0" marL="0" rtl="0" algn="just">
              <a:lnSpc>
                <a:spcPct val="90000"/>
              </a:lnSpc>
              <a:spcBef>
                <a:spcPts val="1000"/>
              </a:spcBef>
              <a:spcAft>
                <a:spcPts val="0"/>
              </a:spcAft>
              <a:buClr>
                <a:schemeClr val="dk1"/>
              </a:buClr>
              <a:buSzPts val="1600"/>
              <a:buNone/>
            </a:pPr>
            <a:r>
              <a:rPr lang="en-US" sz="1900">
                <a:latin typeface="Times New Roman"/>
                <a:ea typeface="Times New Roman"/>
                <a:cs typeface="Times New Roman"/>
                <a:sym typeface="Times New Roman"/>
              </a:rPr>
              <a:t>A mobile ad hoc network (MANET) is a collection of mobile nodes that act as both routers and hosts in an ad hoc wireless network and that dynamically self-organize in a wireless network without using any pre-established infrastructure.</a:t>
            </a:r>
            <a:endParaRPr sz="1900">
              <a:latin typeface="Times New Roman"/>
              <a:ea typeface="Times New Roman"/>
              <a:cs typeface="Times New Roman"/>
              <a:sym typeface="Times New Roman"/>
            </a:endParaRPr>
          </a:p>
          <a:p>
            <a:pPr indent="-247650" lvl="0" marL="228600" rtl="0" algn="just">
              <a:lnSpc>
                <a:spcPct val="90000"/>
              </a:lnSpc>
              <a:spcBef>
                <a:spcPts val="1000"/>
              </a:spcBef>
              <a:spcAft>
                <a:spcPts val="0"/>
              </a:spcAft>
              <a:buClr>
                <a:schemeClr val="dk1"/>
              </a:buClr>
              <a:buSzPts val="1900"/>
              <a:buFont typeface="Noto Sans Symbols"/>
              <a:buChar char="❑"/>
            </a:pPr>
            <a:r>
              <a:rPr b="1" lang="en-US" sz="1900">
                <a:latin typeface="Times New Roman"/>
                <a:ea typeface="Times New Roman"/>
                <a:cs typeface="Times New Roman"/>
                <a:sym typeface="Times New Roman"/>
              </a:rPr>
              <a:t>Vehicular Ad Hoc Networks (VANETs):</a:t>
            </a:r>
            <a:endParaRPr sz="19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1600"/>
              <a:buNone/>
            </a:pPr>
            <a:r>
              <a:rPr lang="en-US" sz="1900">
                <a:latin typeface="Times New Roman"/>
                <a:ea typeface="Times New Roman"/>
                <a:cs typeface="Times New Roman"/>
                <a:sym typeface="Times New Roman"/>
              </a:rPr>
              <a:t>A specialized form of Mobile Ad Hoc Networks, facilitate communication between vehicles and roadside infrastructure, enabling intelligent transportation systems applications like traffic management and collision avoidance.</a:t>
            </a:r>
            <a:endParaRPr sz="1900"/>
          </a:p>
          <a:p>
            <a:pPr indent="-247650" lvl="0" marL="228600" rtl="0" algn="just">
              <a:lnSpc>
                <a:spcPct val="90000"/>
              </a:lnSpc>
              <a:spcBef>
                <a:spcPts val="1000"/>
              </a:spcBef>
              <a:spcAft>
                <a:spcPts val="0"/>
              </a:spcAft>
              <a:buClr>
                <a:schemeClr val="dk1"/>
              </a:buClr>
              <a:buSzPts val="1900"/>
              <a:buFont typeface="Noto Sans Symbols"/>
              <a:buChar char="❑"/>
            </a:pPr>
            <a:r>
              <a:rPr b="1" lang="en-US" sz="1900">
                <a:latin typeface="Times New Roman"/>
                <a:ea typeface="Times New Roman"/>
                <a:cs typeface="Times New Roman"/>
                <a:sym typeface="Times New Roman"/>
              </a:rPr>
              <a:t>Task Offloading in VANETs:</a:t>
            </a:r>
            <a:endParaRPr sz="19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1600"/>
              <a:buNone/>
            </a:pPr>
            <a:r>
              <a:rPr lang="en-US" sz="1900">
                <a:latin typeface="Times New Roman"/>
                <a:ea typeface="Times New Roman"/>
                <a:cs typeface="Times New Roman"/>
                <a:sym typeface="Times New Roman"/>
              </a:rPr>
              <a:t>Task offloading optimizes resource utilization and performance in VANETs by offloading computational tasks to nearby computing resources, reducing energy consumption and latency issues.</a:t>
            </a:r>
            <a:br>
              <a:rPr lang="en-US" sz="1900">
                <a:latin typeface="Times New Roman"/>
                <a:ea typeface="Times New Roman"/>
                <a:cs typeface="Times New Roman"/>
                <a:sym typeface="Times New Roman"/>
              </a:rPr>
            </a:br>
            <a:r>
              <a:rPr lang="en-US" sz="1900">
                <a:latin typeface="Times New Roman"/>
                <a:ea typeface="Times New Roman"/>
                <a:cs typeface="Times New Roman"/>
                <a:sym typeface="Times New Roman"/>
              </a:rPr>
              <a:t>Task offloading is two types,</a:t>
            </a:r>
            <a:endParaRPr sz="1900"/>
          </a:p>
          <a:p>
            <a:pPr indent="0" lvl="0" marL="0" rtl="0" algn="just">
              <a:lnSpc>
                <a:spcPct val="90000"/>
              </a:lnSpc>
              <a:spcBef>
                <a:spcPts val="1000"/>
              </a:spcBef>
              <a:spcAft>
                <a:spcPts val="0"/>
              </a:spcAft>
              <a:buClr>
                <a:schemeClr val="dk1"/>
              </a:buClr>
              <a:buSzPts val="1600"/>
              <a:buNone/>
            </a:pPr>
            <a:r>
              <a:rPr b="1" lang="en-US" sz="1900">
                <a:latin typeface="Times New Roman"/>
                <a:ea typeface="Times New Roman"/>
                <a:cs typeface="Times New Roman"/>
                <a:sym typeface="Times New Roman"/>
              </a:rPr>
              <a:t>Static Offloading: </a:t>
            </a:r>
            <a:r>
              <a:rPr lang="en-US" sz="1900">
                <a:latin typeface="Times New Roman"/>
                <a:ea typeface="Times New Roman"/>
                <a:cs typeface="Times New Roman"/>
                <a:sym typeface="Times New Roman"/>
              </a:rPr>
              <a:t>Involves in predefining task offloading policies based on static parameters such as vehicle density, location, or traffic patterns.</a:t>
            </a:r>
            <a:endParaRPr sz="1900"/>
          </a:p>
          <a:p>
            <a:pPr indent="0" lvl="0" marL="0" rtl="0" algn="just">
              <a:lnSpc>
                <a:spcPct val="90000"/>
              </a:lnSpc>
              <a:spcBef>
                <a:spcPts val="1000"/>
              </a:spcBef>
              <a:spcAft>
                <a:spcPts val="0"/>
              </a:spcAft>
              <a:buClr>
                <a:schemeClr val="dk1"/>
              </a:buClr>
              <a:buSzPts val="1600"/>
              <a:buNone/>
            </a:pPr>
            <a:r>
              <a:rPr b="1" lang="en-US" sz="1900">
                <a:latin typeface="Times New Roman"/>
                <a:ea typeface="Times New Roman"/>
                <a:cs typeface="Times New Roman"/>
                <a:sym typeface="Times New Roman"/>
              </a:rPr>
              <a:t>Dynamic Offloading:</a:t>
            </a:r>
            <a:r>
              <a:rPr lang="en-US" sz="1900">
                <a:latin typeface="Times New Roman"/>
                <a:ea typeface="Times New Roman"/>
                <a:cs typeface="Times New Roman"/>
                <a:sym typeface="Times New Roman"/>
              </a:rPr>
              <a:t> Optimizes task offloading decisions based on dynamic programming principles, considering factors such as task characteristics, network conditions, and resource availability.</a:t>
            </a:r>
            <a:endParaRPr sz="1900"/>
          </a:p>
        </p:txBody>
      </p:sp>
      <p:sp>
        <p:nvSpPr>
          <p:cNvPr id="137" name="Google Shape;13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1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3" name="Google Shape;143;p1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00" u="none" cap="none" strike="noStrike">
              <a:solidFill>
                <a:schemeClr val="lt1"/>
              </a:solidFill>
              <a:latin typeface="Arial"/>
              <a:ea typeface="Arial"/>
              <a:cs typeface="Arial"/>
              <a:sym typeface="Arial"/>
            </a:endParaRPr>
          </a:p>
        </p:txBody>
      </p:sp>
      <p:sp>
        <p:nvSpPr>
          <p:cNvPr id="144" name="Google Shape;144;p18"/>
          <p:cNvSpPr txBox="1"/>
          <p:nvPr>
            <p:ph type="title"/>
          </p:nvPr>
        </p:nvSpPr>
        <p:spPr>
          <a:xfrm>
            <a:off x="1179225" y="90700"/>
            <a:ext cx="7887600" cy="798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Times New Roman"/>
              <a:buNone/>
            </a:pPr>
            <a:r>
              <a:rPr b="1" lang="en-US" sz="3600">
                <a:solidFill>
                  <a:schemeClr val="dk2"/>
                </a:solidFill>
                <a:latin typeface="Times New Roman"/>
                <a:ea typeface="Times New Roman"/>
                <a:cs typeface="Times New Roman"/>
                <a:sym typeface="Times New Roman"/>
              </a:rPr>
              <a:t>Related Work</a:t>
            </a:r>
            <a:endParaRPr b="1"/>
          </a:p>
        </p:txBody>
      </p:sp>
      <p:grpSp>
        <p:nvGrpSpPr>
          <p:cNvPr id="145" name="Google Shape;145;p18"/>
          <p:cNvGrpSpPr/>
          <p:nvPr/>
        </p:nvGrpSpPr>
        <p:grpSpPr>
          <a:xfrm>
            <a:off x="9521693" y="0"/>
            <a:ext cx="2669947" cy="1173615"/>
            <a:chOff x="6867015" y="-1"/>
            <a:chExt cx="5324985" cy="3251912"/>
          </a:xfrm>
        </p:grpSpPr>
        <p:sp>
          <p:nvSpPr>
            <p:cNvPr id="146" name="Google Shape;146;p1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7" name="Google Shape;147;p1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8" name="Google Shape;148;p1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9" name="Google Shape;149;p1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50" name="Google Shape;150;p18"/>
          <p:cNvSpPr txBox="1"/>
          <p:nvPr>
            <p:ph idx="1" type="body"/>
          </p:nvPr>
        </p:nvSpPr>
        <p:spPr>
          <a:xfrm>
            <a:off x="1059675" y="1083125"/>
            <a:ext cx="10553700" cy="5200500"/>
          </a:xfrm>
          <a:prstGeom prst="rect">
            <a:avLst/>
          </a:prstGeom>
          <a:noFill/>
          <a:ln>
            <a:noFill/>
          </a:ln>
        </p:spPr>
        <p:txBody>
          <a:bodyPr anchorCtr="0" anchor="t" bIns="45700" lIns="91425" spcFirstLastPara="1" rIns="91425" wrap="square" tIns="45700">
            <a:noAutofit/>
          </a:bodyPr>
          <a:lstStyle/>
          <a:p>
            <a:pPr indent="-254000" lvl="0" marL="228600" rtl="0" algn="l">
              <a:lnSpc>
                <a:spcPct val="115000"/>
              </a:lnSpc>
              <a:spcBef>
                <a:spcPts val="0"/>
              </a:spcBef>
              <a:spcAft>
                <a:spcPts val="0"/>
              </a:spcAft>
              <a:buClr>
                <a:schemeClr val="dk1"/>
              </a:buClr>
              <a:buSzPts val="2200"/>
              <a:buFont typeface="Noto Sans Symbols"/>
              <a:buChar char="❑"/>
            </a:pPr>
            <a:r>
              <a:rPr lang="en-US" sz="2200">
                <a:latin typeface="Times New Roman"/>
                <a:ea typeface="Times New Roman"/>
                <a:cs typeface="Times New Roman"/>
                <a:sym typeface="Times New Roman"/>
              </a:rPr>
              <a:t>Greedy matching algorithms prioritize task assignment based on local optimization criteria, making them computationally efficient for dynamic VANET environments. </a:t>
            </a:r>
            <a:endParaRPr sz="3200"/>
          </a:p>
          <a:p>
            <a:pPr indent="-254000" lvl="0" marL="228600" rtl="0" algn="l">
              <a:lnSpc>
                <a:spcPct val="115000"/>
              </a:lnSpc>
              <a:spcBef>
                <a:spcPts val="1000"/>
              </a:spcBef>
              <a:spcAft>
                <a:spcPts val="0"/>
              </a:spcAft>
              <a:buClr>
                <a:schemeClr val="dk1"/>
              </a:buClr>
              <a:buSzPts val="2200"/>
              <a:buFont typeface="Noto Sans Symbols"/>
              <a:buChar char="❑"/>
            </a:pPr>
            <a:r>
              <a:rPr lang="en-US" sz="2200">
                <a:latin typeface="Times New Roman"/>
                <a:ea typeface="Times New Roman"/>
                <a:cs typeface="Times New Roman"/>
                <a:sym typeface="Times New Roman"/>
              </a:rPr>
              <a:t>Machine learning-based approaches, like reinforcement learning or neural networks, learn task allocation policies from historical data or simulated environments, varying in complexity, adaptability, and performance.</a:t>
            </a:r>
            <a:endParaRPr sz="3200"/>
          </a:p>
          <a:p>
            <a:pPr indent="-254000" lvl="0" marL="228600" rtl="0" algn="l">
              <a:lnSpc>
                <a:spcPct val="115000"/>
              </a:lnSpc>
              <a:spcBef>
                <a:spcPts val="1000"/>
              </a:spcBef>
              <a:spcAft>
                <a:spcPts val="0"/>
              </a:spcAft>
              <a:buClr>
                <a:schemeClr val="dk1"/>
              </a:buClr>
              <a:buSzPts val="2200"/>
              <a:buFont typeface="Noto Sans Symbols"/>
              <a:buChar char="❑"/>
            </a:pPr>
            <a:r>
              <a:rPr lang="en-US" sz="2200">
                <a:latin typeface="Times New Roman"/>
                <a:ea typeface="Times New Roman"/>
                <a:cs typeface="Times New Roman"/>
                <a:sym typeface="Times New Roman"/>
              </a:rPr>
              <a:t>We implemented a task allocation strategy for VANETs, combining dynamic task offloading and greedy matching algorithms. </a:t>
            </a:r>
            <a:endParaRPr sz="2200">
              <a:latin typeface="Times New Roman"/>
              <a:ea typeface="Times New Roman"/>
              <a:cs typeface="Times New Roman"/>
              <a:sym typeface="Times New Roman"/>
            </a:endParaRPr>
          </a:p>
          <a:p>
            <a:pPr indent="-254000" lvl="0" marL="228600" rtl="0" algn="l">
              <a:lnSpc>
                <a:spcPct val="115000"/>
              </a:lnSpc>
              <a:spcBef>
                <a:spcPts val="1000"/>
              </a:spcBef>
              <a:spcAft>
                <a:spcPts val="0"/>
              </a:spcAft>
              <a:buClr>
                <a:schemeClr val="dk1"/>
              </a:buClr>
              <a:buSzPts val="2200"/>
              <a:buFont typeface="Noto Sans Symbols"/>
              <a:buChar char="❑"/>
            </a:pPr>
            <a:r>
              <a:rPr lang="en-US" sz="2200">
                <a:latin typeface="Times New Roman"/>
                <a:ea typeface="Times New Roman"/>
                <a:cs typeface="Times New Roman"/>
                <a:sym typeface="Times New Roman"/>
              </a:rPr>
              <a:t>The algorithm balances performance and computational overhead, prioritizing tasks based on proximity to resources and urgency.</a:t>
            </a:r>
            <a:endParaRPr sz="2200">
              <a:latin typeface="Times New Roman"/>
              <a:ea typeface="Times New Roman"/>
              <a:cs typeface="Times New Roman"/>
              <a:sym typeface="Times New Roman"/>
            </a:endParaRPr>
          </a:p>
          <a:p>
            <a:pPr indent="-254000" lvl="0" marL="228600" rtl="0" algn="l">
              <a:lnSpc>
                <a:spcPct val="115000"/>
              </a:lnSpc>
              <a:spcBef>
                <a:spcPts val="1000"/>
              </a:spcBef>
              <a:spcAft>
                <a:spcPts val="0"/>
              </a:spcAft>
              <a:buClr>
                <a:schemeClr val="dk1"/>
              </a:buClr>
              <a:buSzPts val="2200"/>
              <a:buFont typeface="Noto Sans Symbols"/>
              <a:buChar char="❑"/>
            </a:pPr>
            <a:r>
              <a:rPr lang="en-US" sz="2200">
                <a:latin typeface="Times New Roman"/>
                <a:ea typeface="Times New Roman"/>
                <a:cs typeface="Times New Roman"/>
                <a:sym typeface="Times New Roman"/>
              </a:rPr>
              <a:t>Compared to existing static and dynamic techniques, the proposed greedy matching algorithm prioritizes tasks based on proximity to resources and urgency, improving system performance and user experience in VANETs.</a:t>
            </a:r>
            <a:endParaRPr sz="2200">
              <a:latin typeface="Times New Roman"/>
              <a:ea typeface="Times New Roman"/>
              <a:cs typeface="Times New Roman"/>
              <a:sym typeface="Times New Roman"/>
            </a:endParaRPr>
          </a:p>
          <a:p>
            <a:pPr indent="-133350" lvl="0" marL="228600" rtl="0" algn="l">
              <a:lnSpc>
                <a:spcPct val="115000"/>
              </a:lnSpc>
              <a:spcBef>
                <a:spcPts val="1000"/>
              </a:spcBef>
              <a:spcAft>
                <a:spcPts val="0"/>
              </a:spcAft>
              <a:buClr>
                <a:schemeClr val="dk1"/>
              </a:buClr>
              <a:buSzPts val="1500"/>
              <a:buFont typeface="Noto Sans Symbols"/>
              <a:buNone/>
            </a:pPr>
            <a:r>
              <a:t/>
            </a:r>
            <a:endParaRPr sz="1900">
              <a:solidFill>
                <a:schemeClr val="dk2"/>
              </a:solidFill>
              <a:latin typeface="Times New Roman"/>
              <a:ea typeface="Times New Roman"/>
              <a:cs typeface="Times New Roman"/>
              <a:sym typeface="Times New Roman"/>
            </a:endParaRPr>
          </a:p>
        </p:txBody>
      </p:sp>
      <p:grpSp>
        <p:nvGrpSpPr>
          <p:cNvPr id="151" name="Google Shape;151;p18"/>
          <p:cNvGrpSpPr/>
          <p:nvPr/>
        </p:nvGrpSpPr>
        <p:grpSpPr>
          <a:xfrm flipH="1" rot="10800000">
            <a:off x="-1" y="5730538"/>
            <a:ext cx="1584129" cy="1173751"/>
            <a:chOff x="-305" y="-1"/>
            <a:chExt cx="3832880" cy="2876136"/>
          </a:xfrm>
        </p:grpSpPr>
        <p:sp>
          <p:nvSpPr>
            <p:cNvPr id="152" name="Google Shape;152;p1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3" name="Google Shape;153;p1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4" name="Google Shape;154;p1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5" name="Google Shape;155;p1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56" name="Google Shape;15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1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2" name="Google Shape;162;p19"/>
          <p:cNvSpPr txBox="1"/>
          <p:nvPr>
            <p:ph type="title"/>
          </p:nvPr>
        </p:nvSpPr>
        <p:spPr>
          <a:xfrm>
            <a:off x="640075" y="329180"/>
            <a:ext cx="6894600" cy="844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Play"/>
              <a:buNone/>
            </a:pPr>
            <a:r>
              <a:rPr b="1" lang="en-US" sz="4300">
                <a:latin typeface="Times New Roman"/>
                <a:ea typeface="Times New Roman"/>
                <a:cs typeface="Times New Roman"/>
                <a:sym typeface="Times New Roman"/>
              </a:rPr>
              <a:t>System Model</a:t>
            </a:r>
            <a:endParaRPr b="1" sz="3300">
              <a:latin typeface="Times New Roman"/>
              <a:ea typeface="Times New Roman"/>
              <a:cs typeface="Times New Roman"/>
              <a:sym typeface="Times New Roman"/>
            </a:endParaRPr>
          </a:p>
        </p:txBody>
      </p:sp>
      <p:sp>
        <p:nvSpPr>
          <p:cNvPr id="163" name="Google Shape;163;p19"/>
          <p:cNvSpPr/>
          <p:nvPr/>
        </p:nvSpPr>
        <p:spPr>
          <a:xfrm>
            <a:off x="430227" y="1233453"/>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4" name="Google Shape;164;p19"/>
          <p:cNvSpPr txBox="1"/>
          <p:nvPr>
            <p:ph idx="1" type="body"/>
          </p:nvPr>
        </p:nvSpPr>
        <p:spPr>
          <a:xfrm>
            <a:off x="302900" y="1547100"/>
            <a:ext cx="6529200" cy="4708500"/>
          </a:xfrm>
          <a:prstGeom prst="rect">
            <a:avLst/>
          </a:prstGeom>
          <a:noFill/>
          <a:ln>
            <a:noFill/>
          </a:ln>
        </p:spPr>
        <p:txBody>
          <a:bodyPr anchorCtr="0" anchor="t" bIns="45700" lIns="91425" spcFirstLastPara="1" rIns="91425" wrap="square" tIns="45700">
            <a:noAutofit/>
          </a:bodyPr>
          <a:lstStyle/>
          <a:p>
            <a:pPr indent="-237680" lvl="0" marL="228600" rtl="0" algn="l">
              <a:lnSpc>
                <a:spcPct val="105000"/>
              </a:lnSpc>
              <a:spcBef>
                <a:spcPts val="0"/>
              </a:spcBef>
              <a:spcAft>
                <a:spcPts val="0"/>
              </a:spcAft>
              <a:buClr>
                <a:schemeClr val="dk1"/>
              </a:buClr>
              <a:buSzPts val="1900"/>
              <a:buFont typeface="Times New Roman"/>
              <a:buChar char="•"/>
            </a:pPr>
            <a:r>
              <a:rPr lang="en-US" sz="1900">
                <a:latin typeface="Times New Roman"/>
                <a:ea typeface="Times New Roman"/>
                <a:cs typeface="Times New Roman"/>
                <a:sym typeface="Times New Roman"/>
              </a:rPr>
              <a:t>Our base paper presents a vehicle movement model (VMM) for urban traffic environments, using a four-lane dual carriageway with different vehicle movement directions. The model uses a random distribution of vehicles and manages the system using edge servers and RSU.</a:t>
            </a:r>
            <a:endParaRPr sz="2665">
              <a:latin typeface="Times New Roman"/>
              <a:ea typeface="Times New Roman"/>
              <a:cs typeface="Times New Roman"/>
              <a:sym typeface="Times New Roman"/>
            </a:endParaRPr>
          </a:p>
          <a:p>
            <a:pPr indent="-237680" lvl="0" marL="228600" rtl="0" algn="l">
              <a:lnSpc>
                <a:spcPct val="105000"/>
              </a:lnSpc>
              <a:spcBef>
                <a:spcPts val="1000"/>
              </a:spcBef>
              <a:spcAft>
                <a:spcPts val="0"/>
              </a:spcAft>
              <a:buClr>
                <a:schemeClr val="dk1"/>
              </a:buClr>
              <a:buSzPts val="1900"/>
              <a:buFont typeface="Times New Roman"/>
              <a:buChar char="•"/>
            </a:pPr>
            <a:r>
              <a:rPr lang="en-US" sz="1900">
                <a:latin typeface="Times New Roman"/>
                <a:ea typeface="Times New Roman"/>
                <a:cs typeface="Times New Roman"/>
                <a:sym typeface="Times New Roman"/>
              </a:rPr>
              <a:t>VFC communication models, including V2I, V2V, and V2X, are used to provide services. V2I focuses on data offloading through wireless links, while V2V maximizes secrecy rates.</a:t>
            </a:r>
            <a:endParaRPr sz="1900">
              <a:latin typeface="Times New Roman"/>
              <a:ea typeface="Times New Roman"/>
              <a:cs typeface="Times New Roman"/>
              <a:sym typeface="Times New Roman"/>
            </a:endParaRPr>
          </a:p>
          <a:p>
            <a:pPr indent="-237680" lvl="0" marL="228600" rtl="0" algn="l">
              <a:lnSpc>
                <a:spcPct val="105000"/>
              </a:lnSpc>
              <a:spcBef>
                <a:spcPts val="1000"/>
              </a:spcBef>
              <a:spcAft>
                <a:spcPts val="0"/>
              </a:spcAft>
              <a:buClr>
                <a:schemeClr val="dk1"/>
              </a:buClr>
              <a:buSzPts val="1900"/>
              <a:buFont typeface="Times New Roman"/>
              <a:buChar char="•"/>
            </a:pPr>
            <a:r>
              <a:rPr lang="en-US" sz="1900">
                <a:latin typeface="Times New Roman"/>
                <a:ea typeface="Times New Roman"/>
                <a:cs typeface="Times New Roman"/>
                <a:sym typeface="Times New Roman"/>
              </a:rPr>
              <a:t>V2V optimizes resource allocation for contact perception in vehicle-mounted cloud systems, while V2X addresses resource waste by joint allocation of spectrum and computing.</a:t>
            </a:r>
            <a:endParaRPr sz="2665">
              <a:latin typeface="Times New Roman"/>
              <a:ea typeface="Times New Roman"/>
              <a:cs typeface="Times New Roman"/>
              <a:sym typeface="Times New Roman"/>
            </a:endParaRPr>
          </a:p>
          <a:p>
            <a:pPr indent="-237680" lvl="0" marL="228600" rtl="0" algn="l">
              <a:lnSpc>
                <a:spcPct val="105000"/>
              </a:lnSpc>
              <a:spcBef>
                <a:spcPts val="1000"/>
              </a:spcBef>
              <a:spcAft>
                <a:spcPts val="0"/>
              </a:spcAft>
              <a:buClr>
                <a:schemeClr val="dk1"/>
              </a:buClr>
              <a:buSzPts val="1900"/>
              <a:buFont typeface="Times New Roman"/>
              <a:buChar char="•"/>
            </a:pPr>
            <a:r>
              <a:rPr lang="en-US" sz="1900">
                <a:latin typeface="Times New Roman"/>
                <a:ea typeface="Times New Roman"/>
                <a:cs typeface="Times New Roman"/>
                <a:sym typeface="Times New Roman"/>
              </a:rPr>
              <a:t>We need to divide the set of vehicles into left and right lanes. It calculates if a vehicle's position falls within the left or right portion of the road. If it does, it's in the left lane, otherwise it's in the right lane.</a:t>
            </a:r>
            <a:endParaRPr sz="1900">
              <a:latin typeface="Times New Roman"/>
              <a:ea typeface="Times New Roman"/>
              <a:cs typeface="Times New Roman"/>
              <a:sym typeface="Times New Roman"/>
            </a:endParaRPr>
          </a:p>
          <a:p>
            <a:pPr indent="-117030" lvl="0" marL="228600" rtl="0" algn="l">
              <a:lnSpc>
                <a:spcPct val="105000"/>
              </a:lnSpc>
              <a:spcBef>
                <a:spcPts val="1000"/>
              </a:spcBef>
              <a:spcAft>
                <a:spcPts val="0"/>
              </a:spcAft>
              <a:buClr>
                <a:schemeClr val="dk1"/>
              </a:buClr>
              <a:buSzPts val="1615"/>
              <a:buNone/>
            </a:pPr>
            <a:r>
              <a:t/>
            </a:r>
            <a:endParaRPr sz="1900">
              <a:latin typeface="Times New Roman"/>
              <a:ea typeface="Times New Roman"/>
              <a:cs typeface="Times New Roman"/>
              <a:sym typeface="Times New Roman"/>
            </a:endParaRPr>
          </a:p>
        </p:txBody>
      </p:sp>
      <p:pic>
        <p:nvPicPr>
          <p:cNvPr descr="A diagram of a car network&#10;&#10;Description automatically generated" id="165" name="Google Shape;165;p19"/>
          <p:cNvPicPr preferRelativeResize="0"/>
          <p:nvPr/>
        </p:nvPicPr>
        <p:blipFill rotWithShape="1">
          <a:blip r:embed="rId3">
            <a:alphaModFix/>
          </a:blip>
          <a:srcRect b="0" l="0" r="0" t="0"/>
          <a:stretch/>
        </p:blipFill>
        <p:spPr>
          <a:xfrm>
            <a:off x="7026425" y="329175"/>
            <a:ext cx="4848750" cy="3309250"/>
          </a:xfrm>
          <a:prstGeom prst="rect">
            <a:avLst/>
          </a:prstGeom>
          <a:noFill/>
          <a:ln>
            <a:noFill/>
          </a:ln>
        </p:spPr>
      </p:pic>
      <p:pic>
        <p:nvPicPr>
          <p:cNvPr descr="A diagram of a vehicle movement model&#10;&#10;Description automatically generated" id="166" name="Google Shape;166;p19"/>
          <p:cNvPicPr preferRelativeResize="0"/>
          <p:nvPr/>
        </p:nvPicPr>
        <p:blipFill rotWithShape="1">
          <a:blip r:embed="rId4">
            <a:alphaModFix/>
          </a:blip>
          <a:srcRect b="0" l="0" r="0" t="0"/>
          <a:stretch/>
        </p:blipFill>
        <p:spPr>
          <a:xfrm>
            <a:off x="6986750" y="3671150"/>
            <a:ext cx="4928100" cy="3050325"/>
          </a:xfrm>
          <a:prstGeom prst="rect">
            <a:avLst/>
          </a:prstGeom>
          <a:noFill/>
          <a:ln>
            <a:noFill/>
          </a:ln>
        </p:spPr>
      </p:pic>
      <p:sp>
        <p:nvSpPr>
          <p:cNvPr id="167" name="Google Shape;1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20"/>
          <p:cNvSpPr/>
          <p:nvPr/>
        </p:nvSpPr>
        <p:spPr>
          <a:xfrm>
            <a:off x="0" y="0"/>
            <a:ext cx="12121500" cy="10233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4"/>
              </a:solidFill>
              <a:latin typeface="Arial"/>
              <a:ea typeface="Arial"/>
              <a:cs typeface="Arial"/>
              <a:sym typeface="Arial"/>
            </a:endParaRPr>
          </a:p>
        </p:txBody>
      </p:sp>
      <p:sp>
        <p:nvSpPr>
          <p:cNvPr id="173" name="Google Shape;173;p20"/>
          <p:cNvSpPr txBox="1"/>
          <p:nvPr>
            <p:ph type="title"/>
          </p:nvPr>
        </p:nvSpPr>
        <p:spPr>
          <a:xfrm>
            <a:off x="600925" y="-43850"/>
            <a:ext cx="5274900" cy="1023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b="1" lang="en-US" sz="4000">
                <a:solidFill>
                  <a:schemeClr val="lt1"/>
                </a:solidFill>
                <a:latin typeface="Times New Roman"/>
                <a:ea typeface="Times New Roman"/>
                <a:cs typeface="Times New Roman"/>
                <a:sym typeface="Times New Roman"/>
              </a:rPr>
              <a:t>Problem Formulation</a:t>
            </a:r>
            <a:endParaRPr b="1" sz="4000">
              <a:latin typeface="Times New Roman"/>
              <a:ea typeface="Times New Roman"/>
              <a:cs typeface="Times New Roman"/>
              <a:sym typeface="Times New Roman"/>
            </a:endParaRPr>
          </a:p>
        </p:txBody>
      </p:sp>
      <p:cxnSp>
        <p:nvCxnSpPr>
          <p:cNvPr id="174" name="Google Shape;174;p20"/>
          <p:cNvCxnSpPr/>
          <p:nvPr/>
        </p:nvCxnSpPr>
        <p:spPr>
          <a:xfrm flipH="1">
            <a:off x="186600" y="949450"/>
            <a:ext cx="6107700" cy="30000"/>
          </a:xfrm>
          <a:prstGeom prst="straightConnector1">
            <a:avLst/>
          </a:prstGeom>
          <a:noFill/>
          <a:ln cap="flat" cmpd="sng" w="12700">
            <a:solidFill>
              <a:srgbClr val="1C4587"/>
            </a:solidFill>
            <a:prstDash val="solid"/>
            <a:miter lim="800000"/>
            <a:headEnd len="sm" w="sm" type="none"/>
            <a:tailEnd len="sm" w="sm" type="none"/>
          </a:ln>
        </p:spPr>
      </p:cxnSp>
      <p:sp>
        <p:nvSpPr>
          <p:cNvPr id="175" name="Google Shape;175;p20"/>
          <p:cNvSpPr txBox="1"/>
          <p:nvPr>
            <p:ph idx="1" type="body"/>
          </p:nvPr>
        </p:nvSpPr>
        <p:spPr>
          <a:xfrm>
            <a:off x="186600" y="1157025"/>
            <a:ext cx="8245800" cy="5700900"/>
          </a:xfrm>
          <a:prstGeom prst="rect">
            <a:avLst/>
          </a:prstGeom>
          <a:noFill/>
          <a:ln>
            <a:noFill/>
          </a:ln>
        </p:spPr>
        <p:txBody>
          <a:bodyPr anchorCtr="0" anchor="t" bIns="45700" lIns="91425" spcFirstLastPara="1" rIns="91425" wrap="square" tIns="45700">
            <a:noAutofit/>
          </a:bodyPr>
          <a:lstStyle/>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The dynamic task offloading algorithm for VANETs optimizes resource utilization and network efficiency by offloading computational tasks from multiple vehicles to nearby Fog Servers or Roadside Units.</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The given tables summarize the notations in the system model.</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For the implementation, we need to use set of formulas to get results.</a:t>
            </a:r>
            <a:endParaRPr sz="19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lt1"/>
              </a:buClr>
              <a:buSzPts val="1600"/>
              <a:buNone/>
            </a:pPr>
            <a:r>
              <a:rPr lang="en-US" sz="1900">
                <a:latin typeface="Times New Roman"/>
                <a:ea typeface="Times New Roman"/>
                <a:cs typeface="Times New Roman"/>
                <a:sym typeface="Times New Roman"/>
              </a:rPr>
              <a:t>             Channel Loss</a:t>
            </a:r>
            <a:endParaRPr sz="3100"/>
          </a:p>
          <a:p>
            <a:pPr indent="0" lvl="0" marL="0" rtl="0" algn="l">
              <a:lnSpc>
                <a:spcPct val="100000"/>
              </a:lnSpc>
              <a:spcBef>
                <a:spcPts val="1000"/>
              </a:spcBef>
              <a:spcAft>
                <a:spcPts val="0"/>
              </a:spcAft>
              <a:buClr>
                <a:schemeClr val="lt1"/>
              </a:buClr>
              <a:buSzPts val="1600"/>
              <a:buNone/>
            </a:pPr>
            <a:r>
              <a:rPr lang="en-US" sz="1900">
                <a:latin typeface="Times New Roman"/>
                <a:ea typeface="Times New Roman"/>
                <a:cs typeface="Times New Roman"/>
                <a:sym typeface="Times New Roman"/>
              </a:rPr>
              <a:t>                   Transmission Rate (Uplink and Downlink)</a:t>
            </a:r>
            <a:endParaRPr sz="3100"/>
          </a:p>
          <a:p>
            <a:pPr indent="0" lvl="0" marL="0" rtl="0" algn="l">
              <a:lnSpc>
                <a:spcPct val="100000"/>
              </a:lnSpc>
              <a:spcBef>
                <a:spcPts val="1000"/>
              </a:spcBef>
              <a:spcAft>
                <a:spcPts val="0"/>
              </a:spcAft>
              <a:buClr>
                <a:schemeClr val="lt1"/>
              </a:buClr>
              <a:buSzPts val="1600"/>
              <a:buNone/>
            </a:pPr>
            <a:r>
              <a:rPr lang="en-US" sz="1900">
                <a:latin typeface="Times New Roman"/>
                <a:ea typeface="Times New Roman"/>
                <a:cs typeface="Times New Roman"/>
                <a:sym typeface="Times New Roman"/>
              </a:rPr>
              <a:t>                   Response Time</a:t>
            </a:r>
            <a:endParaRPr sz="3100"/>
          </a:p>
          <a:p>
            <a:pPr indent="0" lvl="0" marL="0" rtl="0" algn="l">
              <a:lnSpc>
                <a:spcPct val="100000"/>
              </a:lnSpc>
              <a:spcBef>
                <a:spcPts val="1000"/>
              </a:spcBef>
              <a:spcAft>
                <a:spcPts val="0"/>
              </a:spcAft>
              <a:buClr>
                <a:schemeClr val="lt1"/>
              </a:buClr>
              <a:buSzPts val="1600"/>
              <a:buNone/>
            </a:pPr>
            <a:r>
              <a:rPr lang="en-US" sz="1900">
                <a:latin typeface="Times New Roman"/>
                <a:ea typeface="Times New Roman"/>
                <a:cs typeface="Times New Roman"/>
                <a:sym typeface="Times New Roman"/>
              </a:rPr>
              <a:t>                   Euclidean Distances</a:t>
            </a:r>
            <a:endParaRPr sz="3100"/>
          </a:p>
          <a:p>
            <a:pPr indent="0" lvl="0" marL="0" rtl="0" algn="l">
              <a:lnSpc>
                <a:spcPct val="100000"/>
              </a:lnSpc>
              <a:spcBef>
                <a:spcPts val="1000"/>
              </a:spcBef>
              <a:spcAft>
                <a:spcPts val="0"/>
              </a:spcAft>
              <a:buClr>
                <a:schemeClr val="lt1"/>
              </a:buClr>
              <a:buSzPts val="1600"/>
              <a:buNone/>
            </a:pPr>
            <a:r>
              <a:rPr lang="en-US" sz="1900">
                <a:latin typeface="Times New Roman"/>
                <a:ea typeface="Times New Roman"/>
                <a:cs typeface="Times New Roman"/>
                <a:sym typeface="Times New Roman"/>
              </a:rPr>
              <a:t>                   Signal to Noise Ratio (SNR)</a:t>
            </a:r>
            <a:endParaRPr sz="3100"/>
          </a:p>
          <a:p>
            <a:pPr indent="0" lvl="0" marL="0" rtl="0" algn="l">
              <a:lnSpc>
                <a:spcPct val="100000"/>
              </a:lnSpc>
              <a:spcBef>
                <a:spcPts val="1000"/>
              </a:spcBef>
              <a:spcAft>
                <a:spcPts val="0"/>
              </a:spcAft>
              <a:buClr>
                <a:schemeClr val="lt1"/>
              </a:buClr>
              <a:buSzPts val="1600"/>
              <a:buNone/>
            </a:pPr>
            <a:r>
              <a:rPr lang="en-US" sz="1900">
                <a:latin typeface="Times New Roman"/>
                <a:ea typeface="Times New Roman"/>
                <a:cs typeface="Times New Roman"/>
                <a:sym typeface="Times New Roman"/>
              </a:rPr>
              <a:t>                   Computation Time</a:t>
            </a:r>
            <a:endParaRPr sz="3100"/>
          </a:p>
          <a:p>
            <a:pPr indent="0" lvl="0" marL="0" rtl="0" algn="l">
              <a:lnSpc>
                <a:spcPct val="100000"/>
              </a:lnSpc>
              <a:spcBef>
                <a:spcPts val="1000"/>
              </a:spcBef>
              <a:spcAft>
                <a:spcPts val="0"/>
              </a:spcAft>
              <a:buClr>
                <a:schemeClr val="lt1"/>
              </a:buClr>
              <a:buSzPts val="1600"/>
              <a:buNone/>
            </a:pPr>
            <a:r>
              <a:rPr lang="en-US" sz="1900">
                <a:latin typeface="Times New Roman"/>
                <a:ea typeface="Times New Roman"/>
                <a:cs typeface="Times New Roman"/>
                <a:sym typeface="Times New Roman"/>
              </a:rPr>
              <a:t>                   Communication Time</a:t>
            </a:r>
            <a:endParaRPr sz="3100"/>
          </a:p>
          <a:p>
            <a:pPr indent="0" lvl="0" marL="0" rtl="0" algn="l">
              <a:lnSpc>
                <a:spcPct val="100000"/>
              </a:lnSpc>
              <a:spcBef>
                <a:spcPts val="1000"/>
              </a:spcBef>
              <a:spcAft>
                <a:spcPts val="0"/>
              </a:spcAft>
              <a:buClr>
                <a:schemeClr val="lt1"/>
              </a:buClr>
              <a:buSzPts val="1600"/>
              <a:buNone/>
            </a:pPr>
            <a:r>
              <a:rPr lang="en-US" sz="1900">
                <a:latin typeface="Times New Roman"/>
                <a:ea typeface="Times New Roman"/>
                <a:cs typeface="Times New Roman"/>
                <a:sym typeface="Times New Roman"/>
              </a:rPr>
              <a:t>       Transmission Delay (Uplink and Downlink) </a:t>
            </a:r>
            <a:endParaRPr sz="3100"/>
          </a:p>
          <a:p>
            <a:pPr indent="-241300" lvl="0" marL="342900" rtl="0" algn="l">
              <a:lnSpc>
                <a:spcPct val="100000"/>
              </a:lnSpc>
              <a:spcBef>
                <a:spcPts val="1000"/>
              </a:spcBef>
              <a:spcAft>
                <a:spcPts val="0"/>
              </a:spcAft>
              <a:buClr>
                <a:schemeClr val="dk1"/>
              </a:buClr>
              <a:buSzPts val="1600"/>
              <a:buFont typeface="Noto Sans Symbols"/>
              <a:buNone/>
            </a:pPr>
            <a:r>
              <a:t/>
            </a:r>
            <a:endParaRPr sz="1900">
              <a:solidFill>
                <a:schemeClr val="lt1"/>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600"/>
              <a:buNone/>
            </a:pPr>
            <a:r>
              <a:t/>
            </a:r>
            <a:endParaRPr sz="1900">
              <a:solidFill>
                <a:schemeClr val="lt1"/>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600"/>
              <a:buNone/>
            </a:pPr>
            <a:r>
              <a:t/>
            </a:r>
            <a:endParaRPr sz="1900">
              <a:solidFill>
                <a:schemeClr val="lt1"/>
              </a:solidFill>
            </a:endParaRPr>
          </a:p>
          <a:p>
            <a:pPr indent="0" lvl="0" marL="0" rtl="0" algn="l">
              <a:lnSpc>
                <a:spcPct val="100000"/>
              </a:lnSpc>
              <a:spcBef>
                <a:spcPts val="1000"/>
              </a:spcBef>
              <a:spcAft>
                <a:spcPts val="0"/>
              </a:spcAft>
              <a:buClr>
                <a:schemeClr val="dk1"/>
              </a:buClr>
              <a:buSzPts val="1600"/>
              <a:buNone/>
            </a:pPr>
            <a:r>
              <a:t/>
            </a:r>
            <a:endParaRPr sz="1900">
              <a:solidFill>
                <a:schemeClr val="lt1"/>
              </a:solidFill>
            </a:endParaRPr>
          </a:p>
          <a:p>
            <a:pPr indent="0" lvl="0" marL="0" rtl="0" algn="l">
              <a:lnSpc>
                <a:spcPct val="100000"/>
              </a:lnSpc>
              <a:spcBef>
                <a:spcPts val="1000"/>
              </a:spcBef>
              <a:spcAft>
                <a:spcPts val="0"/>
              </a:spcAft>
              <a:buClr>
                <a:schemeClr val="dk1"/>
              </a:buClr>
              <a:buSzPts val="1600"/>
              <a:buNone/>
            </a:pPr>
            <a:r>
              <a:t/>
            </a:r>
            <a:endParaRPr sz="1900">
              <a:solidFill>
                <a:schemeClr val="lt1"/>
              </a:solidFill>
            </a:endParaRPr>
          </a:p>
          <a:p>
            <a:pPr indent="0" lvl="0" marL="0" rtl="0" algn="l">
              <a:lnSpc>
                <a:spcPct val="100000"/>
              </a:lnSpc>
              <a:spcBef>
                <a:spcPts val="1000"/>
              </a:spcBef>
              <a:spcAft>
                <a:spcPts val="0"/>
              </a:spcAft>
              <a:buClr>
                <a:schemeClr val="dk1"/>
              </a:buClr>
              <a:buSzPts val="1600"/>
              <a:buNone/>
            </a:pPr>
            <a:r>
              <a:t/>
            </a:r>
            <a:endParaRPr sz="1900">
              <a:solidFill>
                <a:schemeClr val="lt1"/>
              </a:solidFill>
            </a:endParaRPr>
          </a:p>
          <a:p>
            <a:pPr indent="0" lvl="0" marL="0" rtl="0" algn="l">
              <a:lnSpc>
                <a:spcPct val="100000"/>
              </a:lnSpc>
              <a:spcBef>
                <a:spcPts val="1000"/>
              </a:spcBef>
              <a:spcAft>
                <a:spcPts val="0"/>
              </a:spcAft>
              <a:buClr>
                <a:schemeClr val="dk1"/>
              </a:buClr>
              <a:buSzPts val="1600"/>
              <a:buNone/>
            </a:pPr>
            <a:r>
              <a:t/>
            </a:r>
            <a:endParaRPr sz="1900">
              <a:solidFill>
                <a:schemeClr val="lt1"/>
              </a:solidFill>
            </a:endParaRPr>
          </a:p>
        </p:txBody>
      </p:sp>
      <p:pic>
        <p:nvPicPr>
          <p:cNvPr descr="A white paper with black text&#10;&#10;Description automatically generated" id="176" name="Google Shape;176;p20"/>
          <p:cNvPicPr preferRelativeResize="0"/>
          <p:nvPr/>
        </p:nvPicPr>
        <p:blipFill rotWithShape="1">
          <a:blip r:embed="rId3">
            <a:alphaModFix/>
          </a:blip>
          <a:srcRect b="-106" l="0" r="-330" t="9302"/>
          <a:stretch/>
        </p:blipFill>
        <p:spPr>
          <a:xfrm>
            <a:off x="8432401" y="1023300"/>
            <a:ext cx="3399676" cy="3092333"/>
          </a:xfrm>
          <a:prstGeom prst="rect">
            <a:avLst/>
          </a:prstGeom>
          <a:noFill/>
          <a:ln>
            <a:noFill/>
          </a:ln>
        </p:spPr>
      </p:pic>
      <p:pic>
        <p:nvPicPr>
          <p:cNvPr descr="A text on a white background&#10;&#10;Description automatically generated" id="177" name="Google Shape;177;p20"/>
          <p:cNvPicPr preferRelativeResize="0"/>
          <p:nvPr/>
        </p:nvPicPr>
        <p:blipFill rotWithShape="1">
          <a:blip r:embed="rId4">
            <a:alphaModFix/>
          </a:blip>
          <a:srcRect b="-361" l="0" r="0" t="11232"/>
          <a:stretch/>
        </p:blipFill>
        <p:spPr>
          <a:xfrm>
            <a:off x="7698300" y="4298528"/>
            <a:ext cx="4423199" cy="2128897"/>
          </a:xfrm>
          <a:prstGeom prst="rect">
            <a:avLst/>
          </a:prstGeom>
          <a:noFill/>
          <a:ln>
            <a:noFill/>
          </a:ln>
        </p:spPr>
      </p:pic>
      <p:sp>
        <p:nvSpPr>
          <p:cNvPr id="178" name="Google Shape;178;p20"/>
          <p:cNvSpPr txBox="1"/>
          <p:nvPr>
            <p:ph idx="12" type="sldNum"/>
          </p:nvPr>
        </p:nvSpPr>
        <p:spPr>
          <a:xfrm>
            <a:off x="9303026" y="6356350"/>
            <a:ext cx="2050774"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7F7F7F"/>
                </a:solidFill>
              </a:rPr>
              <a:t>‹#›</a:t>
            </a:fld>
            <a:endParaRPr>
              <a:solidFill>
                <a:srgbClr val="7F7F7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1"/>
          <p:cNvSpPr/>
          <p:nvPr/>
        </p:nvSpPr>
        <p:spPr>
          <a:xfrm rot="-5400000">
            <a:off x="1375175" y="916174"/>
            <a:ext cx="2528100" cy="3843600"/>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4" name="Google Shape;184;p21"/>
          <p:cNvSpPr txBox="1"/>
          <p:nvPr>
            <p:ph type="title"/>
          </p:nvPr>
        </p:nvSpPr>
        <p:spPr>
          <a:xfrm>
            <a:off x="1324775" y="1564316"/>
            <a:ext cx="2628900" cy="2547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Play"/>
              <a:buNone/>
            </a:pPr>
            <a:r>
              <a:rPr b="1" lang="en-US" sz="3600">
                <a:solidFill>
                  <a:srgbClr val="FFFFFF"/>
                </a:solidFill>
                <a:latin typeface="Times New Roman"/>
                <a:ea typeface="Times New Roman"/>
                <a:cs typeface="Times New Roman"/>
                <a:sym typeface="Times New Roman"/>
              </a:rPr>
              <a:t>Default System Parameters</a:t>
            </a:r>
            <a:endParaRPr b="1">
              <a:latin typeface="Times New Roman"/>
              <a:ea typeface="Times New Roman"/>
              <a:cs typeface="Times New Roman"/>
              <a:sym typeface="Times New Roman"/>
            </a:endParaRPr>
          </a:p>
        </p:txBody>
      </p:sp>
      <p:pic>
        <p:nvPicPr>
          <p:cNvPr descr="A table with numbers and symbols&#10;&#10;Description automatically generated" id="185" name="Google Shape;185;p21"/>
          <p:cNvPicPr preferRelativeResize="0"/>
          <p:nvPr>
            <p:ph idx="1" type="body"/>
          </p:nvPr>
        </p:nvPicPr>
        <p:blipFill rotWithShape="1">
          <a:blip r:embed="rId3">
            <a:alphaModFix/>
          </a:blip>
          <a:srcRect b="-513" l="-62" r="-299" t="3077"/>
          <a:stretch/>
        </p:blipFill>
        <p:spPr>
          <a:xfrm>
            <a:off x="4881916" y="1199238"/>
            <a:ext cx="6780600" cy="3815400"/>
          </a:xfrm>
          <a:prstGeom prst="rect">
            <a:avLst/>
          </a:prstGeom>
          <a:noFill/>
          <a:ln>
            <a:noFill/>
          </a:ln>
        </p:spPr>
      </p:pic>
      <p:sp>
        <p:nvSpPr>
          <p:cNvPr id="186" name="Google Shape;186;p21"/>
          <p:cNvSpPr txBox="1"/>
          <p:nvPr>
            <p:ph idx="12" type="sldNum"/>
          </p:nvPr>
        </p:nvSpPr>
        <p:spPr>
          <a:xfrm>
            <a:off x="11034184" y="6356350"/>
            <a:ext cx="51434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1"/>
                </a:solidFill>
              </a:rPr>
              <a:t>‹#›</a:t>
            </a:fld>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