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2" y="-539862"/>
            <a:ext cx="1211580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GB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Employee Attraction Analysis Using Excel Dashboard</a:t>
            </a:r>
            <a:endParaRPr sz="4000" i="1"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2801362"/>
            <a:ext cx="9644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STUDENT </a:t>
            </a:r>
            <a:r>
              <a:rPr lang="en-US" sz="3200" b="1" i="1" dirty="0" err="1"/>
              <a:t>NAME:R.Yuvaraj</a:t>
            </a:r>
            <a:endParaRPr lang="en-GB" sz="3200" b="1" i="1" dirty="0"/>
          </a:p>
          <a:p>
            <a:r>
              <a:rPr lang="en-US" sz="3200" b="1" i="1" dirty="0"/>
              <a:t>REGISTER NO:</a:t>
            </a:r>
            <a:r>
              <a:rPr lang="en-GB" sz="3200" b="1" i="1" dirty="0"/>
              <a:t> </a:t>
            </a:r>
            <a:r>
              <a:rPr lang="en-US" sz="3200" b="1" i="1" dirty="0"/>
              <a:t>312217452</a:t>
            </a:r>
            <a:endParaRPr lang="en-GB" sz="3200" b="1" i="1" dirty="0"/>
          </a:p>
          <a:p>
            <a:r>
              <a:rPr lang="en-US" sz="3200" b="1" i="1" dirty="0"/>
              <a:t>DEPARTMENT:</a:t>
            </a:r>
            <a:r>
              <a:rPr lang="en-GB" sz="3200" b="1" i="1" dirty="0"/>
              <a:t> B.COM </a:t>
            </a:r>
            <a:r>
              <a:rPr lang="en-US" sz="3200" b="1" i="1" dirty="0"/>
              <a:t>(GENERAL)</a:t>
            </a:r>
          </a:p>
          <a:p>
            <a:r>
              <a:rPr lang="en-US" sz="3200" b="1" i="1" dirty="0"/>
              <a:t>COLLEGE</a:t>
            </a:r>
            <a:r>
              <a:rPr lang="en-GB" sz="3200" b="1" i="1" dirty="0"/>
              <a:t>: PONNUSAMY NADAR COLLEGE OF ARTS AND SCIENCE </a:t>
            </a:r>
            <a:endParaRPr lang="en-US" sz="3200" b="1" i="1" dirty="0"/>
          </a:p>
          <a:p>
            <a:r>
              <a:rPr lang="en-US" sz="3200" b="1" i="1" dirty="0"/>
              <a:t>          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spc="15">
                <a:latin typeface="Trebuchet MS"/>
                <a:cs typeface="Trebuchet MS"/>
              </a:rPr>
              <a:t>M</a:t>
            </a:r>
            <a:r>
              <a:rPr sz="4800" b="1" i="1">
                <a:latin typeface="Trebuchet MS"/>
                <a:cs typeface="Trebuchet MS"/>
              </a:rPr>
              <a:t>O</a:t>
            </a:r>
            <a:r>
              <a:rPr sz="4800" b="1" i="1" spc="-15">
                <a:latin typeface="Trebuchet MS"/>
                <a:cs typeface="Trebuchet MS"/>
              </a:rPr>
              <a:t>D</a:t>
            </a:r>
            <a:r>
              <a:rPr sz="4800" b="1" i="1" spc="-35">
                <a:latin typeface="Trebuchet MS"/>
                <a:cs typeface="Trebuchet MS"/>
              </a:rPr>
              <a:t>E</a:t>
            </a:r>
            <a:r>
              <a:rPr sz="4800" b="1" i="1" spc="-30">
                <a:latin typeface="Trebuchet MS"/>
                <a:cs typeface="Trebuchet MS"/>
              </a:rPr>
              <a:t>LL</a:t>
            </a:r>
            <a:r>
              <a:rPr sz="4800" b="1" i="1" spc="-5">
                <a:latin typeface="Trebuchet MS"/>
                <a:cs typeface="Trebuchet MS"/>
              </a:rPr>
              <a:t>I</a:t>
            </a:r>
            <a:r>
              <a:rPr sz="4800" b="1" i="1" spc="30">
                <a:latin typeface="Trebuchet MS"/>
                <a:cs typeface="Trebuchet MS"/>
              </a:rPr>
              <a:t>N</a:t>
            </a:r>
            <a:r>
              <a:rPr sz="4800" b="1" i="1" spc="5">
                <a:latin typeface="Trebuchet MS"/>
                <a:cs typeface="Trebuchet MS"/>
              </a:rPr>
              <a:t>G</a:t>
            </a:r>
            <a:endParaRPr sz="4800" i="1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9D1C-EE1E-009D-094E-ACB6D25AB8BC}"/>
              </a:ext>
            </a:extLst>
          </p:cNvPr>
          <p:cNvSpPr txBox="1"/>
          <p:nvPr/>
        </p:nvSpPr>
        <p:spPr>
          <a:xfrm>
            <a:off x="1269802" y="1368553"/>
            <a:ext cx="90291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i="1"/>
              <a:t>Data Preparation Model Objective:</a:t>
            </a:r>
          </a:p>
          <a:p>
            <a:r>
              <a:rPr lang="en-GB" sz="2800" b="1" i="1"/>
              <a:t>                      Clean, organize, and structure the raw recruitment data for effective analysis.Steps:Data Cleaning: Remove duplicates, handle missing data, and standardize formats (e.g., dates, job titles).Normalization: Standardize salary ranges, time units, and candidate demographics for consistent comparisons. Categorization: Classify jobs by department, role, location, and level (e.g., junior, senior) to allow for group comparisons.</a:t>
            </a:r>
          </a:p>
          <a:p>
            <a:r>
              <a:rPr lang="en-GB" sz="2800" b="1" i="1"/>
              <a:t>2. Key Metrics and KPI Calculation.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94763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/>
              <a:t>R</a:t>
            </a:r>
            <a:r>
              <a:rPr sz="5400" i="1" spc="-40"/>
              <a:t>E</a:t>
            </a:r>
            <a:r>
              <a:rPr sz="5400" i="1" spc="15"/>
              <a:t>S</a:t>
            </a:r>
            <a:r>
              <a:rPr sz="5400" i="1" spc="-30"/>
              <a:t>U</a:t>
            </a:r>
            <a:r>
              <a:rPr sz="5400" i="1" spc="-405"/>
              <a:t>L</a:t>
            </a:r>
            <a:r>
              <a:rPr sz="5400" i="1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FD91-091F-C10B-5EDD-4660000713BA}"/>
              </a:ext>
            </a:extLst>
          </p:cNvPr>
          <p:cNvSpPr txBox="1"/>
          <p:nvPr/>
        </p:nvSpPr>
        <p:spPr>
          <a:xfrm>
            <a:off x="1224458" y="1293396"/>
            <a:ext cx="95268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/>
              <a:t>Applications Received: The total number of applications received for each </a:t>
            </a:r>
            <a:r>
              <a:rPr lang="en-US" sz="2800" b="1" i="1" err="1"/>
              <a:t>role.Qualified</a:t>
            </a:r>
            <a:r>
              <a:rPr lang="en-US" sz="2800" b="1" i="1"/>
              <a:t> Applicants: The number of applicants who meet the job </a:t>
            </a:r>
            <a:r>
              <a:rPr lang="en-US" sz="2800" b="1" i="1" err="1"/>
              <a:t>requirements.Offer</a:t>
            </a:r>
            <a:r>
              <a:rPr lang="en-US" sz="2800" b="1" i="1"/>
              <a:t> Acceptance Rate: The percentage of job offers </a:t>
            </a:r>
            <a:r>
              <a:rPr lang="en-US" sz="2800" b="1" i="1" err="1"/>
              <a:t>accepted.Time</a:t>
            </a:r>
            <a:r>
              <a:rPr lang="en-US" sz="2800" b="1" i="1"/>
              <a:t> to Hire: The average time it takes to fill a </a:t>
            </a:r>
            <a:r>
              <a:rPr lang="en-US" sz="2800" b="1" i="1" err="1"/>
              <a:t>position.Cost</a:t>
            </a:r>
            <a:r>
              <a:rPr lang="en-US" sz="2800" b="1" i="1"/>
              <a:t> per Hire: The total cost incurred during the hiring process for each new </a:t>
            </a:r>
            <a:r>
              <a:rPr lang="en-US" sz="2800" b="1" i="1" err="1"/>
              <a:t>hire.Recruitment</a:t>
            </a:r>
            <a:r>
              <a:rPr lang="en-US" sz="2800" b="1" i="1"/>
              <a:t> Source Effectiveness: Identifying which sources (job portals, referrals, etc.) generate the most qualified </a:t>
            </a:r>
            <a:r>
              <a:rPr lang="en-US" sz="2800" b="1" i="1" err="1"/>
              <a:t>applicants.Turnover</a:t>
            </a:r>
            <a:r>
              <a:rPr lang="en-US" sz="2800" b="1" i="1"/>
              <a:t> Rate: The percentage of employees leaving the company shortly after being </a:t>
            </a:r>
            <a:r>
              <a:rPr lang="en-US" sz="2800" b="1" i="1" err="1"/>
              <a:t>hired.Diversity</a:t>
            </a:r>
            <a:r>
              <a:rPr lang="en-US" sz="2800" b="1" i="1"/>
              <a:t> Metrics: Metrics to ensure diversity in the hiring process (gender, age, ethnicity, etc.).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5932-CF8B-82CF-65C7-89DE8BA3779A}"/>
              </a:ext>
            </a:extLst>
          </p:cNvPr>
          <p:cNvSpPr txBox="1"/>
          <p:nvPr/>
        </p:nvSpPr>
        <p:spPr>
          <a:xfrm>
            <a:off x="1646039" y="1527633"/>
            <a:ext cx="7343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The analysis may reveal which recruitment channels (e.g., job boards, referrals, social media) are most effective. This helps in optimizing spending and efforts on channels with the highest return</a:t>
            </a:r>
            <a:r>
              <a:rPr lang="en-GB" sz="3600" b="1" i="1" dirty="0"/>
              <a:t>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825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/>
              <a:t>PROJECT</a:t>
            </a:r>
            <a:r>
              <a:rPr sz="4250" i="1" spc="-85"/>
              <a:t> </a:t>
            </a:r>
            <a:r>
              <a:rPr sz="4250" i="1" spc="25"/>
              <a:t>TITLE</a:t>
            </a:r>
            <a:endParaRPr sz="4250"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Attraction Analysis Using Excel Dashboard</a:t>
            </a:r>
            <a:endParaRPr lang="en-IN" sz="4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25"/>
              <a:t>A</a:t>
            </a:r>
            <a:r>
              <a:rPr i="1" spc="-5"/>
              <a:t>G</a:t>
            </a:r>
            <a:r>
              <a:rPr i="1" spc="-35"/>
              <a:t>E</a:t>
            </a:r>
            <a:r>
              <a:rPr i="1" spc="15"/>
              <a:t>N</a:t>
            </a:r>
            <a:r>
              <a:rPr i="1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77813" y="886093"/>
            <a:ext cx="10413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spc="-20"/>
              <a:t>P</a:t>
            </a:r>
            <a:r>
              <a:rPr sz="4250" i="1" spc="15"/>
              <a:t>ROB</a:t>
            </a:r>
            <a:r>
              <a:rPr sz="4250" i="1" spc="55"/>
              <a:t>L</a:t>
            </a:r>
            <a:r>
              <a:rPr sz="4250" i="1" spc="-20"/>
              <a:t>E</a:t>
            </a:r>
            <a:r>
              <a:rPr sz="4250" i="1" spc="20"/>
              <a:t>M</a:t>
            </a:r>
            <a:r>
              <a:rPr lang="en-GB" sz="4250" i="1" spc="20"/>
              <a:t> </a:t>
            </a:r>
            <a:r>
              <a:rPr sz="4250" i="1" spc="10"/>
              <a:t>S</a:t>
            </a:r>
            <a:r>
              <a:rPr sz="4250" i="1" spc="-370"/>
              <a:t>T</a:t>
            </a:r>
            <a:r>
              <a:rPr sz="4250" i="1" spc="-375"/>
              <a:t>A</a:t>
            </a:r>
            <a:r>
              <a:rPr sz="4250" i="1" spc="15"/>
              <a:t>T</a:t>
            </a:r>
            <a:r>
              <a:rPr sz="4250" i="1" spc="-10"/>
              <a:t>E</a:t>
            </a:r>
            <a:r>
              <a:rPr sz="4250" i="1" spc="-20"/>
              <a:t>ME</a:t>
            </a:r>
            <a:r>
              <a:rPr sz="4250" i="1" spc="10"/>
              <a:t>NT</a:t>
            </a:r>
            <a:endParaRPr sz="425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1F78F-83B4-1F92-FD90-D14F36525538}"/>
              </a:ext>
            </a:extLst>
          </p:cNvPr>
          <p:cNvSpPr txBox="1"/>
          <p:nvPr/>
        </p:nvSpPr>
        <p:spPr>
          <a:xfrm>
            <a:off x="1584166" y="2192476"/>
            <a:ext cx="83480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i="1"/>
              <a:t>1.Data Collection
2.Data Integration
3.Dashboard Design
4.Insights and Recommendations
5.Usability</a:t>
            </a:r>
            <a:endParaRPr lang="en-US" sz="40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62" y="574833"/>
            <a:ext cx="7677944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i="1" spc="5"/>
              <a:t>PROJECT	</a:t>
            </a:r>
            <a:r>
              <a:rPr lang="en-GB" i="1" spc="5"/>
              <a:t> </a:t>
            </a:r>
            <a:r>
              <a:rPr i="1" spc="-20"/>
              <a:t>OVERVIEW</a:t>
            </a:r>
            <a:endParaRPr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85950" y="1742539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1.Project objectives.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Identify Key Metrics.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Visualize trends.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Interactive Dashboards.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Actionable Insights.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2.Key Data Inputs.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3.Key Metrics for Analysis.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4.Excel Dashboard Features.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5.Implementation Steps.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7.Expected Outcomes.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109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/>
              <a:t>W</a:t>
            </a:r>
            <a:r>
              <a:rPr sz="3200" i="1" spc="-20"/>
              <a:t>H</a:t>
            </a:r>
            <a:r>
              <a:rPr sz="3200" i="1" spc="20"/>
              <a:t>O</a:t>
            </a:r>
            <a:r>
              <a:rPr sz="3200" i="1" spc="-235"/>
              <a:t> </a:t>
            </a:r>
            <a:r>
              <a:rPr sz="3200" i="1" spc="-10"/>
              <a:t>AR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10"/>
              <a:t>T</a:t>
            </a:r>
            <a:r>
              <a:rPr sz="3200" i="1" spc="-15"/>
              <a:t>H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20"/>
              <a:t>E</a:t>
            </a:r>
            <a:r>
              <a:rPr sz="3200" i="1" spc="30"/>
              <a:t>N</a:t>
            </a:r>
            <a:r>
              <a:rPr sz="3200" i="1" spc="15"/>
              <a:t>D</a:t>
            </a:r>
            <a:r>
              <a:rPr sz="3200" i="1" spc="-45"/>
              <a:t> </a:t>
            </a:r>
            <a:r>
              <a:rPr sz="3200" i="1"/>
              <a:t>U</a:t>
            </a:r>
            <a:r>
              <a:rPr sz="3200" i="1" spc="10"/>
              <a:t>S</a:t>
            </a:r>
            <a:r>
              <a:rPr sz="3200" i="1" spc="-25"/>
              <a:t>E</a:t>
            </a:r>
            <a:r>
              <a:rPr sz="3200" i="1" spc="-10"/>
              <a:t>R</a:t>
            </a:r>
            <a:r>
              <a:rPr sz="3200" i="1" spc="5"/>
              <a:t>S?</a:t>
            </a:r>
            <a:endParaRPr sz="3200" i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A28C4-CBCA-98E0-61FC-B44E0EF4D468}"/>
              </a:ext>
            </a:extLst>
          </p:cNvPr>
          <p:cNvSpPr txBox="1"/>
          <p:nvPr/>
        </p:nvSpPr>
        <p:spPr>
          <a:xfrm>
            <a:off x="1814512" y="2207211"/>
            <a:ext cx="58233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/>
              <a:t>HR Managers</a:t>
            </a:r>
            <a:r>
              <a:rPr lang="en-GB" sz="2800" b="1" i="1"/>
              <a:t>.</a:t>
            </a:r>
          </a:p>
          <a:p>
            <a:pPr marL="342900" indent="-342900">
              <a:buAutoNum type="arabicPeriod"/>
            </a:pPr>
            <a:r>
              <a:rPr lang="en-GB" sz="2800" b="1" i="1"/>
              <a:t>Talent Acquisition/Recruitment Teams.</a:t>
            </a:r>
          </a:p>
          <a:p>
            <a:pPr marL="342900" indent="-342900">
              <a:buAutoNum type="arabicPeriod"/>
            </a:pPr>
            <a:r>
              <a:rPr lang="en-GB" sz="2800" b="1" i="1"/>
              <a:t>Senior Management/Executives.</a:t>
            </a:r>
          </a:p>
          <a:p>
            <a:pPr marL="342900" indent="-342900">
              <a:buAutoNum type="arabicPeriod"/>
            </a:pPr>
            <a:r>
              <a:rPr lang="en-GB" sz="2800" b="1" i="1"/>
              <a:t>Hiring Managers.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Analysts.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Business Partners.</a:t>
            </a:r>
          </a:p>
          <a:p>
            <a:pPr marL="342900" indent="-342900">
              <a:buAutoNum type="arabicPeriod"/>
            </a:pPr>
            <a:r>
              <a:rPr lang="en-GB" sz="2800" b="1" i="1"/>
              <a:t>Diversity and Inclusion Teams.</a:t>
            </a:r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US" sz="28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629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10"/>
              <a:t>O</a:t>
            </a:r>
            <a:r>
              <a:rPr sz="3600" i="1" spc="25"/>
              <a:t>U</a:t>
            </a:r>
            <a:r>
              <a:rPr sz="3600" i="1"/>
              <a:t>R</a:t>
            </a:r>
            <a:r>
              <a:rPr sz="3600" i="1" spc="5"/>
              <a:t> </a:t>
            </a:r>
            <a:r>
              <a:rPr sz="3600" i="1" spc="25"/>
              <a:t>S</a:t>
            </a:r>
            <a:r>
              <a:rPr sz="3600" i="1" spc="10"/>
              <a:t>O</a:t>
            </a:r>
            <a:r>
              <a:rPr sz="3600" i="1" spc="25"/>
              <a:t>LU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  <a:r>
              <a:rPr sz="3600" i="1" spc="-345"/>
              <a:t> </a:t>
            </a:r>
            <a:r>
              <a:rPr sz="3600" i="1" spc="-35"/>
              <a:t>A</a:t>
            </a:r>
            <a:r>
              <a:rPr sz="3600" i="1" spc="-5"/>
              <a:t>N</a:t>
            </a:r>
            <a:r>
              <a:rPr sz="3600" i="1"/>
              <a:t>D</a:t>
            </a:r>
            <a:r>
              <a:rPr sz="3600" i="1" spc="35"/>
              <a:t> 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/>
              <a:t>S</a:t>
            </a:r>
            <a:r>
              <a:rPr sz="3600" i="1" spc="60"/>
              <a:t> </a:t>
            </a:r>
            <a:r>
              <a:rPr sz="3600" i="1" spc="-295"/>
              <a:t>V</a:t>
            </a:r>
            <a:r>
              <a:rPr sz="3600" i="1" spc="-35"/>
              <a:t>A</a:t>
            </a:r>
            <a:r>
              <a:rPr sz="3600" i="1" spc="25"/>
              <a:t>LU</a:t>
            </a:r>
            <a:r>
              <a:rPr sz="3600" i="1"/>
              <a:t>E</a:t>
            </a:r>
            <a:r>
              <a:rPr sz="3600" i="1" spc="-65"/>
              <a:t> </a:t>
            </a:r>
            <a:r>
              <a:rPr sz="3600" i="1" spc="-15"/>
              <a:t>P</a:t>
            </a:r>
            <a:r>
              <a:rPr sz="3600" i="1" spc="-30"/>
              <a:t>R</a:t>
            </a:r>
            <a:r>
              <a:rPr sz="3600" i="1" spc="10"/>
              <a:t>O</a:t>
            </a:r>
            <a:r>
              <a:rPr sz="3600" i="1" spc="-15"/>
              <a:t>P</a:t>
            </a:r>
            <a:r>
              <a:rPr sz="3600" i="1" spc="10"/>
              <a:t>O</a:t>
            </a:r>
            <a:r>
              <a:rPr sz="3600" i="1" spc="25"/>
              <a:t>S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12AF4-957F-8CA5-D48B-F02BA375DE4D}"/>
              </a:ext>
            </a:extLst>
          </p:cNvPr>
          <p:cNvSpPr txBox="1"/>
          <p:nvPr/>
        </p:nvSpPr>
        <p:spPr>
          <a:xfrm>
            <a:off x="3060990" y="2429381"/>
            <a:ext cx="75844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i="1"/>
              <a:t>Centralized Recruitment Data in Excel</a:t>
            </a:r>
            <a:r>
              <a:rPr lang="en-GB" sz="3200" b="1" i="1"/>
              <a:t>.</a:t>
            </a:r>
          </a:p>
          <a:p>
            <a:pPr marL="342900" indent="-342900">
              <a:buAutoNum type="arabicPeriod"/>
            </a:pPr>
            <a:r>
              <a:rPr lang="en-GB" sz="3200" b="1" i="1"/>
              <a:t>Automated Data Processing and Insights.</a:t>
            </a:r>
          </a:p>
          <a:p>
            <a:pPr marL="342900" indent="-342900">
              <a:buAutoNum type="arabicPeriod"/>
            </a:pPr>
            <a:r>
              <a:rPr lang="en-GB" sz="3200" b="1" i="1"/>
              <a:t>Dynamic Visualizations for Easy Decision-Making.</a:t>
            </a:r>
          </a:p>
          <a:p>
            <a:pPr marL="342900" indent="-342900">
              <a:buAutoNum type="arabicPeriod"/>
            </a:pPr>
            <a:r>
              <a:rPr lang="en-GB" sz="3200" b="1" i="1"/>
              <a:t>Interactive Dashboard Features.</a:t>
            </a:r>
          </a:p>
          <a:p>
            <a:pPr marL="342900" indent="-342900">
              <a:buAutoNum type="arabicPeriod"/>
            </a:pPr>
            <a:endParaRPr lang="en-GB" sz="3200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004569"/>
            <a:ext cx="10681335" cy="758190"/>
          </a:xfrm>
        </p:spPr>
        <p:txBody>
          <a:bodyPr/>
          <a:lstStyle/>
          <a:p>
            <a:r>
              <a:rPr lang="en-IN" i="1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843E-723B-369A-156E-2E09EFEB09E6}"/>
              </a:ext>
            </a:extLst>
          </p:cNvPr>
          <p:cNvSpPr txBox="1"/>
          <p:nvPr/>
        </p:nvSpPr>
        <p:spPr>
          <a:xfrm>
            <a:off x="1979413" y="2154910"/>
            <a:ext cx="77598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/>
              <a:t>Job Applications Data</a:t>
            </a:r>
            <a:r>
              <a:rPr lang="en-GB" sz="3200" b="1" i="1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Offers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Time-to-Hire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Candidate Demographics.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Recruitment Channels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Job Details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Cost per Hire.</a:t>
            </a:r>
          </a:p>
          <a:p>
            <a:pPr marL="342900" indent="-342900">
              <a:buFont typeface="+mj-lt"/>
              <a:buAutoNum type="arabicPeriod"/>
            </a:pP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935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15"/>
              <a:t>THE</a:t>
            </a:r>
            <a:r>
              <a:rPr sz="4250" i="1" spc="20"/>
              <a:t> </a:t>
            </a:r>
            <a:r>
              <a:rPr lang="en-US" sz="4250" i="1" spc="20"/>
              <a:t>"</a:t>
            </a:r>
            <a:r>
              <a:rPr sz="4250" i="1" spc="10"/>
              <a:t>WOW</a:t>
            </a:r>
            <a:r>
              <a:rPr lang="en-US" sz="4250" i="1" spc="10"/>
              <a:t>"</a:t>
            </a:r>
            <a:r>
              <a:rPr sz="4250" i="1" spc="85"/>
              <a:t> </a:t>
            </a:r>
            <a:r>
              <a:rPr sz="4250" i="1" spc="10"/>
              <a:t>IN</a:t>
            </a:r>
            <a:r>
              <a:rPr sz="4250" i="1" spc="-5"/>
              <a:t> </a:t>
            </a:r>
            <a:r>
              <a:rPr sz="4250" i="1" spc="15"/>
              <a:t>OUR</a:t>
            </a:r>
            <a:r>
              <a:rPr sz="4250" i="1" spc="-10"/>
              <a:t> </a:t>
            </a:r>
            <a:r>
              <a:rPr sz="4250" i="1" spc="20"/>
              <a:t>SOLUTION</a:t>
            </a:r>
            <a:endParaRPr sz="4250" i="1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318445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Real-Time, Interactive Dashboard</a:t>
            </a:r>
            <a:r>
              <a:rPr lang="en-GB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Data-Driven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 Hiring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&amp; Scalable.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Processing &amp; Visualization.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Enhanced Recruitment Channel Optimization.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 &amp; Inclusion Tracking.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Storytelling with Data.</a:t>
            </a:r>
            <a:endParaRPr lang="en-I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Employee Attraction Analysis Using Excel Dashboard</vt:lpstr>
      <vt:lpstr>PROJECT TITLE</vt:lpstr>
      <vt:lpstr>AGENDA</vt:lpstr>
      <vt:lpstr>PROBLEM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919384168542</cp:lastModifiedBy>
  <cp:revision>5</cp:revision>
  <dcterms:created xsi:type="dcterms:W3CDTF">2024-03-29T15:07:22Z</dcterms:created>
  <dcterms:modified xsi:type="dcterms:W3CDTF">2024-09-11T09:02:14Z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