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6" r:id="rId3"/>
    <p:sldId id="267" r:id="rId4"/>
    <p:sldId id="257" r:id="rId5"/>
    <p:sldId id="269" r:id="rId6"/>
    <p:sldId id="258" r:id="rId7"/>
    <p:sldId id="259" r:id="rId8"/>
    <p:sldId id="260" r:id="rId9"/>
    <p:sldId id="261" r:id="rId10"/>
    <p:sldId id="262" r:id="rId11"/>
    <p:sldId id="263" r:id="rId12"/>
    <p:sldId id="264" r:id="rId13"/>
    <p:sldId id="265" r:id="rId14"/>
    <p:sldId id="268"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FF9999"/>
    <a:srgbClr val="FF99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01" autoAdjust="0"/>
  </p:normalViewPr>
  <p:slideViewPr>
    <p:cSldViewPr snapToGrid="0" snapToObjects="1">
      <p:cViewPr varScale="1">
        <p:scale>
          <a:sx n="69" d="100"/>
          <a:sy n="69" d="100"/>
        </p:scale>
        <p:origin x="67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1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890094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46243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336883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181580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kaggle.com/datasets/adityajn105/flickr8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0" y="-33454"/>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60509" y="1632109"/>
            <a:ext cx="4965383" cy="4965383"/>
          </a:xfrm>
          <a:prstGeom prst="rect">
            <a:avLst/>
          </a:prstGeom>
        </p:spPr>
      </p:pic>
      <p:sp>
        <p:nvSpPr>
          <p:cNvPr id="6" name="Text 1"/>
          <p:cNvSpPr/>
          <p:nvPr/>
        </p:nvSpPr>
        <p:spPr>
          <a:xfrm>
            <a:off x="6223635" y="634242"/>
            <a:ext cx="7684770" cy="2697127"/>
          </a:xfrm>
          <a:prstGeom prst="rect">
            <a:avLst/>
          </a:prstGeom>
          <a:noFill/>
          <a:ln/>
        </p:spPr>
        <p:txBody>
          <a:bodyPr wrap="square" rtlCol="0" anchor="t"/>
          <a:lstStyle/>
          <a:p>
            <a:pPr marL="0" indent="0">
              <a:lnSpc>
                <a:spcPts val="7433"/>
              </a:lnSpc>
              <a:buNone/>
            </a:pPr>
            <a:r>
              <a:rPr lang="en-US" sz="5946" b="1" kern="0" spc="-119" dirty="0">
                <a:solidFill>
                  <a:srgbClr val="FF8AAF"/>
                </a:solidFill>
                <a:latin typeface="Petrona" pitchFamily="34" charset="0"/>
                <a:ea typeface="Petrona" pitchFamily="34" charset="-122"/>
                <a:cs typeface="Petrona" pitchFamily="34" charset="-120"/>
              </a:rPr>
              <a:t>Image Captioning with the Flickr8k Dataset</a:t>
            </a:r>
            <a:endParaRPr lang="en-US" sz="5946" dirty="0"/>
          </a:p>
        </p:txBody>
      </p:sp>
      <p:sp>
        <p:nvSpPr>
          <p:cNvPr id="7" name="Text 2"/>
          <p:cNvSpPr/>
          <p:nvPr/>
        </p:nvSpPr>
        <p:spPr>
          <a:xfrm>
            <a:off x="6216015" y="3581400"/>
            <a:ext cx="7684770" cy="2667953"/>
          </a:xfrm>
          <a:prstGeom prst="rect">
            <a:avLst/>
          </a:prstGeom>
          <a:noFill/>
          <a:ln/>
        </p:spPr>
        <p:txBody>
          <a:bodyPr wrap="square" rtlCol="0" anchor="t"/>
          <a:lstStyle/>
          <a:p>
            <a:pPr marL="0" indent="0">
              <a:lnSpc>
                <a:spcPts val="2626"/>
              </a:lnSpc>
              <a:buNone/>
            </a:pPr>
            <a:r>
              <a:rPr lang="en-US" sz="1642" kern="0" spc="-33" dirty="0">
                <a:solidFill>
                  <a:srgbClr val="E0D6DE"/>
                </a:solidFill>
                <a:latin typeface="Inter" pitchFamily="34" charset="0"/>
                <a:ea typeface="Inter" pitchFamily="34" charset="-122"/>
                <a:cs typeface="Inter" pitchFamily="34" charset="-120"/>
              </a:rPr>
              <a:t>Image captioning is a fascinating field in computer vision and natural language processing, where the goal is to generate meaningful and descriptive text captions for images. The Flickr8k dataset is a widely recognized benchmark for image captioning research. This dataset, comprising 8,000 images paired with five different captions each, provides a rich resource for training and evaluating image captioning models. This project aims to explore the development of a robust image captioning model capable of generating accurate and descriptive captions for new, unseen images.</a:t>
            </a:r>
            <a:endParaRPr lang="en-US" sz="1642" dirty="0"/>
          </a:p>
        </p:txBody>
      </p:sp>
      <p:sp>
        <p:nvSpPr>
          <p:cNvPr id="10" name="Text 4"/>
          <p:cNvSpPr/>
          <p:nvPr/>
        </p:nvSpPr>
        <p:spPr>
          <a:xfrm>
            <a:off x="6216015" y="6508798"/>
            <a:ext cx="4147185" cy="1048139"/>
          </a:xfrm>
          <a:prstGeom prst="rect">
            <a:avLst/>
          </a:prstGeom>
          <a:noFill/>
          <a:ln/>
        </p:spPr>
        <p:txBody>
          <a:bodyPr wrap="none" rtlCol="0" anchor="t"/>
          <a:lstStyle/>
          <a:p>
            <a:pPr marL="0" indent="0" algn="l">
              <a:lnSpc>
                <a:spcPts val="2873"/>
              </a:lnSpc>
              <a:buNone/>
            </a:pPr>
            <a:r>
              <a:rPr lang="en-US" sz="2052" b="1" kern="0" spc="-33" dirty="0">
                <a:solidFill>
                  <a:srgbClr val="E0D6DE"/>
                </a:solidFill>
                <a:latin typeface="Inter" pitchFamily="34" charset="0"/>
                <a:ea typeface="Inter" pitchFamily="34" charset="-122"/>
                <a:cs typeface="Inter" pitchFamily="34" charset="-120"/>
              </a:rPr>
              <a:t>by </a:t>
            </a:r>
            <a:r>
              <a:rPr lang="en-US" sz="2052" b="1" kern="0" spc="-33" dirty="0" err="1">
                <a:solidFill>
                  <a:srgbClr val="E0D6DE"/>
                </a:solidFill>
                <a:latin typeface="Inter" pitchFamily="34" charset="0"/>
                <a:ea typeface="Inter" pitchFamily="34" charset="-122"/>
                <a:cs typeface="Inter" pitchFamily="34" charset="-120"/>
              </a:rPr>
              <a:t>Y</a:t>
            </a:r>
            <a:r>
              <a:rPr lang="en-US" sz="2052" b="1" kern="0" spc="-33" dirty="0" err="1" smtClean="0">
                <a:solidFill>
                  <a:srgbClr val="E0D6DE"/>
                </a:solidFill>
                <a:latin typeface="Inter" pitchFamily="34" charset="0"/>
                <a:ea typeface="Inter" pitchFamily="34" charset="-122"/>
                <a:cs typeface="Inter" pitchFamily="34" charset="-120"/>
              </a:rPr>
              <a:t>uva</a:t>
            </a:r>
            <a:r>
              <a:rPr lang="en-US" sz="2052" b="1" kern="0" spc="-33" dirty="0" smtClean="0">
                <a:solidFill>
                  <a:srgbClr val="E0D6DE"/>
                </a:solidFill>
                <a:latin typeface="Inter" pitchFamily="34" charset="0"/>
                <a:ea typeface="Inter" pitchFamily="34" charset="-122"/>
                <a:cs typeface="Inter" pitchFamily="34" charset="-120"/>
              </a:rPr>
              <a:t> </a:t>
            </a:r>
            <a:r>
              <a:rPr lang="en-US" sz="2052" b="1" kern="0" spc="-33" dirty="0" err="1">
                <a:solidFill>
                  <a:srgbClr val="E0D6DE"/>
                </a:solidFill>
                <a:latin typeface="Inter" pitchFamily="34" charset="0"/>
                <a:ea typeface="Inter" pitchFamily="34" charset="-122"/>
                <a:cs typeface="Inter" pitchFamily="34" charset="-120"/>
              </a:rPr>
              <a:t>K</a:t>
            </a:r>
            <a:r>
              <a:rPr lang="en-US" sz="2052" b="1" kern="0" spc="-33" dirty="0" err="1" smtClean="0">
                <a:solidFill>
                  <a:srgbClr val="E0D6DE"/>
                </a:solidFill>
                <a:latin typeface="Inter" pitchFamily="34" charset="0"/>
                <a:ea typeface="Inter" pitchFamily="34" charset="-122"/>
                <a:cs typeface="Inter" pitchFamily="34" charset="-120"/>
              </a:rPr>
              <a:t>arthikeswar</a:t>
            </a:r>
            <a:r>
              <a:rPr lang="en-US" sz="2052" b="1" kern="0" spc="-33" dirty="0" smtClean="0">
                <a:solidFill>
                  <a:srgbClr val="E0D6DE"/>
                </a:solidFill>
                <a:latin typeface="Inter" pitchFamily="34" charset="0"/>
                <a:ea typeface="Inter" pitchFamily="34" charset="-122"/>
                <a:cs typeface="Inter" pitchFamily="34" charset="-120"/>
              </a:rPr>
              <a:t> </a:t>
            </a:r>
            <a:r>
              <a:rPr lang="en-US" sz="2052" b="1" kern="0" spc="-33" dirty="0" err="1" smtClean="0">
                <a:solidFill>
                  <a:srgbClr val="E0D6DE"/>
                </a:solidFill>
                <a:latin typeface="Inter" pitchFamily="34" charset="0"/>
                <a:ea typeface="Inter" pitchFamily="34" charset="-122"/>
                <a:cs typeface="Inter" pitchFamily="34" charset="-120"/>
              </a:rPr>
              <a:t>D</a:t>
            </a:r>
            <a:r>
              <a:rPr lang="en-US" sz="2052" b="1" kern="0" spc="-33" dirty="0" err="1" smtClean="0">
                <a:solidFill>
                  <a:srgbClr val="E0D6DE"/>
                </a:solidFill>
                <a:latin typeface="Inter" pitchFamily="34" charset="0"/>
                <a:ea typeface="Inter" pitchFamily="34" charset="-122"/>
                <a:cs typeface="Inter" pitchFamily="34" charset="-120"/>
              </a:rPr>
              <a:t>adisetty</a:t>
            </a:r>
            <a:endParaRPr lang="en-US" sz="2052" b="1" kern="0" spc="-33" dirty="0" smtClean="0">
              <a:solidFill>
                <a:srgbClr val="E0D6DE"/>
              </a:solidFill>
              <a:latin typeface="Inter" pitchFamily="34" charset="0"/>
              <a:ea typeface="Inter" pitchFamily="34" charset="-122"/>
              <a:cs typeface="Inter" pitchFamily="34" charset="-120"/>
            </a:endParaRPr>
          </a:p>
          <a:p>
            <a:pPr marL="0" indent="0" algn="l">
              <a:lnSpc>
                <a:spcPts val="2873"/>
              </a:lnSpc>
              <a:buNone/>
            </a:pPr>
            <a:r>
              <a:rPr lang="en-US" sz="2052" b="1" kern="0" spc="-33" dirty="0" smtClean="0">
                <a:solidFill>
                  <a:srgbClr val="E0D6DE"/>
                </a:solidFill>
                <a:latin typeface="Inter" pitchFamily="34" charset="0"/>
                <a:ea typeface="Inter" pitchFamily="34" charset="-122"/>
              </a:rPr>
              <a:t>AI / ML Intern</a:t>
            </a:r>
            <a:endParaRPr lang="en-US" sz="2052"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5" name="Image 2" descr="preencoded.png"/>
          <p:cNvPicPr>
            <a:picLocks noChangeAspect="1"/>
          </p:cNvPicPr>
          <p:nvPr/>
        </p:nvPicPr>
        <p:blipFill>
          <a:blip r:embed="rId4"/>
          <a:stretch>
            <a:fillRect/>
          </a:stretch>
        </p:blipFill>
        <p:spPr>
          <a:xfrm>
            <a:off x="215979" y="2429947"/>
            <a:ext cx="5054322" cy="3369588"/>
          </a:xfrm>
          <a:prstGeom prst="rect">
            <a:avLst/>
          </a:prstGeom>
        </p:spPr>
      </p:pic>
      <p:sp>
        <p:nvSpPr>
          <p:cNvPr id="6" name="Text 1"/>
          <p:cNvSpPr/>
          <p:nvPr/>
        </p:nvSpPr>
        <p:spPr>
          <a:xfrm>
            <a:off x="6091238" y="576977"/>
            <a:ext cx="4536519" cy="566976"/>
          </a:xfrm>
          <a:prstGeom prst="rect">
            <a:avLst/>
          </a:prstGeom>
          <a:noFill/>
          <a:ln/>
        </p:spPr>
        <p:txBody>
          <a:bodyPr wrap="none" rtlCol="0" anchor="t"/>
          <a:lstStyle/>
          <a:p>
            <a:pPr marL="0" indent="0">
              <a:lnSpc>
                <a:spcPts val="4465"/>
              </a:lnSpc>
              <a:buNone/>
            </a:pPr>
            <a:r>
              <a:rPr lang="en-US" sz="3572" b="1" kern="0" spc="-71" dirty="0">
                <a:solidFill>
                  <a:srgbClr val="FF8AAF"/>
                </a:solidFill>
                <a:latin typeface="Petrona" pitchFamily="34" charset="0"/>
                <a:ea typeface="Petrona" pitchFamily="34" charset="-122"/>
                <a:cs typeface="Petrona" pitchFamily="34" charset="-120"/>
              </a:rPr>
              <a:t>Deployment</a:t>
            </a:r>
            <a:endParaRPr lang="en-US" sz="3572" dirty="0"/>
          </a:p>
        </p:txBody>
      </p:sp>
      <p:pic>
        <p:nvPicPr>
          <p:cNvPr id="7" name="Image 3" descr="preencoded.png"/>
          <p:cNvPicPr>
            <a:picLocks noChangeAspect="1"/>
          </p:cNvPicPr>
          <p:nvPr/>
        </p:nvPicPr>
        <p:blipFill>
          <a:blip r:embed="rId5"/>
          <a:stretch>
            <a:fillRect/>
          </a:stretch>
        </p:blipFill>
        <p:spPr>
          <a:xfrm>
            <a:off x="6091238" y="1403152"/>
            <a:ext cx="864037" cy="1562338"/>
          </a:xfrm>
          <a:prstGeom prst="rect">
            <a:avLst/>
          </a:prstGeom>
        </p:spPr>
      </p:pic>
      <p:sp>
        <p:nvSpPr>
          <p:cNvPr id="8" name="Text 2"/>
          <p:cNvSpPr/>
          <p:nvPr/>
        </p:nvSpPr>
        <p:spPr>
          <a:xfrm>
            <a:off x="7214473" y="1575911"/>
            <a:ext cx="2268260" cy="283488"/>
          </a:xfrm>
          <a:prstGeom prst="rect">
            <a:avLst/>
          </a:prstGeom>
          <a:noFill/>
          <a:ln/>
        </p:spPr>
        <p:txBody>
          <a:bodyPr wrap="non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User Interface</a:t>
            </a:r>
            <a:endParaRPr lang="en-US" sz="1786" dirty="0"/>
          </a:p>
        </p:txBody>
      </p:sp>
      <p:sp>
        <p:nvSpPr>
          <p:cNvPr id="9" name="Text 3"/>
          <p:cNvSpPr/>
          <p:nvPr/>
        </p:nvSpPr>
        <p:spPr>
          <a:xfrm>
            <a:off x="7214473" y="1962983"/>
            <a:ext cx="6811089" cy="829747"/>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A user-friendly interface allows users to upload images and receive generated captions. The interface should be intuitive and easy to use, providing a seamless experience for users.</a:t>
            </a:r>
            <a:endParaRPr lang="en-US" sz="1361" dirty="0"/>
          </a:p>
        </p:txBody>
      </p:sp>
      <p:pic>
        <p:nvPicPr>
          <p:cNvPr id="10" name="Image 4" descr="preencoded.png"/>
          <p:cNvPicPr>
            <a:picLocks noChangeAspect="1"/>
          </p:cNvPicPr>
          <p:nvPr/>
        </p:nvPicPr>
        <p:blipFill>
          <a:blip r:embed="rId6"/>
          <a:stretch>
            <a:fillRect/>
          </a:stretch>
        </p:blipFill>
        <p:spPr>
          <a:xfrm>
            <a:off x="6091238" y="2965490"/>
            <a:ext cx="864037" cy="1562338"/>
          </a:xfrm>
          <a:prstGeom prst="rect">
            <a:avLst/>
          </a:prstGeom>
        </p:spPr>
      </p:pic>
      <p:sp>
        <p:nvSpPr>
          <p:cNvPr id="11" name="Text 4"/>
          <p:cNvSpPr/>
          <p:nvPr/>
        </p:nvSpPr>
        <p:spPr>
          <a:xfrm>
            <a:off x="7214473" y="3138249"/>
            <a:ext cx="2268260" cy="283488"/>
          </a:xfrm>
          <a:prstGeom prst="rect">
            <a:avLst/>
          </a:prstGeom>
          <a:noFill/>
          <a:ln/>
        </p:spPr>
        <p:txBody>
          <a:bodyPr wrap="non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Image Handling</a:t>
            </a:r>
            <a:endParaRPr lang="en-US" sz="1786" dirty="0"/>
          </a:p>
        </p:txBody>
      </p:sp>
      <p:sp>
        <p:nvSpPr>
          <p:cNvPr id="12" name="Text 5"/>
          <p:cNvSpPr/>
          <p:nvPr/>
        </p:nvSpPr>
        <p:spPr>
          <a:xfrm>
            <a:off x="7214473" y="3525322"/>
            <a:ext cx="6811089" cy="829747"/>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The deployed model should be able to handle various types of images, including different image formats, resolutions, and content. It should be robust enough to handle images with diverse scenes and objects.</a:t>
            </a:r>
            <a:endParaRPr lang="en-US" sz="1361" dirty="0"/>
          </a:p>
        </p:txBody>
      </p:sp>
      <p:pic>
        <p:nvPicPr>
          <p:cNvPr id="13" name="Image 5" descr="preencoded.png"/>
          <p:cNvPicPr>
            <a:picLocks noChangeAspect="1"/>
          </p:cNvPicPr>
          <p:nvPr/>
        </p:nvPicPr>
        <p:blipFill>
          <a:blip r:embed="rId7"/>
          <a:stretch>
            <a:fillRect/>
          </a:stretch>
        </p:blipFill>
        <p:spPr>
          <a:xfrm>
            <a:off x="6091238" y="4527828"/>
            <a:ext cx="864037" cy="1562338"/>
          </a:xfrm>
          <a:prstGeom prst="rect">
            <a:avLst/>
          </a:prstGeom>
        </p:spPr>
      </p:pic>
      <p:sp>
        <p:nvSpPr>
          <p:cNvPr id="14" name="Text 6"/>
          <p:cNvSpPr/>
          <p:nvPr/>
        </p:nvSpPr>
        <p:spPr>
          <a:xfrm>
            <a:off x="7214473" y="4700588"/>
            <a:ext cx="2268260" cy="283488"/>
          </a:xfrm>
          <a:prstGeom prst="rect">
            <a:avLst/>
          </a:prstGeom>
          <a:noFill/>
          <a:ln/>
        </p:spPr>
        <p:txBody>
          <a:bodyPr wrap="non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Caption Generation</a:t>
            </a:r>
            <a:endParaRPr lang="en-US" sz="1786" dirty="0"/>
          </a:p>
        </p:txBody>
      </p:sp>
      <p:sp>
        <p:nvSpPr>
          <p:cNvPr id="15" name="Text 7"/>
          <p:cNvSpPr/>
          <p:nvPr/>
        </p:nvSpPr>
        <p:spPr>
          <a:xfrm>
            <a:off x="7214473" y="5087660"/>
            <a:ext cx="6811089" cy="829747"/>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The model should generate captions that are relevant to the image content, providing accurate and descriptive descriptions of the objects, events, and scenes depicted in the image.</a:t>
            </a:r>
            <a:endParaRPr lang="en-US" sz="1361" dirty="0"/>
          </a:p>
        </p:txBody>
      </p:sp>
      <p:pic>
        <p:nvPicPr>
          <p:cNvPr id="16" name="Image 6" descr="preencoded.png"/>
          <p:cNvPicPr>
            <a:picLocks noChangeAspect="1"/>
          </p:cNvPicPr>
          <p:nvPr/>
        </p:nvPicPr>
        <p:blipFill>
          <a:blip r:embed="rId8"/>
          <a:stretch>
            <a:fillRect/>
          </a:stretch>
        </p:blipFill>
        <p:spPr>
          <a:xfrm>
            <a:off x="6091238" y="6090166"/>
            <a:ext cx="864037" cy="1562338"/>
          </a:xfrm>
          <a:prstGeom prst="rect">
            <a:avLst/>
          </a:prstGeom>
        </p:spPr>
      </p:pic>
      <p:sp>
        <p:nvSpPr>
          <p:cNvPr id="17" name="Text 8"/>
          <p:cNvSpPr/>
          <p:nvPr/>
        </p:nvSpPr>
        <p:spPr>
          <a:xfrm>
            <a:off x="7214473" y="6262926"/>
            <a:ext cx="2268260" cy="283488"/>
          </a:xfrm>
          <a:prstGeom prst="rect">
            <a:avLst/>
          </a:prstGeom>
          <a:noFill/>
          <a:ln/>
        </p:spPr>
        <p:txBody>
          <a:bodyPr wrap="non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Output Presentation</a:t>
            </a:r>
            <a:endParaRPr lang="en-US" sz="1786" dirty="0"/>
          </a:p>
        </p:txBody>
      </p:sp>
      <p:sp>
        <p:nvSpPr>
          <p:cNvPr id="18" name="Text 9"/>
          <p:cNvSpPr/>
          <p:nvPr/>
        </p:nvSpPr>
        <p:spPr>
          <a:xfrm>
            <a:off x="7214473" y="6649998"/>
            <a:ext cx="6811089" cy="829747"/>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The generated captions should be presented in a clear and readable format, allowing users to easily understand the description of the image. The interface should also provide options for users to save or share the generated captions.</a:t>
            </a:r>
            <a:endParaRPr lang="en-US" sz="136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anim calcmode="lin" valueType="num">
                                      <p:cBhvr>
                                        <p:cTn id="62" dur="1000" fill="hold"/>
                                        <p:tgtEl>
                                          <p:spTgt spid="14"/>
                                        </p:tgtEl>
                                        <p:attrNameLst>
                                          <p:attrName>ppt_x</p:attrName>
                                        </p:attrNameLst>
                                      </p:cBhvr>
                                      <p:tavLst>
                                        <p:tav tm="0">
                                          <p:val>
                                            <p:strVal val="#ppt_x"/>
                                          </p:val>
                                        </p:tav>
                                        <p:tav tm="100000">
                                          <p:val>
                                            <p:strVal val="#ppt_x"/>
                                          </p:val>
                                        </p:tav>
                                      </p:tavLst>
                                    </p:anim>
                                    <p:anim calcmode="lin" valueType="num">
                                      <p:cBhvr>
                                        <p:cTn id="6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ppt_x"/>
                                          </p:val>
                                        </p:tav>
                                        <p:tav tm="100000">
                                          <p:val>
                                            <p:strVal val="#ppt_x"/>
                                          </p:val>
                                        </p:tav>
                                      </p:tavLst>
                                    </p:anim>
                                    <p:anim calcmode="lin" valueType="num">
                                      <p:cBhvr additive="base">
                                        <p:cTn id="6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ppt_x"/>
                                          </p:val>
                                        </p:tav>
                                        <p:tav tm="100000">
                                          <p:val>
                                            <p:strVal val="#ppt_x"/>
                                          </p:val>
                                        </p:tav>
                                      </p:tavLst>
                                    </p:anim>
                                    <p:anim calcmode="lin" valueType="num">
                                      <p:cBhvr additive="base">
                                        <p:cTn id="7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fill="hold"/>
                                        <p:tgtEl>
                                          <p:spTgt spid="17"/>
                                        </p:tgtEl>
                                        <p:attrNameLst>
                                          <p:attrName>ppt_x</p:attrName>
                                        </p:attrNameLst>
                                      </p:cBhvr>
                                      <p:tavLst>
                                        <p:tav tm="0">
                                          <p:val>
                                            <p:strVal val="#ppt_x"/>
                                          </p:val>
                                        </p:tav>
                                        <p:tav tm="100000">
                                          <p:val>
                                            <p:strVal val="#ppt_x"/>
                                          </p:val>
                                        </p:tav>
                                      </p:tavLst>
                                    </p:anim>
                                    <p:anim calcmode="lin" valueType="num">
                                      <p:cBhvr additive="base">
                                        <p:cTn id="8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1000"/>
                                        <p:tgtEl>
                                          <p:spTgt spid="18"/>
                                        </p:tgtEl>
                                      </p:cBhvr>
                                    </p:animEffect>
                                    <p:anim calcmode="lin" valueType="num">
                                      <p:cBhvr>
                                        <p:cTn id="87" dur="1000" fill="hold"/>
                                        <p:tgtEl>
                                          <p:spTgt spid="18"/>
                                        </p:tgtEl>
                                        <p:attrNameLst>
                                          <p:attrName>ppt_x</p:attrName>
                                        </p:attrNameLst>
                                      </p:cBhvr>
                                      <p:tavLst>
                                        <p:tav tm="0">
                                          <p:val>
                                            <p:strVal val="#ppt_x"/>
                                          </p:val>
                                        </p:tav>
                                        <p:tav tm="100000">
                                          <p:val>
                                            <p:strVal val="#ppt_x"/>
                                          </p:val>
                                        </p:tav>
                                      </p:tavLst>
                                    </p:anim>
                                    <p:anim calcmode="lin" valueType="num">
                                      <p:cBhvr>
                                        <p:cTn id="8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4" grpId="0" animBg="1"/>
      <p:bldP spid="15"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531066"/>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0" y="0"/>
            <a:ext cx="14630400" cy="2160270"/>
          </a:xfrm>
          <a:prstGeom prst="rect">
            <a:avLst/>
          </a:prstGeom>
        </p:spPr>
      </p:pic>
      <p:pic>
        <p:nvPicPr>
          <p:cNvPr id="5" name="Image 2" descr="preencoded.png"/>
          <p:cNvPicPr>
            <a:picLocks noChangeAspect="1"/>
          </p:cNvPicPr>
          <p:nvPr/>
        </p:nvPicPr>
        <p:blipFill>
          <a:blip r:embed="rId5"/>
          <a:stretch>
            <a:fillRect/>
          </a:stretch>
        </p:blipFill>
        <p:spPr>
          <a:xfrm>
            <a:off x="6451044" y="215979"/>
            <a:ext cx="1728311" cy="1728311"/>
          </a:xfrm>
          <a:prstGeom prst="rect">
            <a:avLst/>
          </a:prstGeom>
        </p:spPr>
      </p:pic>
      <p:sp>
        <p:nvSpPr>
          <p:cNvPr id="6" name="Text 1"/>
          <p:cNvSpPr/>
          <p:nvPr/>
        </p:nvSpPr>
        <p:spPr>
          <a:xfrm>
            <a:off x="2594967" y="2635448"/>
            <a:ext cx="4536519" cy="566976"/>
          </a:xfrm>
          <a:prstGeom prst="rect">
            <a:avLst/>
          </a:prstGeom>
          <a:noFill/>
          <a:ln/>
        </p:spPr>
        <p:txBody>
          <a:bodyPr wrap="none" rtlCol="0" anchor="t"/>
          <a:lstStyle/>
          <a:p>
            <a:pPr marL="0" indent="0">
              <a:lnSpc>
                <a:spcPts val="4465"/>
              </a:lnSpc>
              <a:buNone/>
            </a:pPr>
            <a:r>
              <a:rPr lang="en-US" sz="3572" b="1" kern="0" spc="-71" dirty="0">
                <a:solidFill>
                  <a:srgbClr val="FF8AAF"/>
                </a:solidFill>
                <a:latin typeface="Petrona" pitchFamily="34" charset="0"/>
                <a:ea typeface="Petrona" pitchFamily="34" charset="-122"/>
                <a:cs typeface="Petrona" pitchFamily="34" charset="-120"/>
              </a:rPr>
              <a:t>Model Fine-Tuning</a:t>
            </a:r>
            <a:endParaRPr lang="en-US" sz="3572" dirty="0"/>
          </a:p>
        </p:txBody>
      </p:sp>
      <p:pic>
        <p:nvPicPr>
          <p:cNvPr id="7" name="Image 3" descr="preencoded.png"/>
          <p:cNvPicPr>
            <a:picLocks noChangeAspect="1"/>
          </p:cNvPicPr>
          <p:nvPr/>
        </p:nvPicPr>
        <p:blipFill>
          <a:blip r:embed="rId6"/>
          <a:stretch>
            <a:fillRect/>
          </a:stretch>
        </p:blipFill>
        <p:spPr>
          <a:xfrm>
            <a:off x="2594967" y="3461623"/>
            <a:ext cx="431959" cy="431959"/>
          </a:xfrm>
          <a:prstGeom prst="rect">
            <a:avLst/>
          </a:prstGeom>
        </p:spPr>
      </p:pic>
      <p:sp>
        <p:nvSpPr>
          <p:cNvPr id="8" name="Text 2"/>
          <p:cNvSpPr/>
          <p:nvPr/>
        </p:nvSpPr>
        <p:spPr>
          <a:xfrm>
            <a:off x="2594967" y="4066342"/>
            <a:ext cx="2165628" cy="566976"/>
          </a:xfrm>
          <a:prstGeom prst="rect">
            <a:avLst/>
          </a:prstGeom>
          <a:noFill/>
          <a:ln/>
        </p:spPr>
        <p:txBody>
          <a:bodyPr wrap="squar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Hyperparameter Optimization</a:t>
            </a:r>
            <a:endParaRPr lang="en-US" sz="1786" dirty="0"/>
          </a:p>
        </p:txBody>
      </p:sp>
      <p:sp>
        <p:nvSpPr>
          <p:cNvPr id="9" name="Text 3"/>
          <p:cNvSpPr/>
          <p:nvPr/>
        </p:nvSpPr>
        <p:spPr>
          <a:xfrm>
            <a:off x="2594967" y="4736902"/>
            <a:ext cx="2165628" cy="2489240"/>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The performance of the image captioning model can be further improved by fine-tuning the model's hyperparameters. Hyperparameters are parameters that are not learned during training but are set beforehand.</a:t>
            </a:r>
            <a:endParaRPr lang="en-US" sz="1361" dirty="0"/>
          </a:p>
        </p:txBody>
      </p:sp>
      <p:pic>
        <p:nvPicPr>
          <p:cNvPr id="10" name="Image 4" descr="preencoded.png"/>
          <p:cNvPicPr>
            <a:picLocks noChangeAspect="1"/>
          </p:cNvPicPr>
          <p:nvPr/>
        </p:nvPicPr>
        <p:blipFill>
          <a:blip r:embed="rId7"/>
          <a:stretch>
            <a:fillRect/>
          </a:stretch>
        </p:blipFill>
        <p:spPr>
          <a:xfrm>
            <a:off x="5019794" y="3461623"/>
            <a:ext cx="431959" cy="431959"/>
          </a:xfrm>
          <a:prstGeom prst="rect">
            <a:avLst/>
          </a:prstGeom>
        </p:spPr>
      </p:pic>
      <p:sp>
        <p:nvSpPr>
          <p:cNvPr id="11" name="Text 4"/>
          <p:cNvSpPr/>
          <p:nvPr/>
        </p:nvSpPr>
        <p:spPr>
          <a:xfrm>
            <a:off x="5019794" y="4066342"/>
            <a:ext cx="2165747" cy="566976"/>
          </a:xfrm>
          <a:prstGeom prst="rect">
            <a:avLst/>
          </a:prstGeom>
          <a:noFill/>
          <a:ln/>
        </p:spPr>
        <p:txBody>
          <a:bodyPr wrap="squar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Performance Monitoring</a:t>
            </a:r>
            <a:endParaRPr lang="en-US" sz="1786" dirty="0"/>
          </a:p>
        </p:txBody>
      </p:sp>
      <p:sp>
        <p:nvSpPr>
          <p:cNvPr id="12" name="Text 5"/>
          <p:cNvSpPr/>
          <p:nvPr/>
        </p:nvSpPr>
        <p:spPr>
          <a:xfrm>
            <a:off x="5019794" y="4736902"/>
            <a:ext cx="2165747" cy="3318986"/>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Regularly monitoring the model's performance on a validation set allows for identifying areas where improvements can be made. This involves tracking metrics such as BLEU, METEOR, and CIDEr and analyzing the generated captions to identify any patterns or biases.</a:t>
            </a:r>
            <a:endParaRPr lang="en-US" sz="1361" dirty="0"/>
          </a:p>
        </p:txBody>
      </p:sp>
      <p:pic>
        <p:nvPicPr>
          <p:cNvPr id="13" name="Image 5" descr="preencoded.png"/>
          <p:cNvPicPr>
            <a:picLocks noChangeAspect="1"/>
          </p:cNvPicPr>
          <p:nvPr/>
        </p:nvPicPr>
        <p:blipFill>
          <a:blip r:embed="rId8"/>
          <a:stretch>
            <a:fillRect/>
          </a:stretch>
        </p:blipFill>
        <p:spPr>
          <a:xfrm>
            <a:off x="7444740" y="3461623"/>
            <a:ext cx="431959" cy="431959"/>
          </a:xfrm>
          <a:prstGeom prst="rect">
            <a:avLst/>
          </a:prstGeom>
        </p:spPr>
      </p:pic>
      <p:sp>
        <p:nvSpPr>
          <p:cNvPr id="14" name="Text 6"/>
          <p:cNvSpPr/>
          <p:nvPr/>
        </p:nvSpPr>
        <p:spPr>
          <a:xfrm>
            <a:off x="7444740" y="4066342"/>
            <a:ext cx="2165628" cy="283488"/>
          </a:xfrm>
          <a:prstGeom prst="rect">
            <a:avLst/>
          </a:prstGeom>
          <a:noFill/>
          <a:ln/>
        </p:spPr>
        <p:txBody>
          <a:bodyPr wrap="non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Error Analysis</a:t>
            </a:r>
            <a:endParaRPr lang="en-US" sz="1786" dirty="0"/>
          </a:p>
        </p:txBody>
      </p:sp>
      <p:sp>
        <p:nvSpPr>
          <p:cNvPr id="15" name="Text 7"/>
          <p:cNvSpPr/>
          <p:nvPr/>
        </p:nvSpPr>
        <p:spPr>
          <a:xfrm>
            <a:off x="7444740" y="4453414"/>
            <a:ext cx="2165628" cy="2765822"/>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Analyzing the errors made by the model can provide valuable insights into its strengths and weaknesses. By understanding the types of errors the model is making, we can develop strategies to address those errors and improve its overall performance.</a:t>
            </a:r>
            <a:endParaRPr lang="en-US" sz="1361" dirty="0"/>
          </a:p>
        </p:txBody>
      </p:sp>
      <p:pic>
        <p:nvPicPr>
          <p:cNvPr id="16" name="Image 6" descr="preencoded.png"/>
          <p:cNvPicPr>
            <a:picLocks noChangeAspect="1"/>
          </p:cNvPicPr>
          <p:nvPr/>
        </p:nvPicPr>
        <p:blipFill>
          <a:blip r:embed="rId9"/>
          <a:stretch>
            <a:fillRect/>
          </a:stretch>
        </p:blipFill>
        <p:spPr>
          <a:xfrm>
            <a:off x="9869567" y="3461623"/>
            <a:ext cx="431959" cy="431959"/>
          </a:xfrm>
          <a:prstGeom prst="rect">
            <a:avLst/>
          </a:prstGeom>
        </p:spPr>
      </p:pic>
      <p:sp>
        <p:nvSpPr>
          <p:cNvPr id="17" name="Text 8"/>
          <p:cNvSpPr/>
          <p:nvPr/>
        </p:nvSpPr>
        <p:spPr>
          <a:xfrm>
            <a:off x="9869567" y="4066342"/>
            <a:ext cx="2165747" cy="566976"/>
          </a:xfrm>
          <a:prstGeom prst="rect">
            <a:avLst/>
          </a:prstGeom>
          <a:noFill/>
          <a:ln/>
        </p:spPr>
        <p:txBody>
          <a:bodyPr wrap="squar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Dataset Augmentation</a:t>
            </a:r>
            <a:endParaRPr lang="en-US" sz="1786" dirty="0"/>
          </a:p>
        </p:txBody>
      </p:sp>
      <p:sp>
        <p:nvSpPr>
          <p:cNvPr id="18" name="Text 9"/>
          <p:cNvSpPr/>
          <p:nvPr/>
        </p:nvSpPr>
        <p:spPr>
          <a:xfrm>
            <a:off x="9869567" y="4736902"/>
            <a:ext cx="2165747" cy="3042404"/>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Enlarging the training dataset by adding more images and captions can further enhance the model's generalization ability. This can be achieved by collecting new images or by using data augmentation techniques to create variations of existing images.</a:t>
            </a:r>
            <a:endParaRPr lang="en-US" sz="136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randombar(horizont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randombar(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randombar(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randombar(horizontal)">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randombar(horizontal)">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randombar(horizontal)">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4" grpId="0" animBg="1"/>
      <p:bldP spid="15"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1276588" y="609362"/>
            <a:ext cx="7535942" cy="725448"/>
          </a:xfrm>
          <a:prstGeom prst="rect">
            <a:avLst/>
          </a:prstGeom>
          <a:noFill/>
          <a:ln/>
        </p:spPr>
        <p:txBody>
          <a:bodyPr wrap="none" rtlCol="0" anchor="t"/>
          <a:lstStyle/>
          <a:p>
            <a:pPr marL="0" indent="0">
              <a:lnSpc>
                <a:spcPts val="5712"/>
              </a:lnSpc>
              <a:buNone/>
            </a:pPr>
            <a:r>
              <a:rPr lang="en-US" sz="4570" b="1" kern="0" spc="-91" dirty="0">
                <a:solidFill>
                  <a:srgbClr val="FF8AAF"/>
                </a:solidFill>
                <a:latin typeface="Petrona" pitchFamily="34" charset="0"/>
                <a:ea typeface="Petrona" pitchFamily="34" charset="-122"/>
                <a:cs typeface="Petrona" pitchFamily="34" charset="-120"/>
              </a:rPr>
              <a:t>Impact and Future Directions</a:t>
            </a:r>
            <a:endParaRPr lang="en-US" sz="4570" dirty="0"/>
          </a:p>
        </p:txBody>
      </p:sp>
      <p:sp>
        <p:nvSpPr>
          <p:cNvPr id="5" name="Shape 2"/>
          <p:cNvSpPr/>
          <p:nvPr/>
        </p:nvSpPr>
        <p:spPr>
          <a:xfrm>
            <a:off x="1276588" y="1915120"/>
            <a:ext cx="497443" cy="497443"/>
          </a:xfrm>
          <a:prstGeom prst="roundRect">
            <a:avLst>
              <a:gd name="adj" fmla="val 18667"/>
            </a:avLst>
          </a:prstGeom>
          <a:solidFill>
            <a:srgbClr val="2F1D63"/>
          </a:solidFill>
          <a:ln w="7620">
            <a:solidFill>
              <a:srgbClr val="48367C"/>
            </a:solidFill>
            <a:prstDash val="solid"/>
          </a:ln>
        </p:spPr>
      </p:sp>
      <p:sp>
        <p:nvSpPr>
          <p:cNvPr id="6" name="Text 3"/>
          <p:cNvSpPr/>
          <p:nvPr/>
        </p:nvSpPr>
        <p:spPr>
          <a:xfrm>
            <a:off x="1454229" y="1989653"/>
            <a:ext cx="142042" cy="348258"/>
          </a:xfrm>
          <a:prstGeom prst="rect">
            <a:avLst/>
          </a:prstGeom>
          <a:noFill/>
          <a:ln/>
        </p:spPr>
        <p:txBody>
          <a:bodyPr wrap="none" rtlCol="0" anchor="t"/>
          <a:lstStyle/>
          <a:p>
            <a:pPr marL="0" indent="0" algn="ctr">
              <a:lnSpc>
                <a:spcPts val="2742"/>
              </a:lnSpc>
              <a:buNone/>
            </a:pPr>
            <a:r>
              <a:rPr lang="en-US" sz="2742" b="1" kern="0" spc="-55" dirty="0">
                <a:solidFill>
                  <a:srgbClr val="E0D6DE"/>
                </a:solidFill>
                <a:latin typeface="Petrona" pitchFamily="34" charset="0"/>
                <a:ea typeface="Petrona" pitchFamily="34" charset="-122"/>
                <a:cs typeface="Petrona" pitchFamily="34" charset="-120"/>
              </a:rPr>
              <a:t>1</a:t>
            </a:r>
            <a:endParaRPr lang="en-US" sz="2742" dirty="0"/>
          </a:p>
        </p:txBody>
      </p:sp>
      <p:sp>
        <p:nvSpPr>
          <p:cNvPr id="7" name="Text 4"/>
          <p:cNvSpPr/>
          <p:nvPr/>
        </p:nvSpPr>
        <p:spPr>
          <a:xfrm>
            <a:off x="1995011" y="1915120"/>
            <a:ext cx="2901791" cy="362664"/>
          </a:xfrm>
          <a:prstGeom prst="rect">
            <a:avLst/>
          </a:prstGeom>
          <a:noFill/>
          <a:ln/>
        </p:spPr>
        <p:txBody>
          <a:bodyPr wrap="none" rtlCol="0" anchor="t"/>
          <a:lstStyle/>
          <a:p>
            <a:pPr marL="0" indent="0">
              <a:lnSpc>
                <a:spcPts val="2856"/>
              </a:lnSpc>
              <a:buNone/>
            </a:pPr>
            <a:r>
              <a:rPr lang="en-US" sz="2285" b="1" kern="0" spc="-46" dirty="0">
                <a:solidFill>
                  <a:srgbClr val="E0D6DE"/>
                </a:solidFill>
                <a:latin typeface="Petrona" pitchFamily="34" charset="0"/>
                <a:ea typeface="Petrona" pitchFamily="34" charset="-122"/>
                <a:cs typeface="Petrona" pitchFamily="34" charset="-120"/>
              </a:rPr>
              <a:t>Image Understanding</a:t>
            </a:r>
            <a:endParaRPr lang="en-US" sz="2285" dirty="0"/>
          </a:p>
        </p:txBody>
      </p:sp>
      <p:sp>
        <p:nvSpPr>
          <p:cNvPr id="8" name="Text 5"/>
          <p:cNvSpPr/>
          <p:nvPr/>
        </p:nvSpPr>
        <p:spPr>
          <a:xfrm>
            <a:off x="1995011" y="2410420"/>
            <a:ext cx="5209699" cy="1768673"/>
          </a:xfrm>
          <a:prstGeom prst="rect">
            <a:avLst/>
          </a:prstGeom>
          <a:noFill/>
          <a:ln/>
        </p:spPr>
        <p:txBody>
          <a:bodyPr wrap="square" rtlCol="0" anchor="t"/>
          <a:lstStyle/>
          <a:p>
            <a:pPr marL="0" indent="0">
              <a:lnSpc>
                <a:spcPts val="2785"/>
              </a:lnSpc>
              <a:buNone/>
            </a:pPr>
            <a:r>
              <a:rPr lang="en-US" sz="1741" kern="0" spc="-35" dirty="0">
                <a:solidFill>
                  <a:srgbClr val="E0D6DE"/>
                </a:solidFill>
                <a:latin typeface="Inter" pitchFamily="34" charset="0"/>
                <a:ea typeface="Inter" pitchFamily="34" charset="-122"/>
                <a:cs typeface="Inter" pitchFamily="34" charset="-120"/>
              </a:rPr>
              <a:t>Image captioning models contribute to a deeper understanding of image content. They can be used to extract meaningful information from images, enabling applications such as image search, retrieval, and analysis.</a:t>
            </a:r>
            <a:endParaRPr lang="en-US" sz="1741" dirty="0"/>
          </a:p>
        </p:txBody>
      </p:sp>
      <p:sp>
        <p:nvSpPr>
          <p:cNvPr id="9" name="Shape 6"/>
          <p:cNvSpPr/>
          <p:nvPr/>
        </p:nvSpPr>
        <p:spPr>
          <a:xfrm>
            <a:off x="7425690" y="1915120"/>
            <a:ext cx="497443" cy="497443"/>
          </a:xfrm>
          <a:prstGeom prst="roundRect">
            <a:avLst>
              <a:gd name="adj" fmla="val 18667"/>
            </a:avLst>
          </a:prstGeom>
          <a:solidFill>
            <a:srgbClr val="2F1D63"/>
          </a:solidFill>
          <a:ln w="7620">
            <a:solidFill>
              <a:srgbClr val="48367C"/>
            </a:solidFill>
            <a:prstDash val="solid"/>
          </a:ln>
        </p:spPr>
      </p:sp>
      <p:sp>
        <p:nvSpPr>
          <p:cNvPr id="10" name="Text 7"/>
          <p:cNvSpPr/>
          <p:nvPr/>
        </p:nvSpPr>
        <p:spPr>
          <a:xfrm>
            <a:off x="7579162" y="1989653"/>
            <a:ext cx="190500" cy="348258"/>
          </a:xfrm>
          <a:prstGeom prst="rect">
            <a:avLst/>
          </a:prstGeom>
          <a:noFill/>
          <a:ln/>
        </p:spPr>
        <p:txBody>
          <a:bodyPr wrap="none" rtlCol="0" anchor="t"/>
          <a:lstStyle/>
          <a:p>
            <a:pPr marL="0" indent="0" algn="ctr">
              <a:lnSpc>
                <a:spcPts val="2742"/>
              </a:lnSpc>
              <a:buNone/>
            </a:pPr>
            <a:r>
              <a:rPr lang="en-US" sz="2742" b="1" kern="0" spc="-55" dirty="0">
                <a:solidFill>
                  <a:srgbClr val="E0D6DE"/>
                </a:solidFill>
                <a:latin typeface="Petrona" pitchFamily="34" charset="0"/>
                <a:ea typeface="Petrona" pitchFamily="34" charset="-122"/>
                <a:cs typeface="Petrona" pitchFamily="34" charset="-120"/>
              </a:rPr>
              <a:t>2</a:t>
            </a:r>
            <a:endParaRPr lang="en-US" sz="2742" dirty="0"/>
          </a:p>
        </p:txBody>
      </p:sp>
      <p:sp>
        <p:nvSpPr>
          <p:cNvPr id="11" name="Text 8"/>
          <p:cNvSpPr/>
          <p:nvPr/>
        </p:nvSpPr>
        <p:spPr>
          <a:xfrm>
            <a:off x="8144113" y="1915120"/>
            <a:ext cx="3859411" cy="362664"/>
          </a:xfrm>
          <a:prstGeom prst="rect">
            <a:avLst/>
          </a:prstGeom>
          <a:noFill/>
          <a:ln/>
        </p:spPr>
        <p:txBody>
          <a:bodyPr wrap="none" rtlCol="0" anchor="t"/>
          <a:lstStyle/>
          <a:p>
            <a:pPr marL="0" indent="0">
              <a:lnSpc>
                <a:spcPts val="2856"/>
              </a:lnSpc>
              <a:buNone/>
            </a:pPr>
            <a:r>
              <a:rPr lang="en-US" sz="2285" b="1" kern="0" spc="-46" dirty="0">
                <a:solidFill>
                  <a:srgbClr val="E0D6DE"/>
                </a:solidFill>
                <a:latin typeface="Petrona" pitchFamily="34" charset="0"/>
                <a:ea typeface="Petrona" pitchFamily="34" charset="-122"/>
                <a:cs typeface="Petrona" pitchFamily="34" charset="-120"/>
              </a:rPr>
              <a:t>Human-Computer Interaction</a:t>
            </a:r>
            <a:endParaRPr lang="en-US" sz="2285" dirty="0"/>
          </a:p>
        </p:txBody>
      </p:sp>
      <p:sp>
        <p:nvSpPr>
          <p:cNvPr id="12" name="Text 9"/>
          <p:cNvSpPr/>
          <p:nvPr/>
        </p:nvSpPr>
        <p:spPr>
          <a:xfrm>
            <a:off x="8144113" y="2410420"/>
            <a:ext cx="5209699" cy="2122408"/>
          </a:xfrm>
          <a:prstGeom prst="rect">
            <a:avLst/>
          </a:prstGeom>
          <a:noFill/>
          <a:ln/>
        </p:spPr>
        <p:txBody>
          <a:bodyPr wrap="square" rtlCol="0" anchor="t"/>
          <a:lstStyle/>
          <a:p>
            <a:pPr marL="0" indent="0">
              <a:lnSpc>
                <a:spcPts val="2785"/>
              </a:lnSpc>
              <a:buNone/>
            </a:pPr>
            <a:r>
              <a:rPr lang="en-US" sz="1741" kern="0" spc="-35" dirty="0">
                <a:solidFill>
                  <a:srgbClr val="E0D6DE"/>
                </a:solidFill>
                <a:latin typeface="Inter" pitchFamily="34" charset="0"/>
                <a:ea typeface="Inter" pitchFamily="34" charset="-122"/>
                <a:cs typeface="Inter" pitchFamily="34" charset="-120"/>
              </a:rPr>
              <a:t>These models can improve human-computer interaction by providing more accessible and informative ways to interact with images. For example, they can be used to generate descriptions for visually impaired individuals or to provide context for image-based communication.</a:t>
            </a:r>
            <a:endParaRPr lang="en-US" sz="1741" dirty="0"/>
          </a:p>
        </p:txBody>
      </p:sp>
      <p:sp>
        <p:nvSpPr>
          <p:cNvPr id="13" name="Shape 10"/>
          <p:cNvSpPr/>
          <p:nvPr/>
        </p:nvSpPr>
        <p:spPr>
          <a:xfrm>
            <a:off x="1276588" y="5002530"/>
            <a:ext cx="497443" cy="497443"/>
          </a:xfrm>
          <a:prstGeom prst="roundRect">
            <a:avLst>
              <a:gd name="adj" fmla="val 18667"/>
            </a:avLst>
          </a:prstGeom>
          <a:solidFill>
            <a:srgbClr val="2F1D63"/>
          </a:solidFill>
          <a:ln w="7620">
            <a:solidFill>
              <a:srgbClr val="48367C"/>
            </a:solidFill>
            <a:prstDash val="solid"/>
          </a:ln>
        </p:spPr>
      </p:sp>
      <p:sp>
        <p:nvSpPr>
          <p:cNvPr id="14" name="Text 11"/>
          <p:cNvSpPr/>
          <p:nvPr/>
        </p:nvSpPr>
        <p:spPr>
          <a:xfrm>
            <a:off x="1430179" y="5077063"/>
            <a:ext cx="190143" cy="348258"/>
          </a:xfrm>
          <a:prstGeom prst="rect">
            <a:avLst/>
          </a:prstGeom>
          <a:noFill/>
          <a:ln/>
        </p:spPr>
        <p:txBody>
          <a:bodyPr wrap="none" rtlCol="0" anchor="t"/>
          <a:lstStyle/>
          <a:p>
            <a:pPr marL="0" indent="0" algn="ctr">
              <a:lnSpc>
                <a:spcPts val="2742"/>
              </a:lnSpc>
              <a:buNone/>
            </a:pPr>
            <a:r>
              <a:rPr lang="en-US" sz="2742" b="1" kern="0" spc="-55" dirty="0">
                <a:solidFill>
                  <a:srgbClr val="E0D6DE"/>
                </a:solidFill>
                <a:latin typeface="Petrona" pitchFamily="34" charset="0"/>
                <a:ea typeface="Petrona" pitchFamily="34" charset="-122"/>
                <a:cs typeface="Petrona" pitchFamily="34" charset="-120"/>
              </a:rPr>
              <a:t>3</a:t>
            </a:r>
            <a:endParaRPr lang="en-US" sz="2742" dirty="0"/>
          </a:p>
        </p:txBody>
      </p:sp>
      <p:sp>
        <p:nvSpPr>
          <p:cNvPr id="15" name="Text 12"/>
          <p:cNvSpPr/>
          <p:nvPr/>
        </p:nvSpPr>
        <p:spPr>
          <a:xfrm>
            <a:off x="1995011" y="5002530"/>
            <a:ext cx="3098602" cy="362664"/>
          </a:xfrm>
          <a:prstGeom prst="rect">
            <a:avLst/>
          </a:prstGeom>
          <a:noFill/>
          <a:ln/>
        </p:spPr>
        <p:txBody>
          <a:bodyPr wrap="none" rtlCol="0" anchor="t"/>
          <a:lstStyle/>
          <a:p>
            <a:pPr marL="0" indent="0">
              <a:lnSpc>
                <a:spcPts val="2856"/>
              </a:lnSpc>
              <a:buNone/>
            </a:pPr>
            <a:r>
              <a:rPr lang="en-US" sz="2285" b="1" kern="0" spc="-46" dirty="0">
                <a:solidFill>
                  <a:srgbClr val="E0D6DE"/>
                </a:solidFill>
                <a:latin typeface="Petrona" pitchFamily="34" charset="0"/>
                <a:ea typeface="Petrona" pitchFamily="34" charset="-122"/>
                <a:cs typeface="Petrona" pitchFamily="34" charset="-120"/>
              </a:rPr>
              <a:t>Multilingual Captioning</a:t>
            </a:r>
            <a:endParaRPr lang="en-US" sz="2285" dirty="0"/>
          </a:p>
        </p:txBody>
      </p:sp>
      <p:sp>
        <p:nvSpPr>
          <p:cNvPr id="16" name="Text 13"/>
          <p:cNvSpPr/>
          <p:nvPr/>
        </p:nvSpPr>
        <p:spPr>
          <a:xfrm>
            <a:off x="1995011" y="5497830"/>
            <a:ext cx="5209699" cy="1768673"/>
          </a:xfrm>
          <a:prstGeom prst="rect">
            <a:avLst/>
          </a:prstGeom>
          <a:noFill/>
          <a:ln/>
        </p:spPr>
        <p:txBody>
          <a:bodyPr wrap="square" rtlCol="0" anchor="t"/>
          <a:lstStyle/>
          <a:p>
            <a:pPr marL="0" indent="0">
              <a:lnSpc>
                <a:spcPts val="2785"/>
              </a:lnSpc>
              <a:buNone/>
            </a:pPr>
            <a:r>
              <a:rPr lang="en-US" sz="1741" kern="0" spc="-35" dirty="0">
                <a:solidFill>
                  <a:srgbClr val="E0D6DE"/>
                </a:solidFill>
                <a:latin typeface="Inter" pitchFamily="34" charset="0"/>
                <a:ea typeface="Inter" pitchFamily="34" charset="-122"/>
                <a:cs typeface="Inter" pitchFamily="34" charset="-120"/>
              </a:rPr>
              <a:t>Future research can explore multilingual captioning, where the model can generate captions in multiple languages. This would broaden the accessibility and applicability of image captioning models for diverse users and contexts.</a:t>
            </a:r>
            <a:endParaRPr lang="en-US" sz="1741" dirty="0"/>
          </a:p>
        </p:txBody>
      </p:sp>
      <p:sp>
        <p:nvSpPr>
          <p:cNvPr id="17" name="Shape 14"/>
          <p:cNvSpPr/>
          <p:nvPr/>
        </p:nvSpPr>
        <p:spPr>
          <a:xfrm>
            <a:off x="7425690" y="5002530"/>
            <a:ext cx="497443" cy="497443"/>
          </a:xfrm>
          <a:prstGeom prst="roundRect">
            <a:avLst>
              <a:gd name="adj" fmla="val 18667"/>
            </a:avLst>
          </a:prstGeom>
          <a:solidFill>
            <a:srgbClr val="2F1D63"/>
          </a:solidFill>
          <a:ln w="7620">
            <a:solidFill>
              <a:srgbClr val="48367C"/>
            </a:solidFill>
            <a:prstDash val="solid"/>
          </a:ln>
        </p:spPr>
      </p:sp>
      <p:sp>
        <p:nvSpPr>
          <p:cNvPr id="18" name="Text 15"/>
          <p:cNvSpPr/>
          <p:nvPr/>
        </p:nvSpPr>
        <p:spPr>
          <a:xfrm>
            <a:off x="7584043" y="5077063"/>
            <a:ext cx="180737" cy="348258"/>
          </a:xfrm>
          <a:prstGeom prst="rect">
            <a:avLst/>
          </a:prstGeom>
          <a:noFill/>
          <a:ln/>
        </p:spPr>
        <p:txBody>
          <a:bodyPr wrap="none" rtlCol="0" anchor="t"/>
          <a:lstStyle/>
          <a:p>
            <a:pPr marL="0" indent="0" algn="ctr">
              <a:lnSpc>
                <a:spcPts val="2742"/>
              </a:lnSpc>
              <a:buNone/>
            </a:pPr>
            <a:r>
              <a:rPr lang="en-US" sz="2742" b="1" kern="0" spc="-55" dirty="0">
                <a:solidFill>
                  <a:srgbClr val="E0D6DE"/>
                </a:solidFill>
                <a:latin typeface="Petrona" pitchFamily="34" charset="0"/>
                <a:ea typeface="Petrona" pitchFamily="34" charset="-122"/>
                <a:cs typeface="Petrona" pitchFamily="34" charset="-120"/>
              </a:rPr>
              <a:t>4</a:t>
            </a:r>
            <a:endParaRPr lang="en-US" sz="2742" dirty="0"/>
          </a:p>
        </p:txBody>
      </p:sp>
      <p:sp>
        <p:nvSpPr>
          <p:cNvPr id="19" name="Text 16"/>
          <p:cNvSpPr/>
          <p:nvPr/>
        </p:nvSpPr>
        <p:spPr>
          <a:xfrm>
            <a:off x="8144113" y="5002530"/>
            <a:ext cx="3748564" cy="362664"/>
          </a:xfrm>
          <a:prstGeom prst="rect">
            <a:avLst/>
          </a:prstGeom>
          <a:noFill/>
          <a:ln/>
        </p:spPr>
        <p:txBody>
          <a:bodyPr wrap="none" rtlCol="0" anchor="t"/>
          <a:lstStyle/>
          <a:p>
            <a:pPr marL="0" indent="0">
              <a:lnSpc>
                <a:spcPts val="2856"/>
              </a:lnSpc>
              <a:buNone/>
            </a:pPr>
            <a:r>
              <a:rPr lang="en-US" sz="2285" b="1" kern="0" spc="-46" dirty="0">
                <a:solidFill>
                  <a:srgbClr val="E0D6DE"/>
                </a:solidFill>
                <a:latin typeface="Petrona" pitchFamily="34" charset="0"/>
                <a:ea typeface="Petrona" pitchFamily="34" charset="-122"/>
                <a:cs typeface="Petrona" pitchFamily="34" charset="-120"/>
              </a:rPr>
              <a:t>Advanced Captioning Models</a:t>
            </a:r>
            <a:endParaRPr lang="en-US" sz="2285" dirty="0"/>
          </a:p>
        </p:txBody>
      </p:sp>
      <p:sp>
        <p:nvSpPr>
          <p:cNvPr id="20" name="Text 17"/>
          <p:cNvSpPr/>
          <p:nvPr/>
        </p:nvSpPr>
        <p:spPr>
          <a:xfrm>
            <a:off x="8144113" y="5497830"/>
            <a:ext cx="5209699" cy="2122408"/>
          </a:xfrm>
          <a:prstGeom prst="rect">
            <a:avLst/>
          </a:prstGeom>
          <a:noFill/>
          <a:ln/>
        </p:spPr>
        <p:txBody>
          <a:bodyPr wrap="square" rtlCol="0" anchor="t"/>
          <a:lstStyle/>
          <a:p>
            <a:pPr marL="0" indent="0">
              <a:lnSpc>
                <a:spcPts val="2785"/>
              </a:lnSpc>
              <a:buNone/>
            </a:pPr>
            <a:r>
              <a:rPr lang="en-US" sz="1741" kern="0" spc="-35" dirty="0">
                <a:solidFill>
                  <a:srgbClr val="E0D6DE"/>
                </a:solidFill>
                <a:latin typeface="Inter" pitchFamily="34" charset="0"/>
                <a:ea typeface="Inter" pitchFamily="34" charset="-122"/>
                <a:cs typeface="Inter" pitchFamily="34" charset="-120"/>
              </a:rPr>
              <a:t>Developing more sophisticated captioning models that can generate more creative, engaging, and informative captions is an ongoing area of research. This includes incorporating techniques such as attention mechanisms and generative adversarial networks (GANs).</a:t>
            </a:r>
            <a:endParaRPr lang="en-US" sz="174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ppt_x"/>
                                          </p:val>
                                        </p:tav>
                                        <p:tav tm="100000">
                                          <p:val>
                                            <p:strVal val="#ppt_x"/>
                                          </p:val>
                                        </p:tav>
                                      </p:tavLst>
                                    </p:anim>
                                    <p:anim calcmode="lin" valueType="num">
                                      <p:cBhvr additive="base">
                                        <p:cTn id="6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ppt_x"/>
                                          </p:val>
                                        </p:tav>
                                        <p:tav tm="100000">
                                          <p:val>
                                            <p:strVal val="#ppt_x"/>
                                          </p:val>
                                        </p:tav>
                                      </p:tavLst>
                                    </p:anim>
                                    <p:anim calcmode="lin" valueType="num">
                                      <p:cBhvr additive="base">
                                        <p:cTn id="7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1000"/>
                                        <p:tgtEl>
                                          <p:spTgt spid="15"/>
                                        </p:tgtEl>
                                      </p:cBhvr>
                                    </p:animEffect>
                                    <p:anim calcmode="lin" valueType="num">
                                      <p:cBhvr>
                                        <p:cTn id="77" dur="1000" fill="hold"/>
                                        <p:tgtEl>
                                          <p:spTgt spid="15"/>
                                        </p:tgtEl>
                                        <p:attrNameLst>
                                          <p:attrName>ppt_x</p:attrName>
                                        </p:attrNameLst>
                                      </p:cBhvr>
                                      <p:tavLst>
                                        <p:tav tm="0">
                                          <p:val>
                                            <p:strVal val="#ppt_x"/>
                                          </p:val>
                                        </p:tav>
                                        <p:tav tm="100000">
                                          <p:val>
                                            <p:strVal val="#ppt_x"/>
                                          </p:val>
                                        </p:tav>
                                      </p:tavLst>
                                    </p:anim>
                                    <p:anim calcmode="lin" valueType="num">
                                      <p:cBhvr>
                                        <p:cTn id="7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1000"/>
                                        <p:tgtEl>
                                          <p:spTgt spid="16"/>
                                        </p:tgtEl>
                                      </p:cBhvr>
                                    </p:animEffect>
                                    <p:anim calcmode="lin" valueType="num">
                                      <p:cBhvr>
                                        <p:cTn id="84" dur="1000" fill="hold"/>
                                        <p:tgtEl>
                                          <p:spTgt spid="16"/>
                                        </p:tgtEl>
                                        <p:attrNameLst>
                                          <p:attrName>ppt_x</p:attrName>
                                        </p:attrNameLst>
                                      </p:cBhvr>
                                      <p:tavLst>
                                        <p:tav tm="0">
                                          <p:val>
                                            <p:strVal val="#ppt_x"/>
                                          </p:val>
                                        </p:tav>
                                        <p:tav tm="100000">
                                          <p:val>
                                            <p:strVal val="#ppt_x"/>
                                          </p:val>
                                        </p:tav>
                                      </p:tavLst>
                                    </p:anim>
                                    <p:anim calcmode="lin" valueType="num">
                                      <p:cBhvr>
                                        <p:cTn id="8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17"/>
                                        </p:tgtEl>
                                        <p:attrNameLst>
                                          <p:attrName>style.visibility</p:attrName>
                                        </p:attrNameLst>
                                      </p:cBhvr>
                                      <p:to>
                                        <p:strVal val="visible"/>
                                      </p:to>
                                    </p:set>
                                    <p:anim calcmode="lin" valueType="num">
                                      <p:cBhvr additive="base">
                                        <p:cTn id="90" dur="500" fill="hold"/>
                                        <p:tgtEl>
                                          <p:spTgt spid="17"/>
                                        </p:tgtEl>
                                        <p:attrNameLst>
                                          <p:attrName>ppt_x</p:attrName>
                                        </p:attrNameLst>
                                      </p:cBhvr>
                                      <p:tavLst>
                                        <p:tav tm="0">
                                          <p:val>
                                            <p:strVal val="#ppt_x"/>
                                          </p:val>
                                        </p:tav>
                                        <p:tav tm="100000">
                                          <p:val>
                                            <p:strVal val="#ppt_x"/>
                                          </p:val>
                                        </p:tav>
                                      </p:tavLst>
                                    </p:anim>
                                    <p:anim calcmode="lin" valueType="num">
                                      <p:cBhvr additive="base">
                                        <p:cTn id="9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18"/>
                                        </p:tgtEl>
                                        <p:attrNameLst>
                                          <p:attrName>style.visibility</p:attrName>
                                        </p:attrNameLst>
                                      </p:cBhvr>
                                      <p:to>
                                        <p:strVal val="visible"/>
                                      </p:to>
                                    </p:set>
                                    <p:anim calcmode="lin" valueType="num">
                                      <p:cBhvr additive="base">
                                        <p:cTn id="96" dur="500" fill="hold"/>
                                        <p:tgtEl>
                                          <p:spTgt spid="18"/>
                                        </p:tgtEl>
                                        <p:attrNameLst>
                                          <p:attrName>ppt_x</p:attrName>
                                        </p:attrNameLst>
                                      </p:cBhvr>
                                      <p:tavLst>
                                        <p:tav tm="0">
                                          <p:val>
                                            <p:strVal val="#ppt_x"/>
                                          </p:val>
                                        </p:tav>
                                        <p:tav tm="100000">
                                          <p:val>
                                            <p:strVal val="#ppt_x"/>
                                          </p:val>
                                        </p:tav>
                                      </p:tavLst>
                                    </p:anim>
                                    <p:anim calcmode="lin" valueType="num">
                                      <p:cBhvr additive="base">
                                        <p:cTn id="9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1000"/>
                                        <p:tgtEl>
                                          <p:spTgt spid="19"/>
                                        </p:tgtEl>
                                      </p:cBhvr>
                                    </p:animEffect>
                                    <p:anim calcmode="lin" valueType="num">
                                      <p:cBhvr>
                                        <p:cTn id="103" dur="1000" fill="hold"/>
                                        <p:tgtEl>
                                          <p:spTgt spid="19"/>
                                        </p:tgtEl>
                                        <p:attrNameLst>
                                          <p:attrName>ppt_x</p:attrName>
                                        </p:attrNameLst>
                                      </p:cBhvr>
                                      <p:tavLst>
                                        <p:tav tm="0">
                                          <p:val>
                                            <p:strVal val="#ppt_x"/>
                                          </p:val>
                                        </p:tav>
                                        <p:tav tm="100000">
                                          <p:val>
                                            <p:strVal val="#ppt_x"/>
                                          </p:val>
                                        </p:tav>
                                      </p:tavLst>
                                    </p:anim>
                                    <p:anim calcmode="lin" valueType="num">
                                      <p:cBhvr>
                                        <p:cTn id="10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20"/>
                                        </p:tgtEl>
                                        <p:attrNameLst>
                                          <p:attrName>style.visibility</p:attrName>
                                        </p:attrNameLst>
                                      </p:cBhvr>
                                      <p:to>
                                        <p:strVal val="visible"/>
                                      </p:to>
                                    </p:set>
                                    <p:animEffect transition="in" filter="fade">
                                      <p:cBhvr>
                                        <p:cTn id="109" dur="1000"/>
                                        <p:tgtEl>
                                          <p:spTgt spid="20"/>
                                        </p:tgtEl>
                                      </p:cBhvr>
                                    </p:animEffect>
                                    <p:anim calcmode="lin" valueType="num">
                                      <p:cBhvr>
                                        <p:cTn id="110" dur="1000" fill="hold"/>
                                        <p:tgtEl>
                                          <p:spTgt spid="20"/>
                                        </p:tgtEl>
                                        <p:attrNameLst>
                                          <p:attrName>ppt_x</p:attrName>
                                        </p:attrNameLst>
                                      </p:cBhvr>
                                      <p:tavLst>
                                        <p:tav tm="0">
                                          <p:val>
                                            <p:strVal val="#ppt_x"/>
                                          </p:val>
                                        </p:tav>
                                        <p:tav tm="100000">
                                          <p:val>
                                            <p:strVal val="#ppt_x"/>
                                          </p:val>
                                        </p:tav>
                                      </p:tavLst>
                                    </p:anim>
                                    <p:anim calcmode="lin" valueType="num">
                                      <p:cBhvr>
                                        <p:cTn id="11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P spid="11" grpId="0" animBg="1"/>
      <p:bldP spid="12" grpId="0" animBg="1"/>
      <p:bldP spid="14" grpId="0" animBg="1"/>
      <p:bldP spid="15" grpId="0" animBg="1"/>
      <p:bldP spid="16"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5" name="Image 2" descr="preencoded.png"/>
          <p:cNvPicPr>
            <a:picLocks noChangeAspect="1"/>
          </p:cNvPicPr>
          <p:nvPr/>
        </p:nvPicPr>
        <p:blipFill>
          <a:blip r:embed="rId4"/>
          <a:stretch>
            <a:fillRect/>
          </a:stretch>
        </p:blipFill>
        <p:spPr>
          <a:xfrm>
            <a:off x="9452610" y="1680210"/>
            <a:ext cx="4869180" cy="4869180"/>
          </a:xfrm>
          <a:prstGeom prst="rect">
            <a:avLst/>
          </a:prstGeom>
        </p:spPr>
      </p:pic>
      <p:sp>
        <p:nvSpPr>
          <p:cNvPr id="6" name="Text 1"/>
          <p:cNvSpPr/>
          <p:nvPr/>
        </p:nvSpPr>
        <p:spPr>
          <a:xfrm>
            <a:off x="864037" y="1549360"/>
            <a:ext cx="6480810" cy="809982"/>
          </a:xfrm>
          <a:prstGeom prst="rect">
            <a:avLst/>
          </a:prstGeom>
          <a:noFill/>
          <a:ln/>
        </p:spPr>
        <p:txBody>
          <a:bodyPr wrap="none" rtlCol="0" anchor="t"/>
          <a:lstStyle/>
          <a:p>
            <a:pPr marL="0" indent="0">
              <a:lnSpc>
                <a:spcPts val="6379"/>
              </a:lnSpc>
              <a:buNone/>
            </a:pPr>
            <a:r>
              <a:rPr lang="en-US" sz="5103" b="1" kern="0" spc="-102" dirty="0">
                <a:solidFill>
                  <a:srgbClr val="FF8AAF"/>
                </a:solidFill>
                <a:latin typeface="Petrona" pitchFamily="34" charset="0"/>
                <a:ea typeface="Petrona" pitchFamily="34" charset="-122"/>
                <a:cs typeface="Petrona" pitchFamily="34" charset="-120"/>
              </a:rPr>
              <a:t>Conclusion</a:t>
            </a:r>
            <a:endParaRPr lang="en-US" sz="5103" dirty="0"/>
          </a:p>
        </p:txBody>
      </p:sp>
      <p:sp>
        <p:nvSpPr>
          <p:cNvPr id="7" name="Text 2"/>
          <p:cNvSpPr/>
          <p:nvPr/>
        </p:nvSpPr>
        <p:spPr>
          <a:xfrm>
            <a:off x="864037" y="2729627"/>
            <a:ext cx="7415927" cy="3950494"/>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Flickr8k dataset provides a valuable platform for developing and evaluating image captioning models. By leveraging this dataset and employing techniques such as CNNs and RNNs, we can create models that can generate accurate and descriptive captions for images. This project showcases the potential of image captioning in enhancing image understanding and human-computer interaction. Further research in this field can explore new approaches to caption generation, improve model performance, and extend the capabilities of image captioning models to diverse applications.</a:t>
            </a:r>
            <a:endParaRPr lang="en-US" sz="1944"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8" name="Image 2" descr="preencoded.png"/>
          <p:cNvPicPr>
            <a:picLocks noChangeAspect="1"/>
          </p:cNvPicPr>
          <p:nvPr/>
        </p:nvPicPr>
        <p:blipFill>
          <a:blip r:embed="rId4"/>
          <a:stretch>
            <a:fillRect/>
          </a:stretch>
        </p:blipFill>
        <p:spPr>
          <a:xfrm>
            <a:off x="524107" y="412595"/>
            <a:ext cx="13548732" cy="7326351"/>
          </a:xfrm>
          <a:prstGeom prst="rect">
            <a:avLst/>
          </a:prstGeom>
          <a:scene3d>
            <a:camera prst="obliqueBottomRight"/>
            <a:lightRig rig="threePt" dir="t"/>
          </a:scene3d>
        </p:spPr>
      </p:pic>
      <p:sp>
        <p:nvSpPr>
          <p:cNvPr id="9" name="TextBox 8"/>
          <p:cNvSpPr txBox="1"/>
          <p:nvPr/>
        </p:nvSpPr>
        <p:spPr>
          <a:xfrm>
            <a:off x="4880610" y="3329970"/>
            <a:ext cx="4869180" cy="1569660"/>
          </a:xfrm>
          <a:prstGeom prst="rect">
            <a:avLst/>
          </a:prstGeom>
          <a:noFill/>
        </p:spPr>
        <p:txBody>
          <a:bodyPr wrap="square" rtlCol="0">
            <a:spAutoFit/>
          </a:bodyPr>
          <a:lstStyle/>
          <a:p>
            <a:r>
              <a:rPr lang="en-IN" sz="9600" dirty="0" smtClean="0">
                <a:solidFill>
                  <a:srgbClr val="FF99FF"/>
                </a:solidFill>
                <a:latin typeface="Edwardian Script ITC" panose="030303020407070D0804" pitchFamily="66" charset="0"/>
              </a:rPr>
              <a:t>Thank You</a:t>
            </a:r>
            <a:endParaRPr lang="en-IN" sz="9600" dirty="0">
              <a:solidFill>
                <a:srgbClr val="FF99FF"/>
              </a:solidFill>
              <a:latin typeface="Edwardian Script ITC" panose="030303020407070D0804" pitchFamily="66" charset="0"/>
            </a:endParaRPr>
          </a:p>
        </p:txBody>
      </p:sp>
    </p:spTree>
    <p:extLst>
      <p:ext uri="{BB962C8B-B14F-4D97-AF65-F5344CB8AC3E}">
        <p14:creationId xmlns:p14="http://schemas.microsoft.com/office/powerpoint/2010/main" val="151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9" name="TextBox 8"/>
          <p:cNvSpPr txBox="1"/>
          <p:nvPr/>
        </p:nvSpPr>
        <p:spPr>
          <a:xfrm>
            <a:off x="590550" y="198268"/>
            <a:ext cx="4182172" cy="707886"/>
          </a:xfrm>
          <a:prstGeom prst="rect">
            <a:avLst/>
          </a:prstGeom>
          <a:noFill/>
        </p:spPr>
        <p:txBody>
          <a:bodyPr wrap="square" rtlCol="0">
            <a:spAutoFit/>
          </a:bodyPr>
          <a:lstStyle/>
          <a:p>
            <a:r>
              <a:rPr lang="en-IN" sz="4000" dirty="0" smtClean="0">
                <a:solidFill>
                  <a:srgbClr val="FF99CC"/>
                </a:solidFill>
              </a:rPr>
              <a:t>Problem Statement</a:t>
            </a:r>
            <a:endParaRPr lang="en-IN" sz="4000" dirty="0">
              <a:solidFill>
                <a:srgbClr val="FF99CC"/>
              </a:solidFill>
            </a:endParaRPr>
          </a:p>
        </p:txBody>
      </p:sp>
      <p:sp>
        <p:nvSpPr>
          <p:cNvPr id="11" name="TextBox 10"/>
          <p:cNvSpPr txBox="1"/>
          <p:nvPr/>
        </p:nvSpPr>
        <p:spPr>
          <a:xfrm>
            <a:off x="590549" y="1587323"/>
            <a:ext cx="13883733" cy="5386090"/>
          </a:xfrm>
          <a:prstGeom prst="rect">
            <a:avLst/>
          </a:prstGeom>
          <a:noFill/>
        </p:spPr>
        <p:txBody>
          <a:bodyPr wrap="square" rtlCol="0">
            <a:spAutoFit/>
          </a:bodyPr>
          <a:lstStyle/>
          <a:p>
            <a:pPr algn="just"/>
            <a:r>
              <a:rPr lang="en-GB" b="1" i="1" dirty="0">
                <a:solidFill>
                  <a:srgbClr val="FF99CC"/>
                </a:solidFill>
              </a:rPr>
              <a:t>Objective:</a:t>
            </a:r>
            <a:endParaRPr lang="en-IN" b="1" i="1" dirty="0">
              <a:solidFill>
                <a:srgbClr val="FF99CC"/>
              </a:solidFill>
            </a:endParaRPr>
          </a:p>
          <a:p>
            <a:pPr algn="just"/>
            <a:r>
              <a:rPr lang="en-GB" dirty="0">
                <a:solidFill>
                  <a:srgbClr val="FF99CC"/>
                </a:solidFill>
              </a:rPr>
              <a:t>Develop a robust image captioning model that can generate accurate and descriptive captions for images utilizing the Flickr8k dataset. This dataset comprises 8,000 images, each accompanied by five different captions detailing various entities and events within the image. The aim is to build a system capable of producing meaningful and contextually relevant captions for new, unseen images</a:t>
            </a:r>
            <a:r>
              <a:rPr lang="en-GB" dirty="0" smtClean="0">
                <a:solidFill>
                  <a:srgbClr val="FF99CC"/>
                </a:solidFill>
              </a:rPr>
              <a:t>.</a:t>
            </a:r>
          </a:p>
          <a:p>
            <a:pPr algn="just"/>
            <a:endParaRPr lang="en-IN" dirty="0">
              <a:solidFill>
                <a:srgbClr val="FF99CC"/>
              </a:solidFill>
            </a:endParaRPr>
          </a:p>
          <a:p>
            <a:pPr algn="just"/>
            <a:r>
              <a:rPr lang="en-GB" b="1" i="1" dirty="0">
                <a:solidFill>
                  <a:srgbClr val="FF99CC"/>
                </a:solidFill>
              </a:rPr>
              <a:t>Dataset Overview:</a:t>
            </a:r>
            <a:endParaRPr lang="en-IN" b="1" i="1" dirty="0">
              <a:solidFill>
                <a:srgbClr val="FF99CC"/>
              </a:solidFill>
            </a:endParaRPr>
          </a:p>
          <a:p>
            <a:pPr algn="just"/>
            <a:r>
              <a:rPr lang="en-GB" dirty="0">
                <a:solidFill>
                  <a:srgbClr val="FF99CC"/>
                </a:solidFill>
              </a:rPr>
              <a:t>The Flickr8k dataset serves as a benchmark for sentence-based image description and retrieval. It includes:</a:t>
            </a:r>
            <a:endParaRPr lang="en-IN" dirty="0">
              <a:solidFill>
                <a:srgbClr val="FF99CC"/>
              </a:solidFill>
            </a:endParaRPr>
          </a:p>
          <a:p>
            <a:pPr lvl="0" algn="just"/>
            <a:r>
              <a:rPr lang="en-GB" b="1" dirty="0">
                <a:solidFill>
                  <a:srgbClr val="FF99CC"/>
                </a:solidFill>
              </a:rPr>
              <a:t>8,000 Images</a:t>
            </a:r>
            <a:r>
              <a:rPr lang="en-GB" dirty="0">
                <a:solidFill>
                  <a:srgbClr val="FF99CC"/>
                </a:solidFill>
              </a:rPr>
              <a:t>: Each image is paired with five distinct captions</a:t>
            </a:r>
            <a:r>
              <a:rPr lang="en-GB" dirty="0" smtClean="0">
                <a:solidFill>
                  <a:srgbClr val="FF99CC"/>
                </a:solidFill>
              </a:rPr>
              <a:t>.</a:t>
            </a:r>
          </a:p>
          <a:p>
            <a:pPr lvl="0" algn="just"/>
            <a:endParaRPr lang="en-IN" dirty="0">
              <a:solidFill>
                <a:srgbClr val="FF99CC"/>
              </a:solidFill>
            </a:endParaRPr>
          </a:p>
          <a:p>
            <a:pPr lvl="0" algn="just"/>
            <a:r>
              <a:rPr lang="en-GB" b="1" dirty="0">
                <a:solidFill>
                  <a:srgbClr val="FF99CC"/>
                </a:solidFill>
              </a:rPr>
              <a:t>Image Sources</a:t>
            </a:r>
            <a:r>
              <a:rPr lang="en-GB" dirty="0">
                <a:solidFill>
                  <a:srgbClr val="FF99CC"/>
                </a:solidFill>
              </a:rPr>
              <a:t>: Images are sourced from six different Flickr groups, depicting a diverse range of scenes and scenarios</a:t>
            </a:r>
            <a:r>
              <a:rPr lang="en-GB" dirty="0" smtClean="0">
                <a:solidFill>
                  <a:srgbClr val="FF99CC"/>
                </a:solidFill>
              </a:rPr>
              <a:t>.</a:t>
            </a:r>
          </a:p>
          <a:p>
            <a:pPr lvl="0" algn="just"/>
            <a:endParaRPr lang="en-IN" dirty="0">
              <a:solidFill>
                <a:srgbClr val="FF99CC"/>
              </a:solidFill>
            </a:endParaRPr>
          </a:p>
          <a:p>
            <a:pPr lvl="0" algn="just"/>
            <a:r>
              <a:rPr lang="en-GB" b="1" dirty="0">
                <a:solidFill>
                  <a:srgbClr val="FF99CC"/>
                </a:solidFill>
              </a:rPr>
              <a:t>Content Focus</a:t>
            </a:r>
            <a:r>
              <a:rPr lang="en-GB" dirty="0">
                <a:solidFill>
                  <a:srgbClr val="FF99CC"/>
                </a:solidFill>
              </a:rPr>
              <a:t>: The images intentionally exclude well-known people or landmarks to emphasize general scene descriptions</a:t>
            </a:r>
            <a:r>
              <a:rPr lang="en-GB" dirty="0" smtClean="0">
                <a:solidFill>
                  <a:srgbClr val="FF99CC"/>
                </a:solidFill>
              </a:rPr>
              <a:t>.</a:t>
            </a:r>
          </a:p>
          <a:p>
            <a:pPr lvl="0" algn="just"/>
            <a:endParaRPr lang="en-IN" dirty="0">
              <a:solidFill>
                <a:srgbClr val="FF99CC"/>
              </a:solidFill>
            </a:endParaRPr>
          </a:p>
          <a:p>
            <a:pPr algn="just"/>
            <a:r>
              <a:rPr lang="en-GB" b="1" i="1" dirty="0">
                <a:solidFill>
                  <a:srgbClr val="FF99CC"/>
                </a:solidFill>
              </a:rPr>
              <a:t>Requirements</a:t>
            </a:r>
            <a:r>
              <a:rPr lang="en-GB" b="1" i="1" dirty="0" smtClean="0">
                <a:solidFill>
                  <a:srgbClr val="FF99CC"/>
                </a:solidFill>
              </a:rPr>
              <a:t>:</a:t>
            </a:r>
          </a:p>
          <a:p>
            <a:pPr algn="just"/>
            <a:endParaRPr lang="en-IN" b="1" i="1" dirty="0">
              <a:solidFill>
                <a:srgbClr val="FF99CC"/>
              </a:solidFill>
            </a:endParaRPr>
          </a:p>
          <a:p>
            <a:pPr algn="just"/>
            <a:r>
              <a:rPr lang="en-GB" b="1" dirty="0">
                <a:solidFill>
                  <a:srgbClr val="FF99CC"/>
                </a:solidFill>
              </a:rPr>
              <a:t>Data </a:t>
            </a:r>
            <a:r>
              <a:rPr lang="en-GB" b="1" dirty="0" smtClean="0">
                <a:solidFill>
                  <a:srgbClr val="FF99CC"/>
                </a:solidFill>
              </a:rPr>
              <a:t>Pre-processing</a:t>
            </a:r>
            <a:r>
              <a:rPr lang="en-GB" b="1" dirty="0">
                <a:solidFill>
                  <a:srgbClr val="FF99CC"/>
                </a:solidFill>
              </a:rPr>
              <a:t>:</a:t>
            </a:r>
            <a:endParaRPr lang="en-IN" dirty="0">
              <a:solidFill>
                <a:srgbClr val="FF99CC"/>
              </a:solidFill>
            </a:endParaRPr>
          </a:p>
          <a:p>
            <a:pPr lvl="0" algn="just"/>
            <a:r>
              <a:rPr lang="en-GB" dirty="0">
                <a:solidFill>
                  <a:srgbClr val="FF99CC"/>
                </a:solidFill>
              </a:rPr>
              <a:t>Load and </a:t>
            </a:r>
            <a:r>
              <a:rPr lang="en-GB" dirty="0" smtClean="0">
                <a:solidFill>
                  <a:srgbClr val="FF99CC"/>
                </a:solidFill>
              </a:rPr>
              <a:t>pre-process </a:t>
            </a:r>
            <a:r>
              <a:rPr lang="en-GB" dirty="0">
                <a:solidFill>
                  <a:srgbClr val="FF99CC"/>
                </a:solidFill>
              </a:rPr>
              <a:t>images and captions from the dataset.</a:t>
            </a:r>
            <a:endParaRPr lang="en-IN" dirty="0">
              <a:solidFill>
                <a:srgbClr val="FF99CC"/>
              </a:solidFill>
            </a:endParaRPr>
          </a:p>
          <a:p>
            <a:pPr lvl="0" algn="just"/>
            <a:r>
              <a:rPr lang="en-GB" dirty="0">
                <a:solidFill>
                  <a:srgbClr val="FF99CC"/>
                </a:solidFill>
              </a:rPr>
              <a:t>Tokenize and prepare captions for model training</a:t>
            </a:r>
            <a:r>
              <a:rPr lang="en-GB" dirty="0" smtClean="0">
                <a:solidFill>
                  <a:srgbClr val="FF99CC"/>
                </a:solidFill>
              </a:rPr>
              <a:t>.</a:t>
            </a:r>
          </a:p>
          <a:p>
            <a:pPr lvl="0" algn="just"/>
            <a:endParaRPr lang="en-GB" sz="2000" dirty="0" smtClean="0">
              <a:solidFill>
                <a:srgbClr val="FF99FF"/>
              </a:solidFill>
            </a:endParaRPr>
          </a:p>
        </p:txBody>
      </p:sp>
    </p:spTree>
    <p:extLst>
      <p:ext uri="{BB962C8B-B14F-4D97-AF65-F5344CB8AC3E}">
        <p14:creationId xmlns:p14="http://schemas.microsoft.com/office/powerpoint/2010/main" val="113955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599"/>
          </a:xfrm>
          <a:prstGeom prst="rect">
            <a:avLst/>
          </a:prstGeom>
          <a:solidFill>
            <a:srgbClr val="0C0524">
              <a:alpha val="75000"/>
            </a:srgbClr>
          </a:solidFill>
          <a:ln/>
        </p:spPr>
      </p:sp>
      <p:sp>
        <p:nvSpPr>
          <p:cNvPr id="9" name="TextBox 8"/>
          <p:cNvSpPr txBox="1"/>
          <p:nvPr/>
        </p:nvSpPr>
        <p:spPr>
          <a:xfrm>
            <a:off x="590549" y="184648"/>
            <a:ext cx="7828622" cy="707886"/>
          </a:xfrm>
          <a:prstGeom prst="rect">
            <a:avLst/>
          </a:prstGeom>
          <a:noFill/>
        </p:spPr>
        <p:txBody>
          <a:bodyPr wrap="square" rtlCol="0">
            <a:spAutoFit/>
          </a:bodyPr>
          <a:lstStyle/>
          <a:p>
            <a:r>
              <a:rPr lang="en-IN" sz="4000" dirty="0" smtClean="0">
                <a:solidFill>
                  <a:srgbClr val="FF99CC"/>
                </a:solidFill>
              </a:rPr>
              <a:t>Problem Statement Continuation</a:t>
            </a:r>
            <a:endParaRPr lang="en-IN" sz="4000" dirty="0">
              <a:solidFill>
                <a:srgbClr val="FF99CC"/>
              </a:solidFill>
            </a:endParaRPr>
          </a:p>
        </p:txBody>
      </p:sp>
      <p:sp>
        <p:nvSpPr>
          <p:cNvPr id="11" name="TextBox 10"/>
          <p:cNvSpPr txBox="1"/>
          <p:nvPr/>
        </p:nvSpPr>
        <p:spPr>
          <a:xfrm>
            <a:off x="590549" y="1077182"/>
            <a:ext cx="13939490" cy="6463308"/>
          </a:xfrm>
          <a:prstGeom prst="rect">
            <a:avLst/>
          </a:prstGeom>
          <a:noFill/>
        </p:spPr>
        <p:txBody>
          <a:bodyPr wrap="square" rtlCol="0">
            <a:spAutoFit/>
          </a:bodyPr>
          <a:lstStyle/>
          <a:p>
            <a:pPr algn="just"/>
            <a:r>
              <a:rPr lang="en-GB" b="1" dirty="0">
                <a:solidFill>
                  <a:srgbClr val="FF99CC"/>
                </a:solidFill>
              </a:rPr>
              <a:t>Model Development:</a:t>
            </a:r>
            <a:endParaRPr lang="en-IN" dirty="0">
              <a:solidFill>
                <a:srgbClr val="FF99CC"/>
              </a:solidFill>
            </a:endParaRPr>
          </a:p>
          <a:p>
            <a:pPr lvl="0" algn="just"/>
            <a:r>
              <a:rPr lang="en-GB" dirty="0">
                <a:solidFill>
                  <a:srgbClr val="FF99CC"/>
                </a:solidFill>
              </a:rPr>
              <a:t>Construct and train an image captioning model employing techniques such as Convolutional Neural Networks (CNNs) for image feature extraction and Recurrent Neural Networks (RNNs) or Long Short-Term Memory (LSTM) networks for caption generation.</a:t>
            </a:r>
            <a:endParaRPr lang="en-IN" dirty="0">
              <a:solidFill>
                <a:srgbClr val="FF99CC"/>
              </a:solidFill>
            </a:endParaRPr>
          </a:p>
          <a:p>
            <a:pPr lvl="0" algn="just"/>
            <a:r>
              <a:rPr lang="en-GB" dirty="0">
                <a:solidFill>
                  <a:srgbClr val="FF99CC"/>
                </a:solidFill>
              </a:rPr>
              <a:t>Evaluate the model's performance using metrics such as BLEU score, METEOR, and </a:t>
            </a:r>
            <a:r>
              <a:rPr lang="en-GB" dirty="0" err="1">
                <a:solidFill>
                  <a:srgbClr val="FF99CC"/>
                </a:solidFill>
              </a:rPr>
              <a:t>CIDEr</a:t>
            </a:r>
            <a:r>
              <a:rPr lang="en-GB" dirty="0" smtClean="0">
                <a:solidFill>
                  <a:srgbClr val="FF99CC"/>
                </a:solidFill>
              </a:rPr>
              <a:t>.</a:t>
            </a:r>
          </a:p>
          <a:p>
            <a:pPr lvl="0" algn="just"/>
            <a:endParaRPr lang="en-GB" dirty="0">
              <a:solidFill>
                <a:srgbClr val="FF99CC"/>
              </a:solidFill>
            </a:endParaRPr>
          </a:p>
          <a:p>
            <a:pPr algn="just"/>
            <a:r>
              <a:rPr lang="en-GB" b="1" dirty="0" smtClean="0">
                <a:solidFill>
                  <a:srgbClr val="FF99CC"/>
                </a:solidFill>
              </a:rPr>
              <a:t>Evaluation</a:t>
            </a:r>
            <a:r>
              <a:rPr lang="en-GB" b="1" dirty="0">
                <a:solidFill>
                  <a:srgbClr val="FF99CC"/>
                </a:solidFill>
              </a:rPr>
              <a:t>:</a:t>
            </a:r>
            <a:endParaRPr lang="en-IN" dirty="0">
              <a:solidFill>
                <a:srgbClr val="FF99CC"/>
              </a:solidFill>
            </a:endParaRPr>
          </a:p>
          <a:p>
            <a:pPr lvl="0" algn="just"/>
            <a:r>
              <a:rPr lang="en-GB" dirty="0">
                <a:solidFill>
                  <a:srgbClr val="FF99CC"/>
                </a:solidFill>
              </a:rPr>
              <a:t>Assess the model's capability to generate descriptive and coherent captions on a separate validation set.</a:t>
            </a:r>
            <a:endParaRPr lang="en-IN" dirty="0">
              <a:solidFill>
                <a:srgbClr val="FF99CC"/>
              </a:solidFill>
            </a:endParaRPr>
          </a:p>
          <a:p>
            <a:pPr lvl="0" algn="just"/>
            <a:r>
              <a:rPr lang="en-GB" dirty="0">
                <a:solidFill>
                  <a:srgbClr val="FF99CC"/>
                </a:solidFill>
              </a:rPr>
              <a:t>Fine-tune the model based on performance metrics and validation results</a:t>
            </a:r>
            <a:r>
              <a:rPr lang="en-GB" dirty="0" smtClean="0">
                <a:solidFill>
                  <a:srgbClr val="FF99CC"/>
                </a:solidFill>
              </a:rPr>
              <a:t>.</a:t>
            </a:r>
          </a:p>
          <a:p>
            <a:pPr lvl="0" algn="just"/>
            <a:endParaRPr lang="en-IN" dirty="0">
              <a:solidFill>
                <a:srgbClr val="FF99CC"/>
              </a:solidFill>
            </a:endParaRPr>
          </a:p>
          <a:p>
            <a:pPr algn="just"/>
            <a:r>
              <a:rPr lang="en-GB" b="1" dirty="0">
                <a:solidFill>
                  <a:srgbClr val="FF99CC"/>
                </a:solidFill>
              </a:rPr>
              <a:t>Deployment:</a:t>
            </a:r>
            <a:endParaRPr lang="en-IN" dirty="0">
              <a:solidFill>
                <a:srgbClr val="FF99CC"/>
              </a:solidFill>
            </a:endParaRPr>
          </a:p>
          <a:p>
            <a:pPr lvl="0" algn="just"/>
            <a:r>
              <a:rPr lang="en-GB" dirty="0">
                <a:solidFill>
                  <a:srgbClr val="FF99CC"/>
                </a:solidFill>
              </a:rPr>
              <a:t>Develop a user interface allowing users to upload images and receive generated captions.</a:t>
            </a:r>
            <a:endParaRPr lang="en-IN" dirty="0">
              <a:solidFill>
                <a:srgbClr val="FF99CC"/>
              </a:solidFill>
            </a:endParaRPr>
          </a:p>
          <a:p>
            <a:pPr lvl="0" algn="just"/>
            <a:r>
              <a:rPr lang="en-GB" dirty="0">
                <a:solidFill>
                  <a:srgbClr val="FF99CC"/>
                </a:solidFill>
              </a:rPr>
              <a:t>Ensure the model can handle various types of images and provide relevant descriptions.</a:t>
            </a:r>
            <a:endParaRPr lang="en-IN" dirty="0">
              <a:solidFill>
                <a:srgbClr val="FF99CC"/>
              </a:solidFill>
            </a:endParaRPr>
          </a:p>
          <a:p>
            <a:pPr algn="just"/>
            <a:endParaRPr lang="en-IN" b="1" i="1" dirty="0">
              <a:solidFill>
                <a:srgbClr val="FF99CC"/>
              </a:solidFill>
            </a:endParaRPr>
          </a:p>
          <a:p>
            <a:pPr lvl="0" algn="just"/>
            <a:r>
              <a:rPr lang="en-GB" b="1" dirty="0">
                <a:solidFill>
                  <a:srgbClr val="FF99CC"/>
                </a:solidFill>
              </a:rPr>
              <a:t>Resources:</a:t>
            </a:r>
            <a:endParaRPr lang="en-IN" dirty="0">
              <a:solidFill>
                <a:srgbClr val="FF99CC"/>
              </a:solidFill>
            </a:endParaRPr>
          </a:p>
          <a:p>
            <a:pPr algn="just"/>
            <a:r>
              <a:rPr lang="en-GB" dirty="0">
                <a:solidFill>
                  <a:srgbClr val="FF99CC"/>
                </a:solidFill>
                <a:hlinkClick r:id="rId4"/>
              </a:rPr>
              <a:t>https://</a:t>
            </a:r>
            <a:r>
              <a:rPr lang="en-GB" dirty="0" smtClean="0">
                <a:solidFill>
                  <a:srgbClr val="FF99CC"/>
                </a:solidFill>
                <a:hlinkClick r:id="rId4"/>
              </a:rPr>
              <a:t>www.kaggle.com/datasets/adityajn105/flickr8k</a:t>
            </a:r>
            <a:endParaRPr lang="en-GB" dirty="0" smtClean="0">
              <a:solidFill>
                <a:srgbClr val="FF99CC"/>
              </a:solidFill>
            </a:endParaRPr>
          </a:p>
          <a:p>
            <a:pPr algn="just"/>
            <a:endParaRPr lang="en-IN" dirty="0">
              <a:solidFill>
                <a:srgbClr val="FF99CC"/>
              </a:solidFill>
            </a:endParaRPr>
          </a:p>
          <a:p>
            <a:pPr algn="just"/>
            <a:r>
              <a:rPr lang="en-GB" b="1" i="1" dirty="0">
                <a:solidFill>
                  <a:srgbClr val="FF99CC"/>
                </a:solidFill>
              </a:rPr>
              <a:t>Inspiration:</a:t>
            </a:r>
            <a:endParaRPr lang="en-IN" b="1" i="1" dirty="0">
              <a:solidFill>
                <a:srgbClr val="FF99CC"/>
              </a:solidFill>
            </a:endParaRPr>
          </a:p>
          <a:p>
            <a:pPr algn="just"/>
            <a:r>
              <a:rPr lang="en-GB" dirty="0">
                <a:solidFill>
                  <a:srgbClr val="FF99CC"/>
                </a:solidFill>
              </a:rPr>
              <a:t>This project aims to enhance the field of image captioning by leveraging the established Flickr8k dataset and improving the quality and relevance of generated captions. The outcome could advance image understanding and human-computer interaction</a:t>
            </a:r>
            <a:r>
              <a:rPr lang="en-GB" dirty="0" smtClean="0">
                <a:solidFill>
                  <a:srgbClr val="FF99CC"/>
                </a:solidFill>
              </a:rPr>
              <a:t>.</a:t>
            </a:r>
          </a:p>
          <a:p>
            <a:pPr algn="just"/>
            <a:endParaRPr lang="en-IN" dirty="0">
              <a:solidFill>
                <a:srgbClr val="FF99CC"/>
              </a:solidFill>
            </a:endParaRPr>
          </a:p>
          <a:p>
            <a:pPr algn="just"/>
            <a:r>
              <a:rPr lang="en-GB" b="1" i="1" dirty="0">
                <a:solidFill>
                  <a:srgbClr val="FF99CC"/>
                </a:solidFill>
              </a:rPr>
              <a:t>Acknowledgements:</a:t>
            </a:r>
            <a:endParaRPr lang="en-IN" b="1" i="1" dirty="0">
              <a:solidFill>
                <a:srgbClr val="FF99CC"/>
              </a:solidFill>
            </a:endParaRPr>
          </a:p>
          <a:p>
            <a:pPr algn="just"/>
            <a:r>
              <a:rPr lang="en-GB" dirty="0">
                <a:solidFill>
                  <a:srgbClr val="FF99CC"/>
                </a:solidFill>
              </a:rPr>
              <a:t>The dataset and benchmark are made available through the contributions of the research community and dataset creators. For additional details on the dataset and its usage, please refer to the Flickr8k dataset page</a:t>
            </a:r>
            <a:r>
              <a:rPr lang="en-GB" dirty="0" smtClean="0">
                <a:solidFill>
                  <a:srgbClr val="FF99CC"/>
                </a:solidFill>
              </a:rPr>
              <a:t>.</a:t>
            </a:r>
            <a:endParaRPr lang="en-IN" dirty="0">
              <a:solidFill>
                <a:srgbClr val="FF99CC"/>
              </a:solidFill>
            </a:endParaRPr>
          </a:p>
        </p:txBody>
      </p:sp>
    </p:spTree>
    <p:extLst>
      <p:ext uri="{BB962C8B-B14F-4D97-AF65-F5344CB8AC3E}">
        <p14:creationId xmlns:p14="http://schemas.microsoft.com/office/powerpoint/2010/main" val="415265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864037" y="988933"/>
            <a:ext cx="6480810" cy="809982"/>
          </a:xfrm>
          <a:prstGeom prst="rect">
            <a:avLst/>
          </a:prstGeom>
          <a:noFill/>
          <a:ln/>
        </p:spPr>
        <p:txBody>
          <a:bodyPr wrap="none" rtlCol="0" anchor="t"/>
          <a:lstStyle/>
          <a:p>
            <a:pPr marL="0" indent="0">
              <a:lnSpc>
                <a:spcPts val="6379"/>
              </a:lnSpc>
              <a:buNone/>
            </a:pPr>
            <a:r>
              <a:rPr lang="en-US" sz="5103" b="1" kern="0" spc="-102" dirty="0">
                <a:solidFill>
                  <a:srgbClr val="FF8AAF"/>
                </a:solidFill>
                <a:latin typeface="Petrona" pitchFamily="34" charset="0"/>
                <a:ea typeface="Petrona" pitchFamily="34" charset="-122"/>
                <a:cs typeface="Petrona" pitchFamily="34" charset="-120"/>
              </a:rPr>
              <a:t>Dataset Overview</a:t>
            </a:r>
            <a:endParaRPr lang="en-US" sz="5103" dirty="0"/>
          </a:p>
        </p:txBody>
      </p:sp>
      <p:sp>
        <p:nvSpPr>
          <p:cNvPr id="5" name="Text 2"/>
          <p:cNvSpPr/>
          <p:nvPr/>
        </p:nvSpPr>
        <p:spPr>
          <a:xfrm>
            <a:off x="864037" y="2416016"/>
            <a:ext cx="3240405" cy="405051"/>
          </a:xfrm>
          <a:prstGeom prst="rect">
            <a:avLst/>
          </a:prstGeom>
          <a:noFill/>
          <a:ln/>
        </p:spPr>
        <p:txBody>
          <a:bodyPr wrap="none" rtlCol="0" anchor="t"/>
          <a:lstStyle/>
          <a:p>
            <a:pPr marL="0" indent="0">
              <a:lnSpc>
                <a:spcPts val="3189"/>
              </a:lnSpc>
              <a:buNone/>
            </a:pPr>
            <a:r>
              <a:rPr lang="en-US" sz="2552" b="1" kern="0" spc="-51" dirty="0">
                <a:solidFill>
                  <a:srgbClr val="FF8AAF"/>
                </a:solidFill>
                <a:latin typeface="Petrona" pitchFamily="34" charset="0"/>
                <a:ea typeface="Petrona" pitchFamily="34" charset="-122"/>
                <a:cs typeface="Petrona" pitchFamily="34" charset="-120"/>
              </a:rPr>
              <a:t>Dataset Source</a:t>
            </a:r>
            <a:endParaRPr lang="en-US" sz="2552" dirty="0"/>
          </a:p>
        </p:txBody>
      </p:sp>
      <p:sp>
        <p:nvSpPr>
          <p:cNvPr id="6" name="Text 3"/>
          <p:cNvSpPr/>
          <p:nvPr/>
        </p:nvSpPr>
        <p:spPr>
          <a:xfrm>
            <a:off x="864037" y="3067883"/>
            <a:ext cx="3898821" cy="3950494"/>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Flickr8k dataset is sourced from six different Flickr groups, providing a diverse range of scenes and scenarios. This ensures a comprehensive representation of various image categories and contexts, making it suitable for training models that can generalize to different types of images.</a:t>
            </a:r>
            <a:endParaRPr lang="en-US" sz="1944" dirty="0"/>
          </a:p>
        </p:txBody>
      </p:sp>
      <p:sp>
        <p:nvSpPr>
          <p:cNvPr id="7" name="Text 4"/>
          <p:cNvSpPr/>
          <p:nvPr/>
        </p:nvSpPr>
        <p:spPr>
          <a:xfrm>
            <a:off x="5372695" y="2416016"/>
            <a:ext cx="3240405" cy="405051"/>
          </a:xfrm>
          <a:prstGeom prst="rect">
            <a:avLst/>
          </a:prstGeom>
          <a:noFill/>
          <a:ln/>
        </p:spPr>
        <p:txBody>
          <a:bodyPr wrap="none" rtlCol="0" anchor="t"/>
          <a:lstStyle/>
          <a:p>
            <a:pPr marL="0" indent="0">
              <a:lnSpc>
                <a:spcPts val="3189"/>
              </a:lnSpc>
              <a:buNone/>
            </a:pPr>
            <a:r>
              <a:rPr lang="en-US" sz="2552" b="1" kern="0" spc="-51" dirty="0">
                <a:solidFill>
                  <a:srgbClr val="FF8AAF"/>
                </a:solidFill>
                <a:latin typeface="Petrona" pitchFamily="34" charset="0"/>
                <a:ea typeface="Petrona" pitchFamily="34" charset="-122"/>
                <a:cs typeface="Petrona" pitchFamily="34" charset="-120"/>
              </a:rPr>
              <a:t>Image Content</a:t>
            </a:r>
            <a:endParaRPr lang="en-US" sz="2552" dirty="0"/>
          </a:p>
        </p:txBody>
      </p:sp>
      <p:sp>
        <p:nvSpPr>
          <p:cNvPr id="8" name="Text 5"/>
          <p:cNvSpPr/>
          <p:nvPr/>
        </p:nvSpPr>
        <p:spPr>
          <a:xfrm>
            <a:off x="5372695" y="3067883"/>
            <a:ext cx="3898821" cy="3950494"/>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images in the Flickr8k dataset are intentionally chosen to exclude well-known people or landmarks. This focus on general scene descriptions allows for the development of models that can effectively capture the essential elements of an image without relying on recognizing specific individuals or locations.</a:t>
            </a:r>
            <a:endParaRPr lang="en-US" sz="1944" dirty="0"/>
          </a:p>
        </p:txBody>
      </p:sp>
      <p:sp>
        <p:nvSpPr>
          <p:cNvPr id="9" name="Text 6"/>
          <p:cNvSpPr/>
          <p:nvPr/>
        </p:nvSpPr>
        <p:spPr>
          <a:xfrm>
            <a:off x="9881354" y="2416016"/>
            <a:ext cx="3240405" cy="405051"/>
          </a:xfrm>
          <a:prstGeom prst="rect">
            <a:avLst/>
          </a:prstGeom>
          <a:noFill/>
          <a:ln/>
        </p:spPr>
        <p:txBody>
          <a:bodyPr wrap="none" rtlCol="0" anchor="t"/>
          <a:lstStyle/>
          <a:p>
            <a:pPr marL="0" indent="0">
              <a:lnSpc>
                <a:spcPts val="3189"/>
              </a:lnSpc>
              <a:buNone/>
            </a:pPr>
            <a:r>
              <a:rPr lang="en-US" sz="2552" b="1" kern="0" spc="-51" dirty="0">
                <a:solidFill>
                  <a:srgbClr val="FF8AAF"/>
                </a:solidFill>
                <a:latin typeface="Petrona" pitchFamily="34" charset="0"/>
                <a:ea typeface="Petrona" pitchFamily="34" charset="-122"/>
                <a:cs typeface="Petrona" pitchFamily="34" charset="-120"/>
              </a:rPr>
              <a:t>Caption Variety</a:t>
            </a:r>
            <a:endParaRPr lang="en-US" sz="2552" dirty="0"/>
          </a:p>
        </p:txBody>
      </p:sp>
      <p:sp>
        <p:nvSpPr>
          <p:cNvPr id="10" name="Text 7"/>
          <p:cNvSpPr/>
          <p:nvPr/>
        </p:nvSpPr>
        <p:spPr>
          <a:xfrm>
            <a:off x="9881354" y="3067883"/>
            <a:ext cx="3898821" cy="2765346"/>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Each image in the dataset is paired with five distinct captions. This variety of descriptions provides a richer understanding of the image content and allows the model to learn to generate captions that are both accurate and diverse.</a:t>
            </a:r>
            <a:endParaRPr lang="en-US" sz="1944"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834390" y="308708"/>
            <a:ext cx="6480810" cy="809982"/>
          </a:xfrm>
          <a:prstGeom prst="rect">
            <a:avLst/>
          </a:prstGeom>
          <a:noFill/>
          <a:ln/>
        </p:spPr>
        <p:txBody>
          <a:bodyPr wrap="none" rtlCol="0" anchor="t"/>
          <a:lstStyle/>
          <a:p>
            <a:pPr marL="0" indent="0">
              <a:lnSpc>
                <a:spcPts val="6379"/>
              </a:lnSpc>
              <a:buNone/>
            </a:pPr>
            <a:r>
              <a:rPr lang="en-US" sz="5103" b="1" kern="0" spc="-102" dirty="0" smtClean="0">
                <a:solidFill>
                  <a:srgbClr val="FF8AAF"/>
                </a:solidFill>
                <a:latin typeface="Petrona" pitchFamily="34" charset="0"/>
                <a:ea typeface="Petrona" pitchFamily="34" charset="-122"/>
                <a:cs typeface="Petrona" pitchFamily="34" charset="-120"/>
              </a:rPr>
              <a:t>Project </a:t>
            </a:r>
            <a:r>
              <a:rPr lang="en-US" sz="5103" b="1" kern="0" spc="-102" dirty="0" smtClean="0">
                <a:solidFill>
                  <a:srgbClr val="FF8AAF"/>
                </a:solidFill>
                <a:latin typeface="Petrona" pitchFamily="34" charset="0"/>
                <a:ea typeface="Petrona" pitchFamily="34" charset="-122"/>
                <a:cs typeface="Petrona" pitchFamily="34" charset="-120"/>
              </a:rPr>
              <a:t>Overview</a:t>
            </a:r>
            <a:endParaRPr lang="en-US" sz="5103" dirty="0"/>
          </a:p>
        </p:txBody>
      </p:sp>
      <p:sp>
        <p:nvSpPr>
          <p:cNvPr id="5" name="Text 2"/>
          <p:cNvSpPr/>
          <p:nvPr/>
        </p:nvSpPr>
        <p:spPr>
          <a:xfrm>
            <a:off x="864037" y="2007220"/>
            <a:ext cx="5336041" cy="5040351"/>
          </a:xfrm>
          <a:prstGeom prst="rect">
            <a:avLst/>
          </a:prstGeom>
          <a:noFill/>
          <a:ln/>
        </p:spPr>
        <p:txBody>
          <a:bodyPr wrap="none" rtlCol="0" anchor="t"/>
          <a:lstStyle/>
          <a:p>
            <a:pPr marL="457200" indent="-457200" algn="just">
              <a:lnSpc>
                <a:spcPts val="3189"/>
              </a:lnSpc>
              <a:buFont typeface="Arial" panose="020B0604020202020204" pitchFamily="34" charset="0"/>
              <a:buChar char="•"/>
            </a:pPr>
            <a:r>
              <a:rPr lang="en-US" sz="2552" kern="0" spc="-51" dirty="0" smtClean="0">
                <a:solidFill>
                  <a:srgbClr val="FF8AAF"/>
                </a:solidFill>
                <a:latin typeface="Petrona" pitchFamily="34" charset="0"/>
                <a:ea typeface="Petrona" pitchFamily="34" charset="-122"/>
                <a:cs typeface="Petrona" pitchFamily="34" charset="-120"/>
              </a:rPr>
              <a:t>Downloading dataset from </a:t>
            </a:r>
            <a:r>
              <a:rPr lang="en-US" sz="2552" kern="0" spc="-51" dirty="0" err="1" smtClean="0">
                <a:solidFill>
                  <a:srgbClr val="FF8AAF"/>
                </a:solidFill>
                <a:latin typeface="Petrona" pitchFamily="34" charset="0"/>
                <a:ea typeface="Petrona" pitchFamily="34" charset="-122"/>
                <a:cs typeface="Petrona" pitchFamily="34" charset="-120"/>
              </a:rPr>
              <a:t>kaggle</a:t>
            </a:r>
            <a:endParaRPr lang="en-US" sz="2552" kern="0" spc="-51" dirty="0" smtClean="0">
              <a:solidFill>
                <a:srgbClr val="FF8AAF"/>
              </a:solidFill>
              <a:latin typeface="Petrona" pitchFamily="34" charset="0"/>
              <a:ea typeface="Petrona" pitchFamily="34" charset="-122"/>
              <a:cs typeface="Petrona" pitchFamily="34" charset="-120"/>
            </a:endParaRPr>
          </a:p>
          <a:p>
            <a:pPr marL="457200" indent="-457200" algn="just">
              <a:lnSpc>
                <a:spcPts val="3189"/>
              </a:lnSpc>
              <a:buFont typeface="Arial" panose="020B0604020202020204" pitchFamily="34" charset="0"/>
              <a:buChar char="•"/>
            </a:pPr>
            <a:r>
              <a:rPr lang="en-US" sz="2552" kern="0" spc="-51" dirty="0" smtClean="0">
                <a:solidFill>
                  <a:srgbClr val="FF8AAF"/>
                </a:solidFill>
                <a:latin typeface="Petrona" pitchFamily="34" charset="0"/>
                <a:ea typeface="Petrona" pitchFamily="34" charset="-122"/>
                <a:cs typeface="Petrona" pitchFamily="34" charset="-120"/>
              </a:rPr>
              <a:t>Importing Necessary Libraries</a:t>
            </a:r>
          </a:p>
          <a:p>
            <a:pPr marL="457200" indent="-457200" algn="just">
              <a:lnSpc>
                <a:spcPts val="3189"/>
              </a:lnSpc>
              <a:buFont typeface="Arial" panose="020B0604020202020204" pitchFamily="34" charset="0"/>
              <a:buChar char="•"/>
            </a:pPr>
            <a:r>
              <a:rPr lang="en-US" sz="2552" kern="0" spc="-51" dirty="0" smtClean="0">
                <a:solidFill>
                  <a:srgbClr val="FF8AAF"/>
                </a:solidFill>
                <a:latin typeface="Petrona" pitchFamily="34" charset="0"/>
                <a:ea typeface="Petrona" pitchFamily="34" charset="-122"/>
                <a:cs typeface="Petrona" pitchFamily="34" charset="-120"/>
              </a:rPr>
              <a:t>Loading VGG16 Model</a:t>
            </a:r>
          </a:p>
          <a:p>
            <a:pPr marL="457200" indent="-457200" algn="just">
              <a:lnSpc>
                <a:spcPts val="3189"/>
              </a:lnSpc>
              <a:buFont typeface="Arial" panose="020B0604020202020204" pitchFamily="34" charset="0"/>
              <a:buChar char="•"/>
            </a:pPr>
            <a:r>
              <a:rPr lang="en-US" sz="2552" kern="0" spc="-51" dirty="0" smtClean="0">
                <a:solidFill>
                  <a:srgbClr val="FF8AAF"/>
                </a:solidFill>
                <a:latin typeface="Petrona" pitchFamily="34" charset="0"/>
                <a:ea typeface="Petrona" pitchFamily="34" charset="-122"/>
                <a:cs typeface="Petrona" pitchFamily="34" charset="-120"/>
              </a:rPr>
              <a:t>Extract Image Feature</a:t>
            </a:r>
          </a:p>
          <a:p>
            <a:pPr marL="457200" indent="-457200" algn="just">
              <a:lnSpc>
                <a:spcPts val="3189"/>
              </a:lnSpc>
              <a:buFont typeface="Arial" panose="020B0604020202020204" pitchFamily="34" charset="0"/>
              <a:buChar char="•"/>
            </a:pPr>
            <a:r>
              <a:rPr lang="en-US" sz="2552" kern="0" spc="-51" dirty="0" smtClean="0">
                <a:solidFill>
                  <a:srgbClr val="FF8AAF"/>
                </a:solidFill>
                <a:latin typeface="Petrona" pitchFamily="34" charset="0"/>
                <a:ea typeface="Petrona" pitchFamily="34" charset="-122"/>
                <a:cs typeface="Petrona" pitchFamily="34" charset="-120"/>
              </a:rPr>
              <a:t>Load Captions Data</a:t>
            </a:r>
          </a:p>
          <a:p>
            <a:pPr marL="457200" indent="-457200" algn="just">
              <a:lnSpc>
                <a:spcPts val="3189"/>
              </a:lnSpc>
              <a:buFont typeface="Arial" panose="020B0604020202020204" pitchFamily="34" charset="0"/>
              <a:buChar char="•"/>
            </a:pPr>
            <a:r>
              <a:rPr lang="en-US" sz="2552" kern="0" spc="-51" dirty="0" smtClean="0">
                <a:solidFill>
                  <a:srgbClr val="FF8AAF"/>
                </a:solidFill>
                <a:latin typeface="Petrona" pitchFamily="34" charset="0"/>
                <a:ea typeface="Petrona" pitchFamily="34" charset="-122"/>
                <a:cs typeface="Petrona" pitchFamily="34" charset="-120"/>
              </a:rPr>
              <a:t>Pre-process Text Data</a:t>
            </a:r>
          </a:p>
          <a:p>
            <a:pPr marL="457200" indent="-457200" algn="just">
              <a:lnSpc>
                <a:spcPts val="3189"/>
              </a:lnSpc>
              <a:buFont typeface="Arial" panose="020B0604020202020204" pitchFamily="34" charset="0"/>
              <a:buChar char="•"/>
            </a:pPr>
            <a:r>
              <a:rPr lang="en-US" sz="2552" kern="0" spc="-51" dirty="0" smtClean="0">
                <a:solidFill>
                  <a:srgbClr val="FF8AAF"/>
                </a:solidFill>
                <a:latin typeface="Petrona" pitchFamily="34" charset="0"/>
                <a:ea typeface="Petrona" pitchFamily="34" charset="-122"/>
                <a:cs typeface="Petrona" pitchFamily="34" charset="-120"/>
              </a:rPr>
              <a:t>Train Test Split</a:t>
            </a:r>
          </a:p>
          <a:p>
            <a:pPr marL="457200" indent="-457200" algn="just">
              <a:lnSpc>
                <a:spcPts val="3189"/>
              </a:lnSpc>
              <a:buFont typeface="Arial" panose="020B0604020202020204" pitchFamily="34" charset="0"/>
              <a:buChar char="•"/>
            </a:pPr>
            <a:r>
              <a:rPr lang="en-US" sz="2552" kern="0" spc="-51" dirty="0" smtClean="0">
                <a:solidFill>
                  <a:srgbClr val="FF8AAF"/>
                </a:solidFill>
                <a:latin typeface="Petrona" pitchFamily="34" charset="0"/>
                <a:ea typeface="Petrona" pitchFamily="34" charset="-122"/>
                <a:cs typeface="Petrona" pitchFamily="34" charset="-120"/>
              </a:rPr>
              <a:t>Model Creation</a:t>
            </a:r>
          </a:p>
          <a:p>
            <a:pPr marL="457200" indent="-457200" algn="just">
              <a:lnSpc>
                <a:spcPts val="3189"/>
              </a:lnSpc>
              <a:buFont typeface="Arial" panose="020B0604020202020204" pitchFamily="34" charset="0"/>
              <a:buChar char="•"/>
            </a:pPr>
            <a:r>
              <a:rPr lang="en-US" sz="2552" kern="0" spc="-51" dirty="0" smtClean="0">
                <a:solidFill>
                  <a:srgbClr val="FF8AAF"/>
                </a:solidFill>
                <a:latin typeface="Petrona" pitchFamily="34" charset="0"/>
                <a:ea typeface="Petrona" pitchFamily="34" charset="-122"/>
                <a:cs typeface="Petrona" pitchFamily="34" charset="-120"/>
              </a:rPr>
              <a:t>Train the Model</a:t>
            </a:r>
          </a:p>
          <a:p>
            <a:pPr marL="457200" indent="-457200" algn="just">
              <a:lnSpc>
                <a:spcPts val="3189"/>
              </a:lnSpc>
              <a:buFont typeface="Arial" panose="020B0604020202020204" pitchFamily="34" charset="0"/>
              <a:buChar char="•"/>
            </a:pPr>
            <a:r>
              <a:rPr lang="en-US" sz="2552" kern="0" spc="-51" dirty="0" smtClean="0">
                <a:solidFill>
                  <a:srgbClr val="FF8AAF"/>
                </a:solidFill>
                <a:latin typeface="Petrona" pitchFamily="34" charset="0"/>
                <a:ea typeface="Petrona" pitchFamily="34" charset="-122"/>
                <a:cs typeface="Petrona" pitchFamily="34" charset="-120"/>
              </a:rPr>
              <a:t>Generate Captions for the Image</a:t>
            </a:r>
          </a:p>
          <a:p>
            <a:pPr marL="457200" indent="-457200" algn="just">
              <a:lnSpc>
                <a:spcPts val="3189"/>
              </a:lnSpc>
              <a:buFont typeface="Arial" panose="020B0604020202020204" pitchFamily="34" charset="0"/>
              <a:buChar char="•"/>
            </a:pPr>
            <a:r>
              <a:rPr lang="en-US" sz="2552" kern="0" spc="-51" dirty="0" smtClean="0">
                <a:solidFill>
                  <a:srgbClr val="FF8AAF"/>
                </a:solidFill>
                <a:latin typeface="Petrona" pitchFamily="34" charset="0"/>
                <a:ea typeface="Petrona" pitchFamily="34" charset="-122"/>
                <a:cs typeface="Petrona" pitchFamily="34" charset="-120"/>
              </a:rPr>
              <a:t>Visualize the Results</a:t>
            </a:r>
          </a:p>
          <a:p>
            <a:pPr marL="457200" indent="-457200" algn="just">
              <a:lnSpc>
                <a:spcPts val="3189"/>
              </a:lnSpc>
              <a:buFont typeface="Arial" panose="020B0604020202020204" pitchFamily="34" charset="0"/>
              <a:buChar char="•"/>
            </a:pPr>
            <a:r>
              <a:rPr lang="en-US" sz="2552" kern="0" spc="-51" dirty="0" smtClean="0">
                <a:solidFill>
                  <a:srgbClr val="FF8AAF"/>
                </a:solidFill>
                <a:latin typeface="Petrona" pitchFamily="34" charset="0"/>
                <a:ea typeface="Petrona" pitchFamily="34" charset="-122"/>
                <a:cs typeface="Petrona" pitchFamily="34" charset="-120"/>
              </a:rPr>
              <a:t>Test with the Real Data</a:t>
            </a:r>
            <a:endParaRPr lang="en-US" sz="2552" kern="0" spc="-51" dirty="0" smtClean="0">
              <a:solidFill>
                <a:srgbClr val="FF8AAF"/>
              </a:solidFill>
              <a:latin typeface="Petrona" pitchFamily="34" charset="0"/>
              <a:ea typeface="Petrona" pitchFamily="34" charset="-122"/>
              <a:cs typeface="Petrona" pitchFamily="34" charset="-120"/>
            </a:endParaRPr>
          </a:p>
          <a:p>
            <a:pPr marL="0" indent="0">
              <a:lnSpc>
                <a:spcPts val="3189"/>
              </a:lnSpc>
              <a:buNone/>
            </a:pPr>
            <a:endParaRPr lang="en-US" sz="2552" dirty="0"/>
          </a:p>
        </p:txBody>
      </p:sp>
    </p:spTree>
    <p:extLst>
      <p:ext uri="{BB962C8B-B14F-4D97-AF65-F5344CB8AC3E}">
        <p14:creationId xmlns:p14="http://schemas.microsoft.com/office/powerpoint/2010/main" val="292156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1751767" y="722590"/>
            <a:ext cx="5346978" cy="668298"/>
          </a:xfrm>
          <a:prstGeom prst="rect">
            <a:avLst/>
          </a:prstGeom>
          <a:noFill/>
          <a:ln/>
        </p:spPr>
        <p:txBody>
          <a:bodyPr wrap="none" rtlCol="0" anchor="t"/>
          <a:lstStyle/>
          <a:p>
            <a:pPr marL="0" indent="0">
              <a:lnSpc>
                <a:spcPts val="5263"/>
              </a:lnSpc>
              <a:buNone/>
            </a:pPr>
            <a:r>
              <a:rPr lang="en-US" sz="4210" b="1" kern="0" spc="-84" dirty="0">
                <a:solidFill>
                  <a:srgbClr val="FF8AAF"/>
                </a:solidFill>
                <a:latin typeface="Petrona" pitchFamily="34" charset="0"/>
                <a:ea typeface="Petrona" pitchFamily="34" charset="-122"/>
                <a:cs typeface="Petrona" pitchFamily="34" charset="-120"/>
              </a:rPr>
              <a:t>Data Preprocessing</a:t>
            </a:r>
            <a:endParaRPr lang="en-US" sz="4210" dirty="0"/>
          </a:p>
        </p:txBody>
      </p:sp>
      <p:sp>
        <p:nvSpPr>
          <p:cNvPr id="5" name="Shape 2"/>
          <p:cNvSpPr/>
          <p:nvPr/>
        </p:nvSpPr>
        <p:spPr>
          <a:xfrm>
            <a:off x="1751767" y="1925479"/>
            <a:ext cx="458272" cy="458272"/>
          </a:xfrm>
          <a:prstGeom prst="roundRect">
            <a:avLst>
              <a:gd name="adj" fmla="val 18669"/>
            </a:avLst>
          </a:prstGeom>
          <a:solidFill>
            <a:srgbClr val="2F1D63"/>
          </a:solidFill>
          <a:ln w="7620">
            <a:solidFill>
              <a:srgbClr val="48367C"/>
            </a:solidFill>
            <a:prstDash val="solid"/>
          </a:ln>
        </p:spPr>
      </p:sp>
      <p:sp>
        <p:nvSpPr>
          <p:cNvPr id="6" name="Text 3"/>
          <p:cNvSpPr/>
          <p:nvPr/>
        </p:nvSpPr>
        <p:spPr>
          <a:xfrm>
            <a:off x="1915358" y="1994178"/>
            <a:ext cx="130969" cy="320873"/>
          </a:xfrm>
          <a:prstGeom prst="rect">
            <a:avLst/>
          </a:prstGeom>
          <a:noFill/>
          <a:ln/>
        </p:spPr>
        <p:txBody>
          <a:bodyPr wrap="none" rtlCol="0" anchor="t"/>
          <a:lstStyle/>
          <a:p>
            <a:pPr marL="0" indent="0" algn="ctr">
              <a:lnSpc>
                <a:spcPts val="2526"/>
              </a:lnSpc>
              <a:buNone/>
            </a:pPr>
            <a:r>
              <a:rPr lang="en-US" sz="2526" b="1" kern="0" spc="-51" dirty="0">
                <a:solidFill>
                  <a:srgbClr val="E0D6DE"/>
                </a:solidFill>
                <a:latin typeface="Petrona" pitchFamily="34" charset="0"/>
                <a:ea typeface="Petrona" pitchFamily="34" charset="-122"/>
                <a:cs typeface="Petrona" pitchFamily="34" charset="-120"/>
              </a:rPr>
              <a:t>1</a:t>
            </a:r>
            <a:endParaRPr lang="en-US" sz="2526" dirty="0"/>
          </a:p>
        </p:txBody>
      </p:sp>
      <p:sp>
        <p:nvSpPr>
          <p:cNvPr id="7" name="Text 4"/>
          <p:cNvSpPr/>
          <p:nvPr/>
        </p:nvSpPr>
        <p:spPr>
          <a:xfrm>
            <a:off x="2413635" y="1925479"/>
            <a:ext cx="2673429" cy="334089"/>
          </a:xfrm>
          <a:prstGeom prst="rect">
            <a:avLst/>
          </a:prstGeom>
          <a:noFill/>
          <a:ln/>
        </p:spPr>
        <p:txBody>
          <a:bodyPr wrap="none" rtlCol="0" anchor="t"/>
          <a:lstStyle/>
          <a:p>
            <a:pPr marL="0" indent="0">
              <a:lnSpc>
                <a:spcPts val="2631"/>
              </a:lnSpc>
              <a:buNone/>
            </a:pPr>
            <a:r>
              <a:rPr lang="en-US" sz="2105" b="1" kern="0" spc="-42" dirty="0">
                <a:solidFill>
                  <a:srgbClr val="E0D6DE"/>
                </a:solidFill>
                <a:latin typeface="Petrona" pitchFamily="34" charset="0"/>
                <a:ea typeface="Petrona" pitchFamily="34" charset="-122"/>
                <a:cs typeface="Petrona" pitchFamily="34" charset="-120"/>
              </a:rPr>
              <a:t>Image Loading</a:t>
            </a:r>
            <a:endParaRPr lang="en-US" sz="2105" dirty="0"/>
          </a:p>
        </p:txBody>
      </p:sp>
      <p:sp>
        <p:nvSpPr>
          <p:cNvPr id="8" name="Text 5"/>
          <p:cNvSpPr/>
          <p:nvPr/>
        </p:nvSpPr>
        <p:spPr>
          <a:xfrm>
            <a:off x="2413635" y="2381726"/>
            <a:ext cx="4799767" cy="1955244"/>
          </a:xfrm>
          <a:prstGeom prst="rect">
            <a:avLst/>
          </a:prstGeom>
          <a:noFill/>
          <a:ln/>
        </p:spPr>
        <p:txBody>
          <a:bodyPr wrap="square" rtlCol="0" anchor="t"/>
          <a:lstStyle/>
          <a:p>
            <a:pPr marL="0" indent="0">
              <a:lnSpc>
                <a:spcPts val="2566"/>
              </a:lnSpc>
              <a:buNone/>
            </a:pPr>
            <a:r>
              <a:rPr lang="en-US" sz="1604" kern="0" spc="-32" dirty="0">
                <a:solidFill>
                  <a:srgbClr val="E0D6DE"/>
                </a:solidFill>
                <a:latin typeface="Inter" pitchFamily="34" charset="0"/>
                <a:ea typeface="Inter" pitchFamily="34" charset="-122"/>
                <a:cs typeface="Inter" pitchFamily="34" charset="-120"/>
              </a:rPr>
              <a:t>The first step in data preprocessing involves loading the images from the dataset. These images are typically stored in a standardized format such as JPEG or PNG. The images are then resized and normalized to ensure consistency in their dimensions and pixel values for model training.</a:t>
            </a:r>
            <a:endParaRPr lang="en-US" sz="1604" dirty="0"/>
          </a:p>
        </p:txBody>
      </p:sp>
      <p:sp>
        <p:nvSpPr>
          <p:cNvPr id="9" name="Shape 6"/>
          <p:cNvSpPr/>
          <p:nvPr/>
        </p:nvSpPr>
        <p:spPr>
          <a:xfrm>
            <a:off x="7416998" y="1925479"/>
            <a:ext cx="458272" cy="458272"/>
          </a:xfrm>
          <a:prstGeom prst="roundRect">
            <a:avLst>
              <a:gd name="adj" fmla="val 18669"/>
            </a:avLst>
          </a:prstGeom>
          <a:solidFill>
            <a:srgbClr val="2F1D63"/>
          </a:solidFill>
          <a:ln w="7620">
            <a:solidFill>
              <a:srgbClr val="48367C"/>
            </a:solidFill>
            <a:prstDash val="solid"/>
          </a:ln>
        </p:spPr>
      </p:sp>
      <p:sp>
        <p:nvSpPr>
          <p:cNvPr id="10" name="Text 7"/>
          <p:cNvSpPr/>
          <p:nvPr/>
        </p:nvSpPr>
        <p:spPr>
          <a:xfrm>
            <a:off x="7558326" y="1994178"/>
            <a:ext cx="175498" cy="320873"/>
          </a:xfrm>
          <a:prstGeom prst="rect">
            <a:avLst/>
          </a:prstGeom>
          <a:noFill/>
          <a:ln/>
        </p:spPr>
        <p:txBody>
          <a:bodyPr wrap="none" rtlCol="0" anchor="t"/>
          <a:lstStyle/>
          <a:p>
            <a:pPr marL="0" indent="0" algn="ctr">
              <a:lnSpc>
                <a:spcPts val="2526"/>
              </a:lnSpc>
              <a:buNone/>
            </a:pPr>
            <a:r>
              <a:rPr lang="en-US" sz="2526" b="1" kern="0" spc="-51" dirty="0">
                <a:solidFill>
                  <a:srgbClr val="E0D6DE"/>
                </a:solidFill>
                <a:latin typeface="Petrona" pitchFamily="34" charset="0"/>
                <a:ea typeface="Petrona" pitchFamily="34" charset="-122"/>
                <a:cs typeface="Petrona" pitchFamily="34" charset="-120"/>
              </a:rPr>
              <a:t>2</a:t>
            </a:r>
            <a:endParaRPr lang="en-US" sz="2526" dirty="0"/>
          </a:p>
        </p:txBody>
      </p:sp>
      <p:sp>
        <p:nvSpPr>
          <p:cNvPr id="11" name="Text 8"/>
          <p:cNvSpPr/>
          <p:nvPr/>
        </p:nvSpPr>
        <p:spPr>
          <a:xfrm>
            <a:off x="8078867" y="1925479"/>
            <a:ext cx="2673429" cy="334089"/>
          </a:xfrm>
          <a:prstGeom prst="rect">
            <a:avLst/>
          </a:prstGeom>
          <a:noFill/>
          <a:ln/>
        </p:spPr>
        <p:txBody>
          <a:bodyPr wrap="none" rtlCol="0" anchor="t"/>
          <a:lstStyle/>
          <a:p>
            <a:pPr marL="0" indent="0">
              <a:lnSpc>
                <a:spcPts val="2631"/>
              </a:lnSpc>
              <a:buNone/>
            </a:pPr>
            <a:r>
              <a:rPr lang="en-US" sz="2105" b="1" kern="0" spc="-42" dirty="0">
                <a:solidFill>
                  <a:srgbClr val="E0D6DE"/>
                </a:solidFill>
                <a:latin typeface="Petrona" pitchFamily="34" charset="0"/>
                <a:ea typeface="Petrona" pitchFamily="34" charset="-122"/>
                <a:cs typeface="Petrona" pitchFamily="34" charset="-120"/>
              </a:rPr>
              <a:t>Caption Tokenization</a:t>
            </a:r>
            <a:endParaRPr lang="en-US" sz="2105" dirty="0"/>
          </a:p>
        </p:txBody>
      </p:sp>
      <p:sp>
        <p:nvSpPr>
          <p:cNvPr id="12" name="Text 9"/>
          <p:cNvSpPr/>
          <p:nvPr/>
        </p:nvSpPr>
        <p:spPr>
          <a:xfrm>
            <a:off x="8078867" y="2381726"/>
            <a:ext cx="4799767" cy="2281118"/>
          </a:xfrm>
          <a:prstGeom prst="rect">
            <a:avLst/>
          </a:prstGeom>
          <a:noFill/>
          <a:ln/>
        </p:spPr>
        <p:txBody>
          <a:bodyPr wrap="square" rtlCol="0" anchor="t"/>
          <a:lstStyle/>
          <a:p>
            <a:pPr marL="0" indent="0">
              <a:lnSpc>
                <a:spcPts val="2566"/>
              </a:lnSpc>
              <a:buNone/>
            </a:pPr>
            <a:r>
              <a:rPr lang="en-US" sz="1604" kern="0" spc="-32" dirty="0">
                <a:solidFill>
                  <a:srgbClr val="E0D6DE"/>
                </a:solidFill>
                <a:latin typeface="Inter" pitchFamily="34" charset="0"/>
                <a:ea typeface="Inter" pitchFamily="34" charset="-122"/>
                <a:cs typeface="Inter" pitchFamily="34" charset="-120"/>
              </a:rPr>
              <a:t>The captions associated with each image are tokenized, which means they are broken down into individual words or sub-word units. This process is essential for preparing the captions for model training. Tokenization allows the model to learn the statistical relationships between words and their associated image features.</a:t>
            </a:r>
            <a:endParaRPr lang="en-US" sz="1604" dirty="0"/>
          </a:p>
        </p:txBody>
      </p:sp>
      <p:sp>
        <p:nvSpPr>
          <p:cNvPr id="13" name="Shape 10"/>
          <p:cNvSpPr/>
          <p:nvPr/>
        </p:nvSpPr>
        <p:spPr>
          <a:xfrm>
            <a:off x="1751767" y="5095518"/>
            <a:ext cx="458272" cy="458272"/>
          </a:xfrm>
          <a:prstGeom prst="roundRect">
            <a:avLst>
              <a:gd name="adj" fmla="val 18669"/>
            </a:avLst>
          </a:prstGeom>
          <a:solidFill>
            <a:srgbClr val="2F1D63"/>
          </a:solidFill>
          <a:ln w="7620">
            <a:solidFill>
              <a:srgbClr val="48367C"/>
            </a:solidFill>
            <a:prstDash val="solid"/>
          </a:ln>
        </p:spPr>
      </p:sp>
      <p:sp>
        <p:nvSpPr>
          <p:cNvPr id="14" name="Text 11"/>
          <p:cNvSpPr/>
          <p:nvPr/>
        </p:nvSpPr>
        <p:spPr>
          <a:xfrm>
            <a:off x="1893332" y="5164217"/>
            <a:ext cx="175141" cy="320873"/>
          </a:xfrm>
          <a:prstGeom prst="rect">
            <a:avLst/>
          </a:prstGeom>
          <a:noFill/>
          <a:ln/>
        </p:spPr>
        <p:txBody>
          <a:bodyPr wrap="none" rtlCol="0" anchor="t"/>
          <a:lstStyle/>
          <a:p>
            <a:pPr marL="0" indent="0" algn="ctr">
              <a:lnSpc>
                <a:spcPts val="2526"/>
              </a:lnSpc>
              <a:buNone/>
            </a:pPr>
            <a:r>
              <a:rPr lang="en-US" sz="2526" b="1" kern="0" spc="-51" dirty="0">
                <a:solidFill>
                  <a:srgbClr val="E0D6DE"/>
                </a:solidFill>
                <a:latin typeface="Petrona" pitchFamily="34" charset="0"/>
                <a:ea typeface="Petrona" pitchFamily="34" charset="-122"/>
                <a:cs typeface="Petrona" pitchFamily="34" charset="-120"/>
              </a:rPr>
              <a:t>3</a:t>
            </a:r>
            <a:endParaRPr lang="en-US" sz="2526" dirty="0"/>
          </a:p>
        </p:txBody>
      </p:sp>
      <p:sp>
        <p:nvSpPr>
          <p:cNvPr id="15" name="Text 12"/>
          <p:cNvSpPr/>
          <p:nvPr/>
        </p:nvSpPr>
        <p:spPr>
          <a:xfrm>
            <a:off x="2413635" y="5095518"/>
            <a:ext cx="2673429" cy="334089"/>
          </a:xfrm>
          <a:prstGeom prst="rect">
            <a:avLst/>
          </a:prstGeom>
          <a:noFill/>
          <a:ln/>
        </p:spPr>
        <p:txBody>
          <a:bodyPr wrap="none" rtlCol="0" anchor="t"/>
          <a:lstStyle/>
          <a:p>
            <a:pPr marL="0" indent="0">
              <a:lnSpc>
                <a:spcPts val="2631"/>
              </a:lnSpc>
              <a:buNone/>
            </a:pPr>
            <a:r>
              <a:rPr lang="en-US" sz="2105" b="1" kern="0" spc="-42" dirty="0">
                <a:solidFill>
                  <a:srgbClr val="E0D6DE"/>
                </a:solidFill>
                <a:latin typeface="Petrona" pitchFamily="34" charset="0"/>
                <a:ea typeface="Petrona" pitchFamily="34" charset="-122"/>
                <a:cs typeface="Petrona" pitchFamily="34" charset="-120"/>
              </a:rPr>
              <a:t>Caption Padding</a:t>
            </a:r>
            <a:endParaRPr lang="en-US" sz="2105" dirty="0"/>
          </a:p>
        </p:txBody>
      </p:sp>
      <p:sp>
        <p:nvSpPr>
          <p:cNvPr id="16" name="Text 13"/>
          <p:cNvSpPr/>
          <p:nvPr/>
        </p:nvSpPr>
        <p:spPr>
          <a:xfrm>
            <a:off x="2413635" y="5551765"/>
            <a:ext cx="4799767" cy="1955244"/>
          </a:xfrm>
          <a:prstGeom prst="rect">
            <a:avLst/>
          </a:prstGeom>
          <a:noFill/>
          <a:ln/>
        </p:spPr>
        <p:txBody>
          <a:bodyPr wrap="square" rtlCol="0" anchor="t"/>
          <a:lstStyle/>
          <a:p>
            <a:pPr marL="0" indent="0">
              <a:lnSpc>
                <a:spcPts val="2566"/>
              </a:lnSpc>
              <a:buNone/>
            </a:pPr>
            <a:r>
              <a:rPr lang="en-US" sz="1604" kern="0" spc="-32" dirty="0">
                <a:solidFill>
                  <a:srgbClr val="E0D6DE"/>
                </a:solidFill>
                <a:latin typeface="Inter" pitchFamily="34" charset="0"/>
                <a:ea typeface="Inter" pitchFamily="34" charset="-122"/>
                <a:cs typeface="Inter" pitchFamily="34" charset="-120"/>
              </a:rPr>
              <a:t>Caption padding is often employed to create sequences of uniform length. This involves adding special padding tokens to shorter captions to ensure that all captions have the same length. Padding helps the model handle captions of varying lengths during training and prediction.</a:t>
            </a:r>
            <a:endParaRPr lang="en-US" sz="1604" dirty="0"/>
          </a:p>
        </p:txBody>
      </p:sp>
      <p:sp>
        <p:nvSpPr>
          <p:cNvPr id="17" name="Shape 14"/>
          <p:cNvSpPr/>
          <p:nvPr/>
        </p:nvSpPr>
        <p:spPr>
          <a:xfrm>
            <a:off x="7416998" y="5162425"/>
            <a:ext cx="458272" cy="458272"/>
          </a:xfrm>
          <a:prstGeom prst="roundRect">
            <a:avLst>
              <a:gd name="adj" fmla="val 18669"/>
            </a:avLst>
          </a:prstGeom>
          <a:solidFill>
            <a:srgbClr val="2F1D63"/>
          </a:solidFill>
          <a:ln w="7620">
            <a:solidFill>
              <a:srgbClr val="48367C"/>
            </a:solidFill>
            <a:prstDash val="solid"/>
          </a:ln>
        </p:spPr>
      </p:sp>
      <p:sp>
        <p:nvSpPr>
          <p:cNvPr id="18" name="Text 15"/>
          <p:cNvSpPr/>
          <p:nvPr/>
        </p:nvSpPr>
        <p:spPr>
          <a:xfrm>
            <a:off x="7562850" y="5164217"/>
            <a:ext cx="166568" cy="320873"/>
          </a:xfrm>
          <a:prstGeom prst="rect">
            <a:avLst/>
          </a:prstGeom>
          <a:noFill/>
          <a:ln/>
        </p:spPr>
        <p:txBody>
          <a:bodyPr wrap="none" rtlCol="0" anchor="t"/>
          <a:lstStyle/>
          <a:p>
            <a:pPr marL="0" indent="0" algn="ctr">
              <a:lnSpc>
                <a:spcPts val="2526"/>
              </a:lnSpc>
              <a:buNone/>
            </a:pPr>
            <a:r>
              <a:rPr lang="en-US" sz="2526" b="1" kern="0" spc="-51" dirty="0">
                <a:solidFill>
                  <a:srgbClr val="E0D6DE"/>
                </a:solidFill>
                <a:latin typeface="Petrona" pitchFamily="34" charset="0"/>
                <a:ea typeface="Petrona" pitchFamily="34" charset="-122"/>
                <a:cs typeface="Petrona" pitchFamily="34" charset="-120"/>
              </a:rPr>
              <a:t>4</a:t>
            </a:r>
            <a:endParaRPr lang="en-US" sz="2526" dirty="0"/>
          </a:p>
        </p:txBody>
      </p:sp>
      <p:sp>
        <p:nvSpPr>
          <p:cNvPr id="19" name="Text 16"/>
          <p:cNvSpPr/>
          <p:nvPr/>
        </p:nvSpPr>
        <p:spPr>
          <a:xfrm>
            <a:off x="8078867" y="5095518"/>
            <a:ext cx="2673429" cy="334089"/>
          </a:xfrm>
          <a:prstGeom prst="rect">
            <a:avLst/>
          </a:prstGeom>
          <a:noFill/>
          <a:ln/>
        </p:spPr>
        <p:txBody>
          <a:bodyPr wrap="none" rtlCol="0" anchor="t"/>
          <a:lstStyle/>
          <a:p>
            <a:pPr marL="0" indent="0">
              <a:lnSpc>
                <a:spcPts val="2631"/>
              </a:lnSpc>
              <a:buNone/>
            </a:pPr>
            <a:r>
              <a:rPr lang="en-US" sz="2105" b="1" kern="0" spc="-42" dirty="0">
                <a:solidFill>
                  <a:srgbClr val="E0D6DE"/>
                </a:solidFill>
                <a:latin typeface="Petrona" pitchFamily="34" charset="0"/>
                <a:ea typeface="Petrona" pitchFamily="34" charset="-122"/>
                <a:cs typeface="Petrona" pitchFamily="34" charset="-120"/>
              </a:rPr>
              <a:t>Vocabulary Creation</a:t>
            </a:r>
            <a:endParaRPr lang="en-US" sz="2105" dirty="0"/>
          </a:p>
        </p:txBody>
      </p:sp>
      <p:sp>
        <p:nvSpPr>
          <p:cNvPr id="20" name="Text 17"/>
          <p:cNvSpPr/>
          <p:nvPr/>
        </p:nvSpPr>
        <p:spPr>
          <a:xfrm>
            <a:off x="8078867" y="5551765"/>
            <a:ext cx="4799767" cy="1955244"/>
          </a:xfrm>
          <a:prstGeom prst="rect">
            <a:avLst/>
          </a:prstGeom>
          <a:noFill/>
          <a:ln/>
        </p:spPr>
        <p:txBody>
          <a:bodyPr wrap="square" rtlCol="0" anchor="t"/>
          <a:lstStyle/>
          <a:p>
            <a:pPr marL="0" indent="0">
              <a:lnSpc>
                <a:spcPts val="2566"/>
              </a:lnSpc>
              <a:buNone/>
            </a:pPr>
            <a:r>
              <a:rPr lang="en-US" sz="1604" kern="0" spc="-32" dirty="0">
                <a:solidFill>
                  <a:srgbClr val="E0D6DE"/>
                </a:solidFill>
                <a:latin typeface="Inter" pitchFamily="34" charset="0"/>
                <a:ea typeface="Inter" pitchFamily="34" charset="-122"/>
                <a:cs typeface="Inter" pitchFamily="34" charset="-120"/>
              </a:rPr>
              <a:t>A vocabulary is created from the set of unique tokens extracted from the captions. This vocabulary is used to map words to their corresponding indices, which allows for efficient representation and processing of the captions during training and prediction.</a:t>
            </a:r>
            <a:endParaRPr lang="en-US" sz="1604"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arn(inVertic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arn(inVertical)">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arn(inVertical)">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barn(inVertical)">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down)">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down)">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wipe(down)">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circle(in)">
                                      <p:cBhvr>
                                        <p:cTn id="81" dur="2000"/>
                                        <p:tgtEl>
                                          <p:spTgt spid="17"/>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circle(in)">
                                      <p:cBhvr>
                                        <p:cTn id="86" dur="2000"/>
                                        <p:tgtEl>
                                          <p:spTgt spid="18"/>
                                        </p:tgtEl>
                                      </p:cBhvr>
                                    </p:animEffect>
                                  </p:childTnLst>
                                </p:cTn>
                              </p:par>
                            </p:childTnLst>
                          </p:cTn>
                        </p:par>
                      </p:childTnLst>
                    </p:cTn>
                  </p:par>
                  <p:par>
                    <p:cTn id="87" fill="hold">
                      <p:stCondLst>
                        <p:cond delay="indefinite"/>
                      </p:stCondLst>
                      <p:childTnLst>
                        <p:par>
                          <p:cTn id="88" fill="hold">
                            <p:stCondLst>
                              <p:cond delay="0"/>
                            </p:stCondLst>
                            <p:childTnLst>
                              <p:par>
                                <p:cTn id="89" presetID="6" presetClass="entr" presetSubtype="16"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circle(in)">
                                      <p:cBhvr>
                                        <p:cTn id="91" dur="2000"/>
                                        <p:tgtEl>
                                          <p:spTgt spid="19"/>
                                        </p:tgtEl>
                                      </p:cBhvr>
                                    </p:animEffect>
                                  </p:childTnLst>
                                </p:cTn>
                              </p:par>
                            </p:childTnLst>
                          </p:cTn>
                        </p:par>
                      </p:childTnLst>
                    </p:cTn>
                  </p:par>
                  <p:par>
                    <p:cTn id="92" fill="hold">
                      <p:stCondLst>
                        <p:cond delay="indefinite"/>
                      </p:stCondLst>
                      <p:childTnLst>
                        <p:par>
                          <p:cTn id="93" fill="hold">
                            <p:stCondLst>
                              <p:cond delay="0"/>
                            </p:stCondLst>
                            <p:childTnLst>
                              <p:par>
                                <p:cTn id="94" presetID="6" presetClass="entr" presetSubtype="16" fill="hold" grpId="0" nodeType="click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circle(in)">
                                      <p:cBhvr>
                                        <p:cTn id="96"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P spid="11" grpId="0" animBg="1"/>
      <p:bldP spid="12" grpId="0" animBg="1"/>
      <p:bldP spid="14" grpId="0" animBg="1"/>
      <p:bldP spid="15" grpId="0" animBg="1"/>
      <p:bldP spid="16"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5" name="Image 2" descr="preencoded.png"/>
          <p:cNvPicPr>
            <a:picLocks noChangeAspect="1"/>
          </p:cNvPicPr>
          <p:nvPr/>
        </p:nvPicPr>
        <p:blipFill>
          <a:blip r:embed="rId4"/>
          <a:stretch>
            <a:fillRect/>
          </a:stretch>
        </p:blipFill>
        <p:spPr>
          <a:xfrm>
            <a:off x="216098" y="2461617"/>
            <a:ext cx="5054203" cy="3306366"/>
          </a:xfrm>
          <a:prstGeom prst="rect">
            <a:avLst/>
          </a:prstGeom>
        </p:spPr>
      </p:pic>
      <p:sp>
        <p:nvSpPr>
          <p:cNvPr id="6" name="Text 1"/>
          <p:cNvSpPr/>
          <p:nvPr/>
        </p:nvSpPr>
        <p:spPr>
          <a:xfrm>
            <a:off x="6091238" y="602456"/>
            <a:ext cx="7934325" cy="1133951"/>
          </a:xfrm>
          <a:prstGeom prst="rect">
            <a:avLst/>
          </a:prstGeom>
          <a:noFill/>
          <a:ln/>
        </p:spPr>
        <p:txBody>
          <a:bodyPr wrap="square" rtlCol="0" anchor="t"/>
          <a:lstStyle/>
          <a:p>
            <a:pPr marL="0" indent="0">
              <a:lnSpc>
                <a:spcPts val="4465"/>
              </a:lnSpc>
              <a:buNone/>
            </a:pPr>
            <a:r>
              <a:rPr lang="en-US" sz="3572" b="1" kern="0" spc="-71" dirty="0">
                <a:solidFill>
                  <a:srgbClr val="FF8AAF"/>
                </a:solidFill>
                <a:latin typeface="Petrona" pitchFamily="34" charset="0"/>
                <a:ea typeface="Petrona" pitchFamily="34" charset="-122"/>
                <a:cs typeface="Petrona" pitchFamily="34" charset="-120"/>
              </a:rPr>
              <a:t>Model Development: Image Feature Extraction</a:t>
            </a:r>
            <a:endParaRPr lang="en-US" sz="3572" dirty="0"/>
          </a:p>
        </p:txBody>
      </p:sp>
      <p:sp>
        <p:nvSpPr>
          <p:cNvPr id="7" name="Shape 2"/>
          <p:cNvSpPr/>
          <p:nvPr/>
        </p:nvSpPr>
        <p:spPr>
          <a:xfrm>
            <a:off x="6091238" y="1995607"/>
            <a:ext cx="7934325" cy="1854160"/>
          </a:xfrm>
          <a:prstGeom prst="roundRect">
            <a:avLst>
              <a:gd name="adj" fmla="val 3915"/>
            </a:avLst>
          </a:prstGeom>
          <a:solidFill>
            <a:srgbClr val="2F1D63"/>
          </a:solidFill>
          <a:ln w="7620">
            <a:solidFill>
              <a:srgbClr val="48367C"/>
            </a:solidFill>
            <a:prstDash val="solid"/>
          </a:ln>
        </p:spPr>
      </p:sp>
      <p:sp>
        <p:nvSpPr>
          <p:cNvPr id="8" name="Text 3"/>
          <p:cNvSpPr/>
          <p:nvPr/>
        </p:nvSpPr>
        <p:spPr>
          <a:xfrm>
            <a:off x="6271617" y="2175986"/>
            <a:ext cx="3921562" cy="283488"/>
          </a:xfrm>
          <a:prstGeom prst="rect">
            <a:avLst/>
          </a:prstGeom>
          <a:noFill/>
          <a:ln/>
        </p:spPr>
        <p:txBody>
          <a:bodyPr wrap="none" rtlCol="0" anchor="t"/>
          <a:lstStyle/>
          <a:p>
            <a:pPr marL="0" indent="0">
              <a:lnSpc>
                <a:spcPts val="2233"/>
              </a:lnSpc>
              <a:buNone/>
            </a:pPr>
            <a:r>
              <a:rPr lang="en-US" sz="1786" b="1" kern="0" spc="-36" dirty="0">
                <a:solidFill>
                  <a:srgbClr val="E0D6DE"/>
                </a:solidFill>
                <a:latin typeface="Petrona" pitchFamily="34" charset="0"/>
                <a:ea typeface="Petrona" pitchFamily="34" charset="-122"/>
                <a:cs typeface="Petrona" pitchFamily="34" charset="-120"/>
              </a:rPr>
              <a:t>Convolutional Neural Networks (CNNs)</a:t>
            </a:r>
            <a:endParaRPr lang="en-US" sz="1786" dirty="0"/>
          </a:p>
        </p:txBody>
      </p:sp>
      <p:sp>
        <p:nvSpPr>
          <p:cNvPr id="9" name="Text 4"/>
          <p:cNvSpPr/>
          <p:nvPr/>
        </p:nvSpPr>
        <p:spPr>
          <a:xfrm>
            <a:off x="6271617" y="2563058"/>
            <a:ext cx="7573566"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CNNs are a powerful class of neural networks commonly used for image recognition and feature extraction. They excel at extracting hierarchical features from images, starting with low-level features like edges and shapes and progressing to higher-level features such as objects and scenes.</a:t>
            </a:r>
            <a:endParaRPr lang="en-US" sz="1361" dirty="0"/>
          </a:p>
        </p:txBody>
      </p:sp>
      <p:sp>
        <p:nvSpPr>
          <p:cNvPr id="10" name="Shape 5"/>
          <p:cNvSpPr/>
          <p:nvPr/>
        </p:nvSpPr>
        <p:spPr>
          <a:xfrm>
            <a:off x="6091238" y="4022527"/>
            <a:ext cx="7934325" cy="1854160"/>
          </a:xfrm>
          <a:prstGeom prst="roundRect">
            <a:avLst>
              <a:gd name="adj" fmla="val 3915"/>
            </a:avLst>
          </a:prstGeom>
          <a:solidFill>
            <a:srgbClr val="2F1D63"/>
          </a:solidFill>
          <a:ln w="7620">
            <a:solidFill>
              <a:srgbClr val="48367C"/>
            </a:solidFill>
            <a:prstDash val="solid"/>
          </a:ln>
        </p:spPr>
      </p:sp>
      <p:sp>
        <p:nvSpPr>
          <p:cNvPr id="11" name="Text 6"/>
          <p:cNvSpPr/>
          <p:nvPr/>
        </p:nvSpPr>
        <p:spPr>
          <a:xfrm>
            <a:off x="6271617" y="4202906"/>
            <a:ext cx="2268260" cy="283488"/>
          </a:xfrm>
          <a:prstGeom prst="rect">
            <a:avLst/>
          </a:prstGeom>
          <a:noFill/>
          <a:ln/>
        </p:spPr>
        <p:txBody>
          <a:bodyPr wrap="none" rtlCol="0" anchor="t"/>
          <a:lstStyle/>
          <a:p>
            <a:pPr marL="0" indent="0">
              <a:lnSpc>
                <a:spcPts val="2233"/>
              </a:lnSpc>
              <a:buNone/>
            </a:pPr>
            <a:r>
              <a:rPr lang="en-US" sz="1786" b="1" kern="0" spc="-36" dirty="0">
                <a:solidFill>
                  <a:srgbClr val="E0D6DE"/>
                </a:solidFill>
                <a:latin typeface="Petrona" pitchFamily="34" charset="0"/>
                <a:ea typeface="Petrona" pitchFamily="34" charset="-122"/>
                <a:cs typeface="Petrona" pitchFamily="34" charset="-120"/>
              </a:rPr>
              <a:t>Transfer Learning</a:t>
            </a:r>
            <a:endParaRPr lang="en-US" sz="1786" dirty="0"/>
          </a:p>
        </p:txBody>
      </p:sp>
      <p:sp>
        <p:nvSpPr>
          <p:cNvPr id="12" name="Text 7"/>
          <p:cNvSpPr/>
          <p:nvPr/>
        </p:nvSpPr>
        <p:spPr>
          <a:xfrm>
            <a:off x="6271617" y="4589978"/>
            <a:ext cx="7573566"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Transfer learning is a technique that leverages pre-trained CNN models, such as ResNet or VGG, trained on massive image datasets like ImageNet. By using these pre-trained models as a starting point, we can extract meaningful image features that can be used for image captioning without requiring extensive training on the Flickr8k dataset from scratch.</a:t>
            </a:r>
            <a:endParaRPr lang="en-US" sz="1361" dirty="0"/>
          </a:p>
        </p:txBody>
      </p:sp>
      <p:sp>
        <p:nvSpPr>
          <p:cNvPr id="13" name="Shape 8"/>
          <p:cNvSpPr/>
          <p:nvPr/>
        </p:nvSpPr>
        <p:spPr>
          <a:xfrm>
            <a:off x="6091238" y="6049447"/>
            <a:ext cx="7934325" cy="1577578"/>
          </a:xfrm>
          <a:prstGeom prst="roundRect">
            <a:avLst>
              <a:gd name="adj" fmla="val 4601"/>
            </a:avLst>
          </a:prstGeom>
          <a:solidFill>
            <a:srgbClr val="2F1D63"/>
          </a:solidFill>
          <a:ln w="7620">
            <a:solidFill>
              <a:srgbClr val="48367C"/>
            </a:solidFill>
            <a:prstDash val="solid"/>
          </a:ln>
        </p:spPr>
      </p:sp>
      <p:sp>
        <p:nvSpPr>
          <p:cNvPr id="14" name="Text 9"/>
          <p:cNvSpPr/>
          <p:nvPr/>
        </p:nvSpPr>
        <p:spPr>
          <a:xfrm>
            <a:off x="6271617" y="6229826"/>
            <a:ext cx="2610564" cy="283488"/>
          </a:xfrm>
          <a:prstGeom prst="rect">
            <a:avLst/>
          </a:prstGeom>
          <a:noFill/>
          <a:ln/>
        </p:spPr>
        <p:txBody>
          <a:bodyPr wrap="none" rtlCol="0" anchor="t"/>
          <a:lstStyle/>
          <a:p>
            <a:pPr marL="0" indent="0">
              <a:lnSpc>
                <a:spcPts val="2233"/>
              </a:lnSpc>
              <a:buNone/>
            </a:pPr>
            <a:r>
              <a:rPr lang="en-US" sz="1786" b="1" kern="0" spc="-36" dirty="0">
                <a:solidFill>
                  <a:srgbClr val="E0D6DE"/>
                </a:solidFill>
                <a:latin typeface="Petrona" pitchFamily="34" charset="0"/>
                <a:ea typeface="Petrona" pitchFamily="34" charset="-122"/>
                <a:cs typeface="Petrona" pitchFamily="34" charset="-120"/>
              </a:rPr>
              <a:t>Feature Vector Generation</a:t>
            </a:r>
            <a:endParaRPr lang="en-US" sz="1786" dirty="0"/>
          </a:p>
        </p:txBody>
      </p:sp>
      <p:sp>
        <p:nvSpPr>
          <p:cNvPr id="15" name="Text 10"/>
          <p:cNvSpPr/>
          <p:nvPr/>
        </p:nvSpPr>
        <p:spPr>
          <a:xfrm>
            <a:off x="6271617" y="6616898"/>
            <a:ext cx="7573566" cy="829747"/>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Once the CNN has processed an image, it generates a feature vector. This vector represents a compressed representation of the image's key features, which are then fed into the caption generation component of the model.</a:t>
            </a:r>
            <a:endParaRPr lang="en-US" sz="136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ircle(in)">
                                      <p:cBhvr>
                                        <p:cTn id="35" dur="2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circle(in)">
                                      <p:cBhvr>
                                        <p:cTn id="45" dur="20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randombar(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randombar(horizontal)">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randombar(horizontal)">
                                      <p:cBhvr>
                                        <p:cTn id="6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572" y="1"/>
            <a:ext cx="14630400" cy="8229600"/>
          </a:xfrm>
          <a:prstGeom prst="rect">
            <a:avLst/>
          </a:prstGeom>
          <a:solidFill>
            <a:srgbClr val="0C0524">
              <a:alpha val="75000"/>
            </a:srgbClr>
          </a:solidFill>
          <a:ln/>
        </p:spPr>
      </p:sp>
      <p:sp>
        <p:nvSpPr>
          <p:cNvPr id="4" name="Text 1"/>
          <p:cNvSpPr/>
          <p:nvPr/>
        </p:nvSpPr>
        <p:spPr>
          <a:xfrm>
            <a:off x="2594967" y="475178"/>
            <a:ext cx="8124587" cy="566976"/>
          </a:xfrm>
          <a:prstGeom prst="rect">
            <a:avLst/>
          </a:prstGeom>
          <a:noFill/>
          <a:ln/>
        </p:spPr>
        <p:txBody>
          <a:bodyPr wrap="none" rtlCol="0" anchor="t"/>
          <a:lstStyle/>
          <a:p>
            <a:pPr marL="0" indent="0">
              <a:lnSpc>
                <a:spcPts val="4465"/>
              </a:lnSpc>
              <a:buNone/>
            </a:pPr>
            <a:r>
              <a:rPr lang="en-US" sz="3572" b="1" kern="0" spc="-71" dirty="0">
                <a:solidFill>
                  <a:srgbClr val="FF8AAF"/>
                </a:solidFill>
                <a:latin typeface="Petrona" pitchFamily="34" charset="0"/>
                <a:ea typeface="Petrona" pitchFamily="34" charset="-122"/>
                <a:cs typeface="Petrona" pitchFamily="34" charset="-120"/>
              </a:rPr>
              <a:t>Model Development: Caption Generation</a:t>
            </a:r>
            <a:endParaRPr lang="en-US" sz="3572" dirty="0"/>
          </a:p>
        </p:txBody>
      </p:sp>
      <p:sp>
        <p:nvSpPr>
          <p:cNvPr id="5" name="Shape 2"/>
          <p:cNvSpPr/>
          <p:nvPr/>
        </p:nvSpPr>
        <p:spPr>
          <a:xfrm>
            <a:off x="2842736" y="1379412"/>
            <a:ext cx="22860" cy="7044214"/>
          </a:xfrm>
          <a:prstGeom prst="roundRect">
            <a:avLst>
              <a:gd name="adj" fmla="val 317520"/>
            </a:avLst>
          </a:prstGeom>
          <a:solidFill>
            <a:srgbClr val="48367C"/>
          </a:solidFill>
          <a:ln/>
        </p:spPr>
      </p:sp>
      <p:sp>
        <p:nvSpPr>
          <p:cNvPr id="6" name="Shape 3"/>
          <p:cNvSpPr/>
          <p:nvPr/>
        </p:nvSpPr>
        <p:spPr>
          <a:xfrm>
            <a:off x="3025676" y="1678543"/>
            <a:ext cx="604837" cy="22860"/>
          </a:xfrm>
          <a:prstGeom prst="roundRect">
            <a:avLst>
              <a:gd name="adj" fmla="val 317520"/>
            </a:avLst>
          </a:prstGeom>
          <a:solidFill>
            <a:srgbClr val="48367C"/>
          </a:solidFill>
          <a:ln/>
        </p:spPr>
      </p:sp>
      <p:sp>
        <p:nvSpPr>
          <p:cNvPr id="7" name="Shape 4"/>
          <p:cNvSpPr/>
          <p:nvPr/>
        </p:nvSpPr>
        <p:spPr>
          <a:xfrm>
            <a:off x="2659797" y="1495663"/>
            <a:ext cx="388739" cy="388739"/>
          </a:xfrm>
          <a:prstGeom prst="roundRect">
            <a:avLst>
              <a:gd name="adj" fmla="val 18672"/>
            </a:avLst>
          </a:prstGeom>
          <a:solidFill>
            <a:srgbClr val="2F1D63"/>
          </a:solidFill>
          <a:ln w="7620">
            <a:solidFill>
              <a:srgbClr val="48367C"/>
            </a:solidFill>
            <a:prstDash val="solid"/>
          </a:ln>
        </p:spPr>
      </p:sp>
      <p:sp>
        <p:nvSpPr>
          <p:cNvPr id="8" name="Text 5"/>
          <p:cNvSpPr/>
          <p:nvPr/>
        </p:nvSpPr>
        <p:spPr>
          <a:xfrm>
            <a:off x="2798624" y="1553885"/>
            <a:ext cx="111085" cy="272177"/>
          </a:xfrm>
          <a:prstGeom prst="rect">
            <a:avLst/>
          </a:prstGeom>
          <a:noFill/>
          <a:ln/>
        </p:spPr>
        <p:txBody>
          <a:bodyPr wrap="none" rtlCol="0" anchor="t"/>
          <a:lstStyle/>
          <a:p>
            <a:pPr marL="0" indent="0" algn="ctr">
              <a:lnSpc>
                <a:spcPts val="2143"/>
              </a:lnSpc>
              <a:buNone/>
            </a:pPr>
            <a:r>
              <a:rPr lang="en-US" sz="2143" b="1" kern="0" spc="-43" dirty="0">
                <a:solidFill>
                  <a:srgbClr val="E0D6DE"/>
                </a:solidFill>
                <a:latin typeface="Petrona" pitchFamily="34" charset="0"/>
                <a:ea typeface="Petrona" pitchFamily="34" charset="-122"/>
                <a:cs typeface="Petrona" pitchFamily="34" charset="-120"/>
              </a:rPr>
              <a:t>1</a:t>
            </a:r>
            <a:endParaRPr lang="en-US" sz="2143" dirty="0"/>
          </a:p>
        </p:txBody>
      </p:sp>
      <p:sp>
        <p:nvSpPr>
          <p:cNvPr id="9" name="Text 6"/>
          <p:cNvSpPr/>
          <p:nvPr/>
        </p:nvSpPr>
        <p:spPr>
          <a:xfrm>
            <a:off x="3804642" y="1474113"/>
            <a:ext cx="3506986" cy="283488"/>
          </a:xfrm>
          <a:prstGeom prst="rect">
            <a:avLst/>
          </a:prstGeom>
          <a:noFill/>
          <a:ln/>
        </p:spPr>
        <p:txBody>
          <a:bodyPr wrap="non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Recurrent Neural Networks (RNNs)</a:t>
            </a:r>
            <a:endParaRPr lang="en-US" sz="1786" dirty="0"/>
          </a:p>
        </p:txBody>
      </p:sp>
      <p:sp>
        <p:nvSpPr>
          <p:cNvPr id="10" name="Text 7"/>
          <p:cNvSpPr/>
          <p:nvPr/>
        </p:nvSpPr>
        <p:spPr>
          <a:xfrm>
            <a:off x="3804642" y="1861185"/>
            <a:ext cx="8230672" cy="829747"/>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RNNs are a type of neural network that are specifically designed to handle sequential data. They have internal memory that allows them to process information in a step-by-step manner, making them suitable for generating captions, which are essentially sequences of words.</a:t>
            </a:r>
            <a:endParaRPr lang="en-US" sz="1361" dirty="0"/>
          </a:p>
        </p:txBody>
      </p:sp>
      <p:sp>
        <p:nvSpPr>
          <p:cNvPr id="11" name="Shape 8"/>
          <p:cNvSpPr/>
          <p:nvPr/>
        </p:nvSpPr>
        <p:spPr>
          <a:xfrm>
            <a:off x="3025676" y="3413641"/>
            <a:ext cx="604837" cy="22860"/>
          </a:xfrm>
          <a:prstGeom prst="roundRect">
            <a:avLst>
              <a:gd name="adj" fmla="val 317520"/>
            </a:avLst>
          </a:prstGeom>
          <a:solidFill>
            <a:srgbClr val="48367C"/>
          </a:solidFill>
          <a:ln/>
        </p:spPr>
      </p:sp>
      <p:sp>
        <p:nvSpPr>
          <p:cNvPr id="12" name="Shape 9"/>
          <p:cNvSpPr/>
          <p:nvPr/>
        </p:nvSpPr>
        <p:spPr>
          <a:xfrm>
            <a:off x="2659797" y="3230761"/>
            <a:ext cx="388739" cy="388739"/>
          </a:xfrm>
          <a:prstGeom prst="roundRect">
            <a:avLst>
              <a:gd name="adj" fmla="val 18672"/>
            </a:avLst>
          </a:prstGeom>
          <a:solidFill>
            <a:srgbClr val="2F1D63"/>
          </a:solidFill>
          <a:ln w="7620">
            <a:solidFill>
              <a:srgbClr val="48367C"/>
            </a:solidFill>
            <a:prstDash val="solid"/>
          </a:ln>
        </p:spPr>
      </p:sp>
      <p:sp>
        <p:nvSpPr>
          <p:cNvPr id="13" name="Text 10"/>
          <p:cNvSpPr/>
          <p:nvPr/>
        </p:nvSpPr>
        <p:spPr>
          <a:xfrm>
            <a:off x="2779693" y="3288983"/>
            <a:ext cx="148947" cy="272177"/>
          </a:xfrm>
          <a:prstGeom prst="rect">
            <a:avLst/>
          </a:prstGeom>
          <a:noFill/>
          <a:ln/>
        </p:spPr>
        <p:txBody>
          <a:bodyPr wrap="none" rtlCol="0" anchor="t"/>
          <a:lstStyle/>
          <a:p>
            <a:pPr marL="0" indent="0" algn="ctr">
              <a:lnSpc>
                <a:spcPts val="2143"/>
              </a:lnSpc>
              <a:buNone/>
            </a:pPr>
            <a:r>
              <a:rPr lang="en-US" sz="2143" b="1" kern="0" spc="-43" dirty="0">
                <a:solidFill>
                  <a:srgbClr val="E0D6DE"/>
                </a:solidFill>
                <a:latin typeface="Petrona" pitchFamily="34" charset="0"/>
                <a:ea typeface="Petrona" pitchFamily="34" charset="-122"/>
                <a:cs typeface="Petrona" pitchFamily="34" charset="-120"/>
              </a:rPr>
              <a:t>2</a:t>
            </a:r>
            <a:endParaRPr lang="en-US" sz="2143" dirty="0"/>
          </a:p>
        </p:txBody>
      </p:sp>
      <p:sp>
        <p:nvSpPr>
          <p:cNvPr id="14" name="Text 11"/>
          <p:cNvSpPr/>
          <p:nvPr/>
        </p:nvSpPr>
        <p:spPr>
          <a:xfrm>
            <a:off x="3804642" y="3209211"/>
            <a:ext cx="4355902" cy="283488"/>
          </a:xfrm>
          <a:prstGeom prst="rect">
            <a:avLst/>
          </a:prstGeom>
          <a:noFill/>
          <a:ln/>
        </p:spPr>
        <p:txBody>
          <a:bodyPr wrap="non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Long Short-Term Memory (LSTM) Networks</a:t>
            </a:r>
            <a:endParaRPr lang="en-US" sz="1786" dirty="0"/>
          </a:p>
        </p:txBody>
      </p:sp>
      <p:sp>
        <p:nvSpPr>
          <p:cNvPr id="15" name="Text 12"/>
          <p:cNvSpPr/>
          <p:nvPr/>
        </p:nvSpPr>
        <p:spPr>
          <a:xfrm>
            <a:off x="3804642" y="3596283"/>
            <a:ext cx="8230672" cy="1106329"/>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LSTMs are a special type of RNN that are particularly well-suited for handling long-term dependencies in sequential data. They have a sophisticated memory mechanism that allows them to learn and retain information over extended periods, which is crucial for generating coherent and grammatically correct captions.</a:t>
            </a:r>
            <a:endParaRPr lang="en-US" sz="1361" dirty="0"/>
          </a:p>
        </p:txBody>
      </p:sp>
      <p:sp>
        <p:nvSpPr>
          <p:cNvPr id="16" name="Shape 13"/>
          <p:cNvSpPr/>
          <p:nvPr/>
        </p:nvSpPr>
        <p:spPr>
          <a:xfrm>
            <a:off x="3025676" y="5425321"/>
            <a:ext cx="604837" cy="22860"/>
          </a:xfrm>
          <a:prstGeom prst="roundRect">
            <a:avLst>
              <a:gd name="adj" fmla="val 317520"/>
            </a:avLst>
          </a:prstGeom>
          <a:solidFill>
            <a:srgbClr val="48367C"/>
          </a:solidFill>
          <a:ln/>
        </p:spPr>
      </p:sp>
      <p:sp>
        <p:nvSpPr>
          <p:cNvPr id="17" name="Shape 14"/>
          <p:cNvSpPr/>
          <p:nvPr/>
        </p:nvSpPr>
        <p:spPr>
          <a:xfrm>
            <a:off x="2659797" y="5242441"/>
            <a:ext cx="388739" cy="388739"/>
          </a:xfrm>
          <a:prstGeom prst="roundRect">
            <a:avLst>
              <a:gd name="adj" fmla="val 18672"/>
            </a:avLst>
          </a:prstGeom>
          <a:solidFill>
            <a:srgbClr val="2F1D63"/>
          </a:solidFill>
          <a:ln w="7620">
            <a:solidFill>
              <a:srgbClr val="48367C"/>
            </a:solidFill>
            <a:prstDash val="solid"/>
          </a:ln>
        </p:spPr>
      </p:sp>
      <p:sp>
        <p:nvSpPr>
          <p:cNvPr id="18" name="Text 15"/>
          <p:cNvSpPr/>
          <p:nvPr/>
        </p:nvSpPr>
        <p:spPr>
          <a:xfrm>
            <a:off x="2779812" y="5300663"/>
            <a:ext cx="148709" cy="272177"/>
          </a:xfrm>
          <a:prstGeom prst="rect">
            <a:avLst/>
          </a:prstGeom>
          <a:noFill/>
          <a:ln/>
        </p:spPr>
        <p:txBody>
          <a:bodyPr wrap="none" rtlCol="0" anchor="t"/>
          <a:lstStyle/>
          <a:p>
            <a:pPr marL="0" indent="0" algn="ctr">
              <a:lnSpc>
                <a:spcPts val="2143"/>
              </a:lnSpc>
              <a:buNone/>
            </a:pPr>
            <a:r>
              <a:rPr lang="en-US" sz="2143" b="1" kern="0" spc="-43" dirty="0">
                <a:solidFill>
                  <a:srgbClr val="E0D6DE"/>
                </a:solidFill>
                <a:latin typeface="Petrona" pitchFamily="34" charset="0"/>
                <a:ea typeface="Petrona" pitchFamily="34" charset="-122"/>
                <a:cs typeface="Petrona" pitchFamily="34" charset="-120"/>
              </a:rPr>
              <a:t>3</a:t>
            </a:r>
            <a:endParaRPr lang="en-US" sz="2143" dirty="0"/>
          </a:p>
        </p:txBody>
      </p:sp>
      <p:sp>
        <p:nvSpPr>
          <p:cNvPr id="19" name="Text 16"/>
          <p:cNvSpPr/>
          <p:nvPr/>
        </p:nvSpPr>
        <p:spPr>
          <a:xfrm>
            <a:off x="3804642" y="5220891"/>
            <a:ext cx="2268260" cy="283488"/>
          </a:xfrm>
          <a:prstGeom prst="rect">
            <a:avLst/>
          </a:prstGeom>
          <a:noFill/>
          <a:ln/>
        </p:spPr>
        <p:txBody>
          <a:bodyPr wrap="non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Decoder Network</a:t>
            </a:r>
            <a:endParaRPr lang="en-US" sz="1786" dirty="0"/>
          </a:p>
        </p:txBody>
      </p:sp>
      <p:sp>
        <p:nvSpPr>
          <p:cNvPr id="20" name="Text 17"/>
          <p:cNvSpPr/>
          <p:nvPr/>
        </p:nvSpPr>
        <p:spPr>
          <a:xfrm>
            <a:off x="3804642" y="5607963"/>
            <a:ext cx="8230672" cy="829747"/>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The caption generation process often involves a decoder network. The decoder network takes the image features from the CNN and the initial start-of-sentence token as input. It then uses the RNN or LSTM to generate the subsequent words of the caption one by one.</a:t>
            </a:r>
            <a:endParaRPr lang="en-US" sz="1361" dirty="0"/>
          </a:p>
        </p:txBody>
      </p:sp>
      <p:sp>
        <p:nvSpPr>
          <p:cNvPr id="21" name="Shape 18"/>
          <p:cNvSpPr/>
          <p:nvPr/>
        </p:nvSpPr>
        <p:spPr>
          <a:xfrm>
            <a:off x="3025676" y="7160419"/>
            <a:ext cx="604837" cy="22860"/>
          </a:xfrm>
          <a:prstGeom prst="roundRect">
            <a:avLst>
              <a:gd name="adj" fmla="val 317520"/>
            </a:avLst>
          </a:prstGeom>
          <a:solidFill>
            <a:srgbClr val="48367C"/>
          </a:solidFill>
          <a:ln/>
        </p:spPr>
      </p:sp>
      <p:sp>
        <p:nvSpPr>
          <p:cNvPr id="22" name="Shape 19"/>
          <p:cNvSpPr/>
          <p:nvPr/>
        </p:nvSpPr>
        <p:spPr>
          <a:xfrm>
            <a:off x="2659797" y="6977539"/>
            <a:ext cx="388739" cy="388739"/>
          </a:xfrm>
          <a:prstGeom prst="roundRect">
            <a:avLst>
              <a:gd name="adj" fmla="val 18672"/>
            </a:avLst>
          </a:prstGeom>
          <a:solidFill>
            <a:srgbClr val="2F1D63"/>
          </a:solidFill>
          <a:ln w="7620">
            <a:solidFill>
              <a:srgbClr val="48367C"/>
            </a:solidFill>
            <a:prstDash val="solid"/>
          </a:ln>
        </p:spPr>
      </p:sp>
      <p:sp>
        <p:nvSpPr>
          <p:cNvPr id="23" name="Text 20"/>
          <p:cNvSpPr/>
          <p:nvPr/>
        </p:nvSpPr>
        <p:spPr>
          <a:xfrm>
            <a:off x="2783503" y="7035760"/>
            <a:ext cx="141327" cy="272177"/>
          </a:xfrm>
          <a:prstGeom prst="rect">
            <a:avLst/>
          </a:prstGeom>
          <a:noFill/>
          <a:ln/>
        </p:spPr>
        <p:txBody>
          <a:bodyPr wrap="none" rtlCol="0" anchor="t"/>
          <a:lstStyle/>
          <a:p>
            <a:pPr marL="0" indent="0" algn="ctr">
              <a:lnSpc>
                <a:spcPts val="2143"/>
              </a:lnSpc>
              <a:buNone/>
            </a:pPr>
            <a:r>
              <a:rPr lang="en-US" sz="2143" b="1" kern="0" spc="-43" dirty="0">
                <a:solidFill>
                  <a:srgbClr val="E0D6DE"/>
                </a:solidFill>
                <a:latin typeface="Petrona" pitchFamily="34" charset="0"/>
                <a:ea typeface="Petrona" pitchFamily="34" charset="-122"/>
                <a:cs typeface="Petrona" pitchFamily="34" charset="-120"/>
              </a:rPr>
              <a:t>4</a:t>
            </a:r>
            <a:endParaRPr lang="en-US" sz="2143" dirty="0"/>
          </a:p>
        </p:txBody>
      </p:sp>
      <p:sp>
        <p:nvSpPr>
          <p:cNvPr id="24" name="Text 21"/>
          <p:cNvSpPr/>
          <p:nvPr/>
        </p:nvSpPr>
        <p:spPr>
          <a:xfrm>
            <a:off x="3804642" y="6955988"/>
            <a:ext cx="2268260" cy="283488"/>
          </a:xfrm>
          <a:prstGeom prst="rect">
            <a:avLst/>
          </a:prstGeom>
          <a:noFill/>
          <a:ln/>
        </p:spPr>
        <p:txBody>
          <a:bodyPr wrap="none" rtlCol="0" anchor="t"/>
          <a:lstStyle/>
          <a:p>
            <a:pPr marL="0" indent="0" algn="l">
              <a:lnSpc>
                <a:spcPts val="2233"/>
              </a:lnSpc>
              <a:buNone/>
            </a:pPr>
            <a:r>
              <a:rPr lang="en-US" sz="1786" b="1" kern="0" spc="-36" dirty="0">
                <a:solidFill>
                  <a:srgbClr val="E0D6DE"/>
                </a:solidFill>
                <a:latin typeface="Petrona" pitchFamily="34" charset="0"/>
                <a:ea typeface="Petrona" pitchFamily="34" charset="-122"/>
                <a:cs typeface="Petrona" pitchFamily="34" charset="-120"/>
              </a:rPr>
              <a:t>Word Prediction</a:t>
            </a:r>
            <a:endParaRPr lang="en-US" sz="1786" dirty="0"/>
          </a:p>
        </p:txBody>
      </p:sp>
      <p:sp>
        <p:nvSpPr>
          <p:cNvPr id="25" name="Text 22"/>
          <p:cNvSpPr/>
          <p:nvPr/>
        </p:nvSpPr>
        <p:spPr>
          <a:xfrm>
            <a:off x="3804642" y="7343061"/>
            <a:ext cx="8230672" cy="829747"/>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Inter" pitchFamily="34" charset="0"/>
                <a:ea typeface="Inter" pitchFamily="34" charset="-122"/>
                <a:cs typeface="Inter" pitchFamily="34" charset="-120"/>
              </a:rPr>
              <a:t>The model predicts the next word in the caption based on the previous words and the image features. This process continues until a special end-of-sentence token is predicted, indicating the completion of the caption.</a:t>
            </a:r>
            <a:endParaRPr lang="en-US" sz="136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additive="base">
                                        <p:cTn id="56" dur="500" fill="hold"/>
                                        <p:tgtEl>
                                          <p:spTgt spid="13"/>
                                        </p:tgtEl>
                                        <p:attrNameLst>
                                          <p:attrName>ppt_x</p:attrName>
                                        </p:attrNameLst>
                                      </p:cBhvr>
                                      <p:tavLst>
                                        <p:tav tm="0">
                                          <p:val>
                                            <p:strVal val="#ppt_x"/>
                                          </p:val>
                                        </p:tav>
                                        <p:tav tm="100000">
                                          <p:val>
                                            <p:strVal val="#ppt_x"/>
                                          </p:val>
                                        </p:tav>
                                      </p:tavLst>
                                    </p:anim>
                                    <p:anim calcmode="lin" valueType="num">
                                      <p:cBhvr additive="base">
                                        <p:cTn id="5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ppt_x"/>
                                          </p:val>
                                        </p:tav>
                                        <p:tav tm="100000">
                                          <p:val>
                                            <p:strVal val="#ppt_x"/>
                                          </p:val>
                                        </p:tav>
                                      </p:tavLst>
                                    </p:anim>
                                    <p:anim calcmode="lin" valueType="num">
                                      <p:cBhvr additive="base">
                                        <p:cTn id="7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additive="base">
                                        <p:cTn id="82" dur="500" fill="hold"/>
                                        <p:tgtEl>
                                          <p:spTgt spid="18"/>
                                        </p:tgtEl>
                                        <p:attrNameLst>
                                          <p:attrName>ppt_x</p:attrName>
                                        </p:attrNameLst>
                                      </p:cBhvr>
                                      <p:tavLst>
                                        <p:tav tm="0">
                                          <p:val>
                                            <p:strVal val="#ppt_x"/>
                                          </p:val>
                                        </p:tav>
                                        <p:tav tm="100000">
                                          <p:val>
                                            <p:strVal val="#ppt_x"/>
                                          </p:val>
                                        </p:tav>
                                      </p:tavLst>
                                    </p:anim>
                                    <p:anim calcmode="lin" valueType="num">
                                      <p:cBhvr additive="base">
                                        <p:cTn id="8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16"/>
                                        </p:tgtEl>
                                        <p:attrNameLst>
                                          <p:attrName>style.visibility</p:attrName>
                                        </p:attrNameLst>
                                      </p:cBhvr>
                                      <p:to>
                                        <p:strVal val="visible"/>
                                      </p:to>
                                    </p:set>
                                    <p:anim calcmode="lin" valueType="num">
                                      <p:cBhvr additive="base">
                                        <p:cTn id="88" dur="500" fill="hold"/>
                                        <p:tgtEl>
                                          <p:spTgt spid="16"/>
                                        </p:tgtEl>
                                        <p:attrNameLst>
                                          <p:attrName>ppt_x</p:attrName>
                                        </p:attrNameLst>
                                      </p:cBhvr>
                                      <p:tavLst>
                                        <p:tav tm="0">
                                          <p:val>
                                            <p:strVal val="#ppt_x"/>
                                          </p:val>
                                        </p:tav>
                                        <p:tav tm="100000">
                                          <p:val>
                                            <p:strVal val="#ppt_x"/>
                                          </p:val>
                                        </p:tav>
                                      </p:tavLst>
                                    </p:anim>
                                    <p:anim calcmode="lin" valueType="num">
                                      <p:cBhvr additive="base">
                                        <p:cTn id="8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11"/>
                                        </p:tgtEl>
                                        <p:attrNameLst>
                                          <p:attrName>style.visibility</p:attrName>
                                        </p:attrNameLst>
                                      </p:cBhvr>
                                      <p:to>
                                        <p:strVal val="visible"/>
                                      </p:to>
                                    </p:set>
                                    <p:anim calcmode="lin" valueType="num">
                                      <p:cBhvr additive="base">
                                        <p:cTn id="94" dur="500" fill="hold"/>
                                        <p:tgtEl>
                                          <p:spTgt spid="11"/>
                                        </p:tgtEl>
                                        <p:attrNameLst>
                                          <p:attrName>ppt_x</p:attrName>
                                        </p:attrNameLst>
                                      </p:cBhvr>
                                      <p:tavLst>
                                        <p:tav tm="0">
                                          <p:val>
                                            <p:strVal val="#ppt_x"/>
                                          </p:val>
                                        </p:tav>
                                        <p:tav tm="100000">
                                          <p:val>
                                            <p:strVal val="#ppt_x"/>
                                          </p:val>
                                        </p:tav>
                                      </p:tavLst>
                                    </p:anim>
                                    <p:anim calcmode="lin" valueType="num">
                                      <p:cBhvr additive="base">
                                        <p:cTn id="9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fade">
                                      <p:cBhvr>
                                        <p:cTn id="100" dur="1000"/>
                                        <p:tgtEl>
                                          <p:spTgt spid="19"/>
                                        </p:tgtEl>
                                      </p:cBhvr>
                                    </p:animEffect>
                                    <p:anim calcmode="lin" valueType="num">
                                      <p:cBhvr>
                                        <p:cTn id="101" dur="1000" fill="hold"/>
                                        <p:tgtEl>
                                          <p:spTgt spid="19"/>
                                        </p:tgtEl>
                                        <p:attrNameLst>
                                          <p:attrName>ppt_x</p:attrName>
                                        </p:attrNameLst>
                                      </p:cBhvr>
                                      <p:tavLst>
                                        <p:tav tm="0">
                                          <p:val>
                                            <p:strVal val="#ppt_x"/>
                                          </p:val>
                                        </p:tav>
                                        <p:tav tm="100000">
                                          <p:val>
                                            <p:strVal val="#ppt_x"/>
                                          </p:val>
                                        </p:tav>
                                      </p:tavLst>
                                    </p:anim>
                                    <p:anim calcmode="lin" valueType="num">
                                      <p:cBhvr>
                                        <p:cTn id="10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1000"/>
                                        <p:tgtEl>
                                          <p:spTgt spid="20"/>
                                        </p:tgtEl>
                                      </p:cBhvr>
                                    </p:animEffect>
                                    <p:anim calcmode="lin" valueType="num">
                                      <p:cBhvr>
                                        <p:cTn id="108" dur="1000" fill="hold"/>
                                        <p:tgtEl>
                                          <p:spTgt spid="20"/>
                                        </p:tgtEl>
                                        <p:attrNameLst>
                                          <p:attrName>ppt_x</p:attrName>
                                        </p:attrNameLst>
                                      </p:cBhvr>
                                      <p:tavLst>
                                        <p:tav tm="0">
                                          <p:val>
                                            <p:strVal val="#ppt_x"/>
                                          </p:val>
                                        </p:tav>
                                        <p:tav tm="100000">
                                          <p:val>
                                            <p:strVal val="#ppt_x"/>
                                          </p:val>
                                        </p:tav>
                                      </p:tavLst>
                                    </p:anim>
                                    <p:anim calcmode="lin" valueType="num">
                                      <p:cBhvr>
                                        <p:cTn id="10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22"/>
                                        </p:tgtEl>
                                        <p:attrNameLst>
                                          <p:attrName>style.visibility</p:attrName>
                                        </p:attrNameLst>
                                      </p:cBhvr>
                                      <p:to>
                                        <p:strVal val="visible"/>
                                      </p:to>
                                    </p:set>
                                    <p:anim calcmode="lin" valueType="num">
                                      <p:cBhvr additive="base">
                                        <p:cTn id="114" dur="500" fill="hold"/>
                                        <p:tgtEl>
                                          <p:spTgt spid="22"/>
                                        </p:tgtEl>
                                        <p:attrNameLst>
                                          <p:attrName>ppt_x</p:attrName>
                                        </p:attrNameLst>
                                      </p:cBhvr>
                                      <p:tavLst>
                                        <p:tav tm="0">
                                          <p:val>
                                            <p:strVal val="#ppt_x"/>
                                          </p:val>
                                        </p:tav>
                                        <p:tav tm="100000">
                                          <p:val>
                                            <p:strVal val="#ppt_x"/>
                                          </p:val>
                                        </p:tav>
                                      </p:tavLst>
                                    </p:anim>
                                    <p:anim calcmode="lin" valueType="num">
                                      <p:cBhvr additive="base">
                                        <p:cTn id="11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23"/>
                                        </p:tgtEl>
                                        <p:attrNameLst>
                                          <p:attrName>style.visibility</p:attrName>
                                        </p:attrNameLst>
                                      </p:cBhvr>
                                      <p:to>
                                        <p:strVal val="visible"/>
                                      </p:to>
                                    </p:set>
                                    <p:anim calcmode="lin" valueType="num">
                                      <p:cBhvr additive="base">
                                        <p:cTn id="120" dur="500" fill="hold"/>
                                        <p:tgtEl>
                                          <p:spTgt spid="23"/>
                                        </p:tgtEl>
                                        <p:attrNameLst>
                                          <p:attrName>ppt_x</p:attrName>
                                        </p:attrNameLst>
                                      </p:cBhvr>
                                      <p:tavLst>
                                        <p:tav tm="0">
                                          <p:val>
                                            <p:strVal val="#ppt_x"/>
                                          </p:val>
                                        </p:tav>
                                        <p:tav tm="100000">
                                          <p:val>
                                            <p:strVal val="#ppt_x"/>
                                          </p:val>
                                        </p:tav>
                                      </p:tavLst>
                                    </p:anim>
                                    <p:anim calcmode="lin" valueType="num">
                                      <p:cBhvr additive="base">
                                        <p:cTn id="12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21"/>
                                        </p:tgtEl>
                                        <p:attrNameLst>
                                          <p:attrName>style.visibility</p:attrName>
                                        </p:attrNameLst>
                                      </p:cBhvr>
                                      <p:to>
                                        <p:strVal val="visible"/>
                                      </p:to>
                                    </p:set>
                                    <p:anim calcmode="lin" valueType="num">
                                      <p:cBhvr additive="base">
                                        <p:cTn id="126" dur="500" fill="hold"/>
                                        <p:tgtEl>
                                          <p:spTgt spid="21"/>
                                        </p:tgtEl>
                                        <p:attrNameLst>
                                          <p:attrName>ppt_x</p:attrName>
                                        </p:attrNameLst>
                                      </p:cBhvr>
                                      <p:tavLst>
                                        <p:tav tm="0">
                                          <p:val>
                                            <p:strVal val="#ppt_x"/>
                                          </p:val>
                                        </p:tav>
                                        <p:tav tm="100000">
                                          <p:val>
                                            <p:strVal val="#ppt_x"/>
                                          </p:val>
                                        </p:tav>
                                      </p:tavLst>
                                    </p:anim>
                                    <p:anim calcmode="lin" valueType="num">
                                      <p:cBhvr additive="base">
                                        <p:cTn id="12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24"/>
                                        </p:tgtEl>
                                        <p:attrNameLst>
                                          <p:attrName>style.visibility</p:attrName>
                                        </p:attrNameLst>
                                      </p:cBhvr>
                                      <p:to>
                                        <p:strVal val="visible"/>
                                      </p:to>
                                    </p:set>
                                    <p:animEffect transition="in" filter="fade">
                                      <p:cBhvr>
                                        <p:cTn id="132" dur="1000"/>
                                        <p:tgtEl>
                                          <p:spTgt spid="24"/>
                                        </p:tgtEl>
                                      </p:cBhvr>
                                    </p:animEffect>
                                    <p:anim calcmode="lin" valueType="num">
                                      <p:cBhvr>
                                        <p:cTn id="133" dur="1000" fill="hold"/>
                                        <p:tgtEl>
                                          <p:spTgt spid="24"/>
                                        </p:tgtEl>
                                        <p:attrNameLst>
                                          <p:attrName>ppt_x</p:attrName>
                                        </p:attrNameLst>
                                      </p:cBhvr>
                                      <p:tavLst>
                                        <p:tav tm="0">
                                          <p:val>
                                            <p:strVal val="#ppt_x"/>
                                          </p:val>
                                        </p:tav>
                                        <p:tav tm="100000">
                                          <p:val>
                                            <p:strVal val="#ppt_x"/>
                                          </p:val>
                                        </p:tav>
                                      </p:tavLst>
                                    </p:anim>
                                    <p:anim calcmode="lin" valueType="num">
                                      <p:cBhvr>
                                        <p:cTn id="13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3" grpId="0" animBg="1"/>
      <p:bldP spid="14" grpId="0" animBg="1"/>
      <p:bldP spid="15" grpId="0" animBg="1"/>
      <p:bldP spid="18" grpId="0" animBg="1"/>
      <p:bldP spid="19" grpId="0" animBg="1"/>
      <p:bldP spid="20"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5" name="Image 2" descr="preencoded.png"/>
          <p:cNvPicPr>
            <a:picLocks noChangeAspect="1"/>
          </p:cNvPicPr>
          <p:nvPr/>
        </p:nvPicPr>
        <p:blipFill>
          <a:blip r:embed="rId4"/>
          <a:stretch>
            <a:fillRect/>
          </a:stretch>
        </p:blipFill>
        <p:spPr>
          <a:xfrm>
            <a:off x="9359979" y="1450657"/>
            <a:ext cx="5054322" cy="5328166"/>
          </a:xfrm>
          <a:prstGeom prst="rect">
            <a:avLst/>
          </a:prstGeom>
        </p:spPr>
      </p:pic>
      <p:sp>
        <p:nvSpPr>
          <p:cNvPr id="6" name="Text 1"/>
          <p:cNvSpPr/>
          <p:nvPr/>
        </p:nvSpPr>
        <p:spPr>
          <a:xfrm>
            <a:off x="604837" y="1174909"/>
            <a:ext cx="4536519" cy="566976"/>
          </a:xfrm>
          <a:prstGeom prst="rect">
            <a:avLst/>
          </a:prstGeom>
          <a:noFill/>
          <a:ln/>
        </p:spPr>
        <p:txBody>
          <a:bodyPr wrap="none" rtlCol="0" anchor="t"/>
          <a:lstStyle/>
          <a:p>
            <a:pPr marL="0" indent="0">
              <a:lnSpc>
                <a:spcPts val="4465"/>
              </a:lnSpc>
              <a:buNone/>
            </a:pPr>
            <a:r>
              <a:rPr lang="en-US" sz="3572" b="1" kern="0" spc="-71" dirty="0">
                <a:solidFill>
                  <a:srgbClr val="FF8AAF"/>
                </a:solidFill>
                <a:latin typeface="Petrona" pitchFamily="34" charset="0"/>
                <a:ea typeface="Petrona" pitchFamily="34" charset="-122"/>
                <a:cs typeface="Petrona" pitchFamily="34" charset="-120"/>
              </a:rPr>
              <a:t>Model Evaluation</a:t>
            </a:r>
            <a:endParaRPr lang="en-US" sz="3572" dirty="0"/>
          </a:p>
        </p:txBody>
      </p:sp>
      <p:sp>
        <p:nvSpPr>
          <p:cNvPr id="7" name="Shape 2"/>
          <p:cNvSpPr/>
          <p:nvPr/>
        </p:nvSpPr>
        <p:spPr>
          <a:xfrm>
            <a:off x="604837" y="2001083"/>
            <a:ext cx="7934325" cy="5053608"/>
          </a:xfrm>
          <a:prstGeom prst="roundRect">
            <a:avLst>
              <a:gd name="adj" fmla="val 1436"/>
            </a:avLst>
          </a:prstGeom>
          <a:noFill/>
          <a:ln w="7620">
            <a:solidFill>
              <a:srgbClr val="FFFFFF">
                <a:alpha val="24000"/>
              </a:srgbClr>
            </a:solidFill>
            <a:prstDash val="solid"/>
          </a:ln>
        </p:spPr>
      </p:sp>
      <p:sp>
        <p:nvSpPr>
          <p:cNvPr id="8" name="Shape 3"/>
          <p:cNvSpPr/>
          <p:nvPr/>
        </p:nvSpPr>
        <p:spPr>
          <a:xfrm>
            <a:off x="612458" y="2008703"/>
            <a:ext cx="7919085" cy="498991"/>
          </a:xfrm>
          <a:prstGeom prst="rect">
            <a:avLst/>
          </a:prstGeom>
          <a:solidFill>
            <a:srgbClr val="FFFFFF">
              <a:alpha val="4000"/>
            </a:srgbClr>
          </a:solidFill>
          <a:ln/>
        </p:spPr>
      </p:sp>
      <p:sp>
        <p:nvSpPr>
          <p:cNvPr id="9" name="Text 4"/>
          <p:cNvSpPr/>
          <p:nvPr/>
        </p:nvSpPr>
        <p:spPr>
          <a:xfrm>
            <a:off x="785217" y="2119908"/>
            <a:ext cx="3610213" cy="276582"/>
          </a:xfrm>
          <a:prstGeom prst="rect">
            <a:avLst/>
          </a:prstGeom>
          <a:noFill/>
          <a:ln/>
        </p:spPr>
        <p:txBody>
          <a:bodyPr wrap="non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Metric</a:t>
            </a:r>
            <a:endParaRPr lang="en-US" sz="1361" dirty="0"/>
          </a:p>
        </p:txBody>
      </p:sp>
      <p:sp>
        <p:nvSpPr>
          <p:cNvPr id="10" name="Text 5"/>
          <p:cNvSpPr/>
          <p:nvPr/>
        </p:nvSpPr>
        <p:spPr>
          <a:xfrm>
            <a:off x="4748570" y="2119908"/>
            <a:ext cx="3610213" cy="276582"/>
          </a:xfrm>
          <a:prstGeom prst="rect">
            <a:avLst/>
          </a:prstGeom>
          <a:noFill/>
          <a:ln/>
        </p:spPr>
        <p:txBody>
          <a:bodyPr wrap="non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Description</a:t>
            </a:r>
            <a:endParaRPr lang="en-US" sz="1361" dirty="0"/>
          </a:p>
        </p:txBody>
      </p:sp>
      <p:sp>
        <p:nvSpPr>
          <p:cNvPr id="11" name="Shape 6"/>
          <p:cNvSpPr/>
          <p:nvPr/>
        </p:nvSpPr>
        <p:spPr>
          <a:xfrm>
            <a:off x="612458" y="2507694"/>
            <a:ext cx="7919085" cy="1605320"/>
          </a:xfrm>
          <a:prstGeom prst="rect">
            <a:avLst/>
          </a:prstGeom>
          <a:solidFill>
            <a:srgbClr val="000000">
              <a:alpha val="4000"/>
            </a:srgbClr>
          </a:solidFill>
          <a:ln/>
        </p:spPr>
      </p:sp>
      <p:sp>
        <p:nvSpPr>
          <p:cNvPr id="12" name="Text 7"/>
          <p:cNvSpPr/>
          <p:nvPr/>
        </p:nvSpPr>
        <p:spPr>
          <a:xfrm>
            <a:off x="785217" y="2618899"/>
            <a:ext cx="3610213" cy="276582"/>
          </a:xfrm>
          <a:prstGeom prst="rect">
            <a:avLst/>
          </a:prstGeom>
          <a:noFill/>
          <a:ln/>
        </p:spPr>
        <p:txBody>
          <a:bodyPr wrap="non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BLEU (Bilingual Evaluation Understudy)</a:t>
            </a:r>
            <a:endParaRPr lang="en-US" sz="1361" dirty="0"/>
          </a:p>
        </p:txBody>
      </p:sp>
      <p:sp>
        <p:nvSpPr>
          <p:cNvPr id="13" name="Text 8"/>
          <p:cNvSpPr/>
          <p:nvPr/>
        </p:nvSpPr>
        <p:spPr>
          <a:xfrm>
            <a:off x="4748570" y="2618899"/>
            <a:ext cx="3610213" cy="1382911"/>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A metric that measures the similarity between the generated caption and a set of reference captions. It assesses the n-gram overlap between the generated caption and the reference captions.</a:t>
            </a:r>
            <a:endParaRPr lang="en-US" sz="1361" dirty="0"/>
          </a:p>
        </p:txBody>
      </p:sp>
      <p:sp>
        <p:nvSpPr>
          <p:cNvPr id="14" name="Shape 9"/>
          <p:cNvSpPr/>
          <p:nvPr/>
        </p:nvSpPr>
        <p:spPr>
          <a:xfrm>
            <a:off x="612458" y="4113014"/>
            <a:ext cx="7919085" cy="1328737"/>
          </a:xfrm>
          <a:prstGeom prst="rect">
            <a:avLst/>
          </a:prstGeom>
          <a:solidFill>
            <a:srgbClr val="FFFFFF">
              <a:alpha val="4000"/>
            </a:srgbClr>
          </a:solidFill>
          <a:ln/>
        </p:spPr>
      </p:sp>
      <p:sp>
        <p:nvSpPr>
          <p:cNvPr id="15" name="Text 10"/>
          <p:cNvSpPr/>
          <p:nvPr/>
        </p:nvSpPr>
        <p:spPr>
          <a:xfrm>
            <a:off x="785217" y="4224218"/>
            <a:ext cx="3610213" cy="553164"/>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METEOR (Metric for Evaluation of Translation with Explicit Ordering)</a:t>
            </a:r>
            <a:endParaRPr lang="en-US" sz="1361" dirty="0"/>
          </a:p>
        </p:txBody>
      </p:sp>
      <p:sp>
        <p:nvSpPr>
          <p:cNvPr id="16" name="Text 11"/>
          <p:cNvSpPr/>
          <p:nvPr/>
        </p:nvSpPr>
        <p:spPr>
          <a:xfrm>
            <a:off x="4748570" y="4224218"/>
            <a:ext cx="3610213"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A metric that combines unigram precision and recall with word order similarity. It is designed to be more robust to sentence structure variations compared to BLEU.</a:t>
            </a:r>
            <a:endParaRPr lang="en-US" sz="1361" dirty="0"/>
          </a:p>
        </p:txBody>
      </p:sp>
      <p:sp>
        <p:nvSpPr>
          <p:cNvPr id="17" name="Shape 12"/>
          <p:cNvSpPr/>
          <p:nvPr/>
        </p:nvSpPr>
        <p:spPr>
          <a:xfrm>
            <a:off x="612458" y="5441752"/>
            <a:ext cx="7919085" cy="1605320"/>
          </a:xfrm>
          <a:prstGeom prst="rect">
            <a:avLst/>
          </a:prstGeom>
          <a:solidFill>
            <a:srgbClr val="000000">
              <a:alpha val="4000"/>
            </a:srgbClr>
          </a:solidFill>
          <a:ln/>
        </p:spPr>
      </p:sp>
      <p:sp>
        <p:nvSpPr>
          <p:cNvPr id="18" name="Text 13"/>
          <p:cNvSpPr/>
          <p:nvPr/>
        </p:nvSpPr>
        <p:spPr>
          <a:xfrm>
            <a:off x="785217" y="5552956"/>
            <a:ext cx="3610213" cy="553164"/>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CIDEr (Consensus-based Image Description Evaluation)</a:t>
            </a:r>
            <a:endParaRPr lang="en-US" sz="1361" dirty="0"/>
          </a:p>
        </p:txBody>
      </p:sp>
      <p:sp>
        <p:nvSpPr>
          <p:cNvPr id="19" name="Text 14"/>
          <p:cNvSpPr/>
          <p:nvPr/>
        </p:nvSpPr>
        <p:spPr>
          <a:xfrm>
            <a:off x="4748570" y="5552956"/>
            <a:ext cx="3610213" cy="1382911"/>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A metric that evaluates the caption's overall coherence and consistency with the image content. It considers the semantic similarity between the generated caption and a set of reference captions.</a:t>
            </a:r>
            <a:endParaRPr lang="en-US" sz="136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arn(inVertic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1000"/>
                                        <p:tgtEl>
                                          <p:spTgt spid="12"/>
                                        </p:tgtEl>
                                      </p:cBhvr>
                                    </p:animEffect>
                                    <p:anim calcmode="lin" valueType="num">
                                      <p:cBhvr>
                                        <p:cTn id="51" dur="1000" fill="hold"/>
                                        <p:tgtEl>
                                          <p:spTgt spid="12"/>
                                        </p:tgtEl>
                                        <p:attrNameLst>
                                          <p:attrName>ppt_x</p:attrName>
                                        </p:attrNameLst>
                                      </p:cBhvr>
                                      <p:tavLst>
                                        <p:tav tm="0">
                                          <p:val>
                                            <p:strVal val="#ppt_x"/>
                                          </p:val>
                                        </p:tav>
                                        <p:tav tm="100000">
                                          <p:val>
                                            <p:strVal val="#ppt_x"/>
                                          </p:val>
                                        </p:tav>
                                      </p:tavLst>
                                    </p:anim>
                                    <p:anim calcmode="lin" valueType="num">
                                      <p:cBhvr>
                                        <p:cTn id="5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circle(in)">
                                      <p:cBhvr>
                                        <p:cTn id="64" dur="20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circle(in)">
                                      <p:cBhvr>
                                        <p:cTn id="69" dur="20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heel(1)">
                                      <p:cBhvr>
                                        <p:cTn id="74" dur="20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heel(1)">
                                      <p:cBhvr>
                                        <p:cTn id="7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2" grpId="0" animBg="1"/>
      <p:bldP spid="13" grpId="0" animBg="1"/>
      <p:bldP spid="15" grpId="0" animBg="1"/>
      <p:bldP spid="16" grpId="0" animBg="1"/>
      <p:bldP spid="18" grpId="0" animBg="1"/>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1913</Words>
  <Application>Microsoft Office PowerPoint</Application>
  <PresentationFormat>Custom</PresentationFormat>
  <Paragraphs>152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Edwardian Script ITC</vt:lpstr>
      <vt:lpstr>Inter</vt:lpstr>
      <vt:lpstr>Petrona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9</cp:revision>
  <dcterms:created xsi:type="dcterms:W3CDTF">2024-08-28T12:51:16Z</dcterms:created>
  <dcterms:modified xsi:type="dcterms:W3CDTF">2024-08-28T15:13:30Z</dcterms:modified>
</cp:coreProperties>
</file>