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1"/>
  <mc:AlternateContent>
    <mc:Choice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 bwMode="auto">
              <a:prstGeom prst="rect">
                <a:avLst/>
              </a:prstGeom>
              <a:solidFill>
                <a:srgbClr val="505356"/>
              </a:solidFill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rgbClr val="F0F0F0"/>
              </a:solidFill>
              <a:effectLst/>
            </c:spPr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firstSliceAng val="0"/>
        <c:holeSize val="90"/>
      </c:doughnutChart>
      <c:spPr bwMode="auto">
        <a:prstGeom prst="rect">
          <a:avLst/>
        </a:prstGeom>
        <a:noFill/>
        <a:ln>
          <a:noFill/>
        </a:ln>
        <a:effectLst/>
      </c:spPr>
    </c:plotArea>
    <c:plotVisOnly val="1"/>
    <c:dispBlanksAs val="span"/>
    <c:showDLblsOverMax val="1"/>
  </c:chart>
  <c:spPr bwMode="auto">
    <a:xfrm>
      <a:off x="5219700" y="1917700"/>
      <a:ext cx="1816100" cy="1816100"/>
    </a:xfrm>
    <a:prstGeom prst="rect">
      <a:avLst/>
    </a:prstGeom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1"/>
  <mc:AlternateContent>
    <mc:Choice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 bwMode="auto">
              <a:prstGeom prst="rect">
                <a:avLst/>
              </a:prstGeom>
              <a:solidFill>
                <a:srgbClr val="505356"/>
              </a:solidFill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rgbClr val="F0F0F0"/>
              </a:solidFill>
              <a:effectLst/>
            </c:spPr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firstSliceAng val="0"/>
        <c:holeSize val="90"/>
      </c:doughnutChart>
      <c:spPr bwMode="auto">
        <a:prstGeom prst="rect">
          <a:avLst/>
        </a:prstGeom>
        <a:noFill/>
        <a:ln>
          <a:noFill/>
        </a:ln>
        <a:effectLst/>
      </c:spPr>
    </c:plotArea>
    <c:plotVisOnly val="1"/>
    <c:dispBlanksAs val="span"/>
    <c:showDLblsOverMax val="1"/>
  </c:chart>
  <c:spPr bwMode="auto">
    <a:xfrm>
      <a:off x="8826500" y="1917700"/>
      <a:ext cx="1816100" cy="1816100"/>
    </a:xfrm>
    <a:prstGeom prst="rect">
      <a:avLst/>
    </a:prstGeom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 bwMode="auto">
          <a:xfrm>
            <a:off x="0" y="0"/>
            <a:ext cx="6096000" cy="685799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1066667" cy="400000"/>
          </a:xfrm>
          <a:prstGeom prst="rect">
            <a:avLst/>
          </a:prstGeom>
        </p:spPr>
        <p:txBody>
          <a:bodyPr/>
          <a:lstStyle>
            <a:lvl1pPr/>
          </a:lstStyle>
          <a:p>
            <a:pPr algn="l">
              <a:defRPr/>
            </a:pPr>
            <a:fld id="{F7021451-1387-4CA6-816F-3879F97B5CBC}" type="slidenum">
              <a:rPr lang="en-US" b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ree Sections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auto"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 bwMode="auto"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5"/>
          </p:nvPr>
        </p:nvSpPr>
        <p:spPr bwMode="auto"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/>
          </p:nvPr>
        </p:nvSpPr>
        <p:spPr bwMode="auto"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 bwMode="auto"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Line"/>
          <p:cNvSpPr/>
          <p:nvPr userDrawn="1"/>
        </p:nvSpPr>
        <p:spPr bwMode="auto"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>
              <a:defRPr/>
            </a:pPr>
            <a:endParaRPr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Sections and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auto"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 bwMode="auto"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/>
          </p:nvPr>
        </p:nvSpPr>
        <p:spPr bwMode="auto"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Line"/>
          <p:cNvSpPr/>
          <p:nvPr userDrawn="1"/>
        </p:nvSpPr>
        <p:spPr bwMode="auto"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>
              <a:defRPr/>
            </a:pPr>
            <a:endParaRPr sz="135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 bwMode="auto">
          <a:xfrm>
            <a:off x="8853487" y="1153397"/>
            <a:ext cx="2871788" cy="449925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Sectio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/>
          </p:nvPr>
        </p:nvSpPr>
        <p:spPr bwMode="auto"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Line"/>
          <p:cNvSpPr/>
          <p:nvPr userDrawn="1"/>
        </p:nvSpPr>
        <p:spPr bwMode="auto"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>
              <a:defRPr/>
            </a:pPr>
            <a:endParaRPr sz="135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8"/>
          </p:nvPr>
        </p:nvSpPr>
        <p:spPr bwMode="auto"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 bwMode="auto"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On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auto"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 bwMode="auto"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Line"/>
          <p:cNvSpPr/>
          <p:nvPr userDrawn="1"/>
        </p:nvSpPr>
        <p:spPr bwMode="auto"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>
              <a:defRPr/>
            </a:pPr>
            <a:endParaRPr sz="135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 bwMode="auto">
          <a:xfrm>
            <a:off x="6096000" y="1153397"/>
            <a:ext cx="5629275" cy="4499259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Sections and Imag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/>
          </p:nvPr>
        </p:nvSpPr>
        <p:spPr bwMode="auto"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Line"/>
          <p:cNvSpPr/>
          <p:nvPr userDrawn="1"/>
        </p:nvSpPr>
        <p:spPr bwMode="auto"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>
              <a:defRPr/>
            </a:pPr>
            <a:endParaRPr sz="135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8"/>
          </p:nvPr>
        </p:nvSpPr>
        <p:spPr bwMode="auto"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 bwMode="auto"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Picture Placeholder 11"/>
          <p:cNvSpPr>
            <a:spLocks noGrp="1"/>
          </p:cNvSpPr>
          <p:nvPr>
            <p:ph type="pic" sz="quarter" idx="20"/>
          </p:nvPr>
        </p:nvSpPr>
        <p:spPr bwMode="auto">
          <a:xfrm>
            <a:off x="592282" y="3616037"/>
            <a:ext cx="5503718" cy="20719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 bwMode="auto">
          <a:xfrm>
            <a:off x="0" y="0"/>
            <a:ext cx="6096000" cy="685799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E72D20E-321F-EE4C-A76D-7EFD4B1BDA03}" type="slidenum">
              <a:rPr lang="en-US"/>
              <a:t/>
            </a:fld>
            <a:endParaRPr lang="en-US"/>
          </a:p>
        </p:txBody>
      </p:sp>
      <p:grpSp>
        <p:nvGrpSpPr>
          <p:cNvPr id="7" name="Group"/>
          <p:cNvGrpSpPr/>
          <p:nvPr userDrawn="1"/>
        </p:nvGrpSpPr>
        <p:grpSpPr bwMode="auto"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/>
            <p:cNvSpPr/>
            <p:nvPr/>
          </p:nvSpPr>
          <p:spPr bwMode="auto"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/>
              </a:pPr>
              <a:endParaRPr sz="1350"/>
            </a:p>
          </p:txBody>
        </p:sp>
        <p:sp>
          <p:nvSpPr>
            <p:cNvPr id="9" name="Line"/>
            <p:cNvSpPr/>
            <p:nvPr/>
          </p:nvSpPr>
          <p:spPr bwMode="auto"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/>
              </a:pPr>
              <a:endParaRPr sz="1350"/>
            </a:p>
          </p:txBody>
        </p:sp>
        <p:sp>
          <p:nvSpPr>
            <p:cNvPr id="10" name="Line"/>
            <p:cNvSpPr/>
            <p:nvPr/>
          </p:nvSpPr>
          <p:spPr bwMode="auto"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/>
              </a:pPr>
              <a:endParaRPr sz="1350"/>
            </a:p>
          </p:txBody>
        </p:sp>
      </p:grpSp>
      <p:sp>
        <p:nvSpPr>
          <p:cNvPr id="11" name="textruta 3"/>
          <p:cNvSpPr txBox="1"/>
          <p:nvPr userDrawn="1"/>
        </p:nvSpPr>
        <p:spPr bwMode="auto"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sz="1500"/>
              <a:t>NEXT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Chatbot for Simple Questions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>1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 bwMode="auto"/>
        <p:txBody>
          <a:bodyPr>
            <a:normAutofit lnSpcReduction="10000"/>
          </a:bodyPr>
          <a:lstStyle/>
          <a:p>
            <a:pPr algn="ctr">
              <a:defRPr/>
            </a:pPr>
            <a:r>
              <a:rPr lang="en-US"/>
              <a:t>Pechetti.Yuva Rajesh</a:t>
            </a:r>
            <a:endParaRPr/>
          </a:p>
          <a:p>
            <a:pPr algn="ctr">
              <a:defRPr/>
            </a:pPr>
            <a:r>
              <a:rPr lang="en-US"/>
              <a:t>21B91A12C7</a:t>
            </a:r>
            <a:endParaRPr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0" y="0"/>
            <a:ext cx="6096000" cy="685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Introduction to Chatbot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Define what a chatbot is</a:t>
            </a:r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Explain its purpose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Showcase its benefits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Building a Chatbot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Discuss the steps involved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Highlight key considerations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 bwMode="auto">
          <a:xfrm>
            <a:off x="8853487" y="1153397"/>
            <a:ext cx="2871788" cy="4499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xmlns:a="http://schemas.openxmlformats.org/drawingml/2006/main" noGrp="1"/>
          </p:cNvGraphicFramePr>
          <p:nvPr/>
        </p:nvGraphicFramePr>
        <p:xfrm>
          <a:off x="853440" y="1848465"/>
          <a:ext cx="10363200" cy="3813278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5181600"/>
                <a:gridCol w="5181600"/>
              </a:tblGrid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libri SemiBold"/>
                          <a:ea typeface="Calibri SemiBold"/>
                          <a:cs typeface="Calibri SemiBold"/>
                        </a:rPr>
                        <a:t>Feature</a:t>
                      </a:r>
                      <a:endParaRPr lang="en-US" sz="1400">
                        <a:latin typeface="Calibri SemiBold"/>
                        <a:ea typeface="Calibri SemiBold"/>
                        <a:cs typeface="Calibri SemiBold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libri SemiBold"/>
                          <a:ea typeface="Calibri SemiBold"/>
                          <a:cs typeface="Calibri SemiBold"/>
                        </a:rPr>
                        <a:t>Description</a:t>
                      </a:r>
                      <a:endParaRPr lang="en-US" sz="1400">
                        <a:latin typeface="Calibri SemiBold"/>
                        <a:ea typeface="Calibri SemiBold"/>
                        <a:cs typeface="Calibri SemiBold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505356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Natural Language Processing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Ability to understand user inputs in normal language.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FAQ Integration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Database of frequently asked questions for quick responses.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Multi-Platform Support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Availability on various messaging platforms.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Personalization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Tailoring responses based on user preferences.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Analytics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Tracking usage data for insights and improvements.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544754"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Human Handover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Seamless transfer to human agents for complex issues.</a:t>
                      </a:r>
                      <a:endParaRPr lang="en-US" sz="12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3152" marR="73152" marT="73152" marB="73152" anchor="ctr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 bwMode="auto"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6000">
                <a:latin typeface="Calibri"/>
                <a:ea typeface="Calibri"/>
                <a:cs typeface="Calibri"/>
              </a:rPr>
              <a:t>Chatbot Features</a:t>
            </a:r>
            <a:endParaRPr lang="en-US" sz="600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 bwMode="auto"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353800" y="317500"/>
            <a:ext cx="368300" cy="355600"/>
          </a:xfrm>
          <a:prstGeom prst="rect">
            <a:avLst/>
          </a:prstGeom>
        </p:spPr>
        <p:txBody>
          <a:bodyPr anchor="ctr" anchorCtr="0"/>
          <a:lstStyle>
            <a:lvl1pPr marL="0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User Interaction with Chatbot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Explain how users can interact</a:t>
            </a:r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 bwMode="auto">
          <a:xfrm>
            <a:off x="6096000" y="1153397"/>
            <a:ext cx="5629275" cy="4499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>
            <a:graphicFrameLocks xmlns:a="http://schemas.openxmlformats.org/drawingml/2006/main"/>
          </p:cNvGraphicFramePr>
          <p:nvPr/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1"/>
          <p:cNvGraphicFramePr>
            <a:graphicFrameLocks xmlns:a="http://schemas.openxmlformats.org/drawingml/2006/main"/>
          </p:cNvGraphicFramePr>
          <p:nvPr/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353800" y="317500"/>
            <a:ext cx="368300" cy="355600"/>
          </a:xfrm>
          <a:prstGeom prst="rect">
            <a:avLst/>
          </a:prstGeom>
        </p:spPr>
        <p:txBody>
          <a:bodyPr anchor="ctr" anchorCtr="0"/>
          <a:lstStyle>
            <a:lvl1pPr marL="0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pPr>
              <a:defRPr/>
            </a:pPr>
            <a:r>
              <a:rPr lang="en-IN" sz="6000">
                <a:latin typeface="Calibri"/>
                <a:ea typeface="Calibri"/>
                <a:cs typeface="Calibri"/>
              </a:rPr>
              <a:t>Chatbot Implementation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>
              <a:defRPr/>
            </a:pPr>
            <a:r>
              <a:rPr lang="en-IN" sz="2400">
                <a:latin typeface="Calibri"/>
                <a:ea typeface="Calibri"/>
                <a:cs typeface="Calibri"/>
              </a:rPr>
              <a:t>60%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>
              <a:defRPr/>
            </a:pPr>
            <a:r>
              <a:rPr lang="en-IN" sz="2400">
                <a:latin typeface="Calibri"/>
                <a:ea typeface="Calibri"/>
                <a:cs typeface="Calibri"/>
              </a:rPr>
              <a:t>15%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>
              <a:defRPr/>
            </a:pPr>
            <a:r>
              <a:rPr lang="en-IN" sz="1650">
                <a:solidFill>
                  <a:srgbClr val="7F7F7F"/>
                </a:solidFill>
              </a:rPr>
              <a:t>Efficiency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>
              <a:defRPr/>
            </a:pPr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>
              <a:defRPr/>
            </a:pPr>
            <a:r>
              <a:rPr lang="en-IN" sz="1650">
                <a:solidFill>
                  <a:srgbClr val="7F7F7F"/>
                </a:solidFill>
              </a:rPr>
              <a:t>Scalability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>
              <a:defRPr/>
            </a:pPr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/>
          <a:stretch/>
        </p:blipFill>
        <p:spPr bwMode="auto">
          <a:xfrm>
            <a:off x="914400" y="2309812"/>
            <a:ext cx="2525713" cy="3316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Chatbot Benefits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E73946-9152-2148-B286-BEF1B04A8193}" type="slidenum">
              <a:rPr lang="en-US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Advantages of implementing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Impact on customer experience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Efficiency in query resolution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Chatbots enhance customer experience by offering instant responses, personalized interactions, and round-the-clock support. They contribute to higher engagement levels and build brand loyalty.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Chatbots provide quick and accurate answers to simple questions, freeing up human agents for more complex tasks. This results in faster query resolution and a more streamlined support process.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Bad Boy</dc:creator>
  <cp:keywords/>
  <dc:description/>
  <dc:identifier/>
  <dc:language/>
  <cp:lastModifiedBy>Guset_230</cp:lastModifiedBy>
  <cp:revision>3</cp:revision>
  <dcterms:created xsi:type="dcterms:W3CDTF">2024-07-27T18:44:52Z</dcterms:created>
  <dcterms:modified xsi:type="dcterms:W3CDTF">2024-07-28T04:31:06Z</dcterms:modified>
  <cp:category/>
  <cp:contentStatus/>
  <cp:version/>
</cp:coreProperties>
</file>