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72" r:id="rId8"/>
    <p:sldId id="262" r:id="rId9"/>
    <p:sldId id="263" r:id="rId10"/>
    <p:sldId id="264" r:id="rId11"/>
    <p:sldId id="268" r:id="rId12"/>
    <p:sldId id="265" r:id="rId13"/>
    <p:sldId id="266" r:id="rId14"/>
    <p:sldId id="267" r:id="rId15"/>
    <p:sldId id="275"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04B4748-CA12-4B30-9232-6E1855FDE897}">
          <p14:sldIdLst>
            <p14:sldId id="256"/>
            <p14:sldId id="257"/>
            <p14:sldId id="258"/>
            <p14:sldId id="259"/>
            <p14:sldId id="260"/>
            <p14:sldId id="261"/>
            <p14:sldId id="272"/>
            <p14:sldId id="262"/>
            <p14:sldId id="263"/>
            <p14:sldId id="264"/>
            <p14:sldId id="268"/>
            <p14:sldId id="265"/>
            <p14:sldId id="266"/>
            <p14:sldId id="267"/>
            <p14:sldId id="275"/>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8B2B01F-631D-44A4-95F4-BBA53CD063B3}" type="datetimeFigureOut">
              <a:rPr lang="en-IN" smtClean="0"/>
              <a:t>05-02-2023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DEE7B0D-B8FD-465A-BA37-4A09103F827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158089"/>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2B01F-631D-44A4-95F4-BBA53CD063B3}"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EE7B0D-B8FD-465A-BA37-4A09103F8270}" type="slidenum">
              <a:rPr lang="en-IN" smtClean="0"/>
              <a:t>‹#›</a:t>
            </a:fld>
            <a:endParaRPr lang="en-IN"/>
          </a:p>
        </p:txBody>
      </p:sp>
    </p:spTree>
    <p:extLst>
      <p:ext uri="{BB962C8B-B14F-4D97-AF65-F5344CB8AC3E}">
        <p14:creationId xmlns:p14="http://schemas.microsoft.com/office/powerpoint/2010/main" val="2826770700"/>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2B01F-631D-44A4-95F4-BBA53CD063B3}"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EE7B0D-B8FD-465A-BA37-4A09103F827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3629483"/>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2B01F-631D-44A4-95F4-BBA53CD063B3}"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EE7B0D-B8FD-465A-BA37-4A09103F827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6088342"/>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2B01F-631D-44A4-95F4-BBA53CD063B3}"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EE7B0D-B8FD-465A-BA37-4A09103F8270}" type="slidenum">
              <a:rPr lang="en-IN" smtClean="0"/>
              <a:t>‹#›</a:t>
            </a:fld>
            <a:endParaRPr lang="en-IN"/>
          </a:p>
        </p:txBody>
      </p:sp>
    </p:spTree>
    <p:extLst>
      <p:ext uri="{BB962C8B-B14F-4D97-AF65-F5344CB8AC3E}">
        <p14:creationId xmlns:p14="http://schemas.microsoft.com/office/powerpoint/2010/main" val="609032082"/>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2B01F-631D-44A4-95F4-BBA53CD063B3}"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EE7B0D-B8FD-465A-BA37-4A09103F827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8668970"/>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2B01F-631D-44A4-95F4-BBA53CD063B3}"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EE7B0D-B8FD-465A-BA37-4A09103F827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2642154"/>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2B01F-631D-44A4-95F4-BBA53CD063B3}"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EE7B0D-B8FD-465A-BA37-4A09103F827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2509887"/>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2B01F-631D-44A4-95F4-BBA53CD063B3}"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EE7B0D-B8FD-465A-BA37-4A09103F827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3241323"/>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2B01F-631D-44A4-95F4-BBA53CD063B3}"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EE7B0D-B8FD-465A-BA37-4A09103F8270}" type="slidenum">
              <a:rPr lang="en-IN" smtClean="0"/>
              <a:t>‹#›</a:t>
            </a:fld>
            <a:endParaRPr lang="en-IN"/>
          </a:p>
        </p:txBody>
      </p:sp>
    </p:spTree>
    <p:extLst>
      <p:ext uri="{BB962C8B-B14F-4D97-AF65-F5344CB8AC3E}">
        <p14:creationId xmlns:p14="http://schemas.microsoft.com/office/powerpoint/2010/main" val="3942282740"/>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2B01F-631D-44A4-95F4-BBA53CD063B3}"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EE7B0D-B8FD-465A-BA37-4A09103F827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4876336"/>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B2B01F-631D-44A4-95F4-BBA53CD063B3}"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EE7B0D-B8FD-465A-BA37-4A09103F8270}" type="slidenum">
              <a:rPr lang="en-IN" smtClean="0"/>
              <a:t>‹#›</a:t>
            </a:fld>
            <a:endParaRPr lang="en-IN"/>
          </a:p>
        </p:txBody>
      </p:sp>
    </p:spTree>
    <p:extLst>
      <p:ext uri="{BB962C8B-B14F-4D97-AF65-F5344CB8AC3E}">
        <p14:creationId xmlns:p14="http://schemas.microsoft.com/office/powerpoint/2010/main" val="2094161779"/>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B2B01F-631D-44A4-95F4-BBA53CD063B3}" type="datetimeFigureOut">
              <a:rPr lang="en-IN" smtClean="0"/>
              <a:t>05-02-2023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EE7B0D-B8FD-465A-BA37-4A09103F827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0453796"/>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B2B01F-631D-44A4-95F4-BBA53CD063B3}" type="datetimeFigureOut">
              <a:rPr lang="en-IN" smtClean="0"/>
              <a:t>05-02-2023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EE7B0D-B8FD-465A-BA37-4A09103F827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9115429"/>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2B01F-631D-44A4-95F4-BBA53CD063B3}" type="datetimeFigureOut">
              <a:rPr lang="en-IN" smtClean="0"/>
              <a:t>05-02-2023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EE7B0D-B8FD-465A-BA37-4A09103F8270}" type="slidenum">
              <a:rPr lang="en-IN" smtClean="0"/>
              <a:t>‹#›</a:t>
            </a:fld>
            <a:endParaRPr lang="en-IN"/>
          </a:p>
        </p:txBody>
      </p:sp>
    </p:spTree>
    <p:extLst>
      <p:ext uri="{BB962C8B-B14F-4D97-AF65-F5344CB8AC3E}">
        <p14:creationId xmlns:p14="http://schemas.microsoft.com/office/powerpoint/2010/main" val="1182163756"/>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2B01F-631D-44A4-95F4-BBA53CD063B3}"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EE7B0D-B8FD-465A-BA37-4A09103F827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0622"/>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2B01F-631D-44A4-95F4-BBA53CD063B3}"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EE7B0D-B8FD-465A-BA37-4A09103F8270}" type="slidenum">
              <a:rPr lang="en-IN" smtClean="0"/>
              <a:t>‹#›</a:t>
            </a:fld>
            <a:endParaRPr lang="en-IN"/>
          </a:p>
        </p:txBody>
      </p:sp>
    </p:spTree>
    <p:extLst>
      <p:ext uri="{BB962C8B-B14F-4D97-AF65-F5344CB8AC3E}">
        <p14:creationId xmlns:p14="http://schemas.microsoft.com/office/powerpoint/2010/main" val="2397707611"/>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B2B01F-631D-44A4-95F4-BBA53CD063B3}" type="datetimeFigureOut">
              <a:rPr lang="en-IN" smtClean="0"/>
              <a:t>05-02-2023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EE7B0D-B8FD-465A-BA37-4A09103F8270}" type="slidenum">
              <a:rPr lang="en-IN" smtClean="0"/>
              <a:t>‹#›</a:t>
            </a:fld>
            <a:endParaRPr lang="en-IN"/>
          </a:p>
        </p:txBody>
      </p:sp>
    </p:spTree>
    <p:extLst>
      <p:ext uri="{BB962C8B-B14F-4D97-AF65-F5344CB8AC3E}">
        <p14:creationId xmlns:p14="http://schemas.microsoft.com/office/powerpoint/2010/main" val="147571411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EC902D-9E6F-12A1-FE1F-CE0EB930AE48}"/>
              </a:ext>
            </a:extLst>
          </p:cNvPr>
          <p:cNvSpPr>
            <a:spLocks noGrp="1"/>
          </p:cNvSpPr>
          <p:nvPr>
            <p:ph type="ctrTitle"/>
          </p:nvPr>
        </p:nvSpPr>
        <p:spPr/>
        <p:txBody>
          <a:bodyPr>
            <a:normAutofit/>
          </a:bodyPr>
          <a:lstStyle/>
          <a:p>
            <a:r>
              <a:rPr lang="en-US" sz="7200" dirty="0">
                <a:latin typeface="Britannic Bold" panose="020B0903060703020204" pitchFamily="34" charset="0"/>
              </a:rPr>
              <a:t>CSE-PROJECT</a:t>
            </a:r>
            <a:endParaRPr lang="en-IN" sz="7200" dirty="0"/>
          </a:p>
        </p:txBody>
      </p:sp>
      <p:sp>
        <p:nvSpPr>
          <p:cNvPr id="6" name="Subtitle 5">
            <a:extLst>
              <a:ext uri="{FF2B5EF4-FFF2-40B4-BE49-F238E27FC236}">
                <a16:creationId xmlns:a16="http://schemas.microsoft.com/office/drawing/2014/main" id="{C5D8FA29-F7ED-90E1-7FE7-AB4EBB1CE0B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65390264"/>
      </p:ext>
    </p:extLst>
  </p:cSld>
  <p:clrMapOvr>
    <a:masterClrMapping/>
  </p:clrMapOvr>
  <mc:AlternateContent xmlns:mc="http://schemas.openxmlformats.org/markup-compatibility/2006">
    <mc:Choice xmlns:p15="http://schemas.microsoft.com/office/powerpoint/2012/main" Requires="p15">
      <p:transition spd="med">
        <p15:prstTrans prst="drap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4E07-8AFA-45D1-2ECF-4E96C7719559}"/>
              </a:ext>
            </a:extLst>
          </p:cNvPr>
          <p:cNvSpPr>
            <a:spLocks noGrp="1"/>
          </p:cNvSpPr>
          <p:nvPr>
            <p:ph type="title" idx="4294967295"/>
          </p:nvPr>
        </p:nvSpPr>
        <p:spPr>
          <a:xfrm>
            <a:off x="1295400" y="2527300"/>
            <a:ext cx="9601200" cy="1303337"/>
          </a:xfrm>
        </p:spPr>
        <p:txBody>
          <a:bodyPr>
            <a:normAutofit/>
          </a:bodyPr>
          <a:lstStyle/>
          <a:p>
            <a:r>
              <a:rPr lang="en-US" sz="7200" dirty="0">
                <a:latin typeface="Britannic Bold" panose="020B0903060703020204" pitchFamily="34" charset="0"/>
              </a:rPr>
              <a:t>Code of this project</a:t>
            </a:r>
            <a:endParaRPr lang="en-IN" sz="7200" dirty="0">
              <a:latin typeface="Britannic Bold" panose="020B0903060703020204" pitchFamily="34" charset="0"/>
            </a:endParaRPr>
          </a:p>
        </p:txBody>
      </p:sp>
      <p:sp>
        <p:nvSpPr>
          <p:cNvPr id="4" name="Content Placeholder 3">
            <a:extLst>
              <a:ext uri="{FF2B5EF4-FFF2-40B4-BE49-F238E27FC236}">
                <a16:creationId xmlns:a16="http://schemas.microsoft.com/office/drawing/2014/main" id="{84F9630F-81DE-C934-BFF5-17A9D2F7A6CF}"/>
              </a:ext>
            </a:extLst>
          </p:cNvPr>
          <p:cNvSpPr>
            <a:spLocks noGrp="1"/>
          </p:cNvSpPr>
          <p:nvPr>
            <p:ph sz="half" idx="4294967295"/>
          </p:nvPr>
        </p:nvSpPr>
        <p:spPr>
          <a:xfrm>
            <a:off x="0" y="2527300"/>
            <a:ext cx="4718050" cy="3309938"/>
          </a:xfrm>
        </p:spPr>
        <p:txBody>
          <a:bodyPr>
            <a:normAutofit/>
          </a:bodyPr>
          <a:lstStyle/>
          <a:p>
            <a:pPr marL="0" indent="0">
              <a:buNone/>
            </a:pPr>
            <a:r>
              <a:rPr lang="en-IN" dirty="0"/>
              <a:t> </a:t>
            </a:r>
          </a:p>
        </p:txBody>
      </p:sp>
    </p:spTree>
    <p:extLst>
      <p:ext uri="{BB962C8B-B14F-4D97-AF65-F5344CB8AC3E}">
        <p14:creationId xmlns:p14="http://schemas.microsoft.com/office/powerpoint/2010/main" val="3716164847"/>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F45B939-3533-0E56-A4F1-42A0371FCD45}"/>
              </a:ext>
            </a:extLst>
          </p:cNvPr>
          <p:cNvPicPr>
            <a:picLocks noChangeAspect="1"/>
          </p:cNvPicPr>
          <p:nvPr/>
        </p:nvPicPr>
        <p:blipFill rotWithShape="1">
          <a:blip r:embed="rId2">
            <a:extLst>
              <a:ext uri="{28A0092B-C50C-407E-A947-70E740481C1C}">
                <a14:useLocalDpi xmlns:a14="http://schemas.microsoft.com/office/drawing/2010/main" val="0"/>
              </a:ext>
            </a:extLst>
          </a:blip>
          <a:srcRect l="3291" t="13605" r="36939" b="10749"/>
          <a:stretch/>
        </p:blipFill>
        <p:spPr>
          <a:xfrm>
            <a:off x="2548812" y="835090"/>
            <a:ext cx="7287208" cy="5187820"/>
          </a:xfrm>
          <a:prstGeom prst="rect">
            <a:avLst/>
          </a:prstGeom>
        </p:spPr>
      </p:pic>
    </p:spTree>
    <p:extLst>
      <p:ext uri="{BB962C8B-B14F-4D97-AF65-F5344CB8AC3E}">
        <p14:creationId xmlns:p14="http://schemas.microsoft.com/office/powerpoint/2010/main" val="2556522683"/>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84D1A1-AC39-431C-A5D7-46C93929A6AB}"/>
              </a:ext>
            </a:extLst>
          </p:cNvPr>
          <p:cNvPicPr>
            <a:picLocks noChangeAspect="1"/>
          </p:cNvPicPr>
          <p:nvPr/>
        </p:nvPicPr>
        <p:blipFill rotWithShape="1">
          <a:blip r:embed="rId2">
            <a:extLst>
              <a:ext uri="{28A0092B-C50C-407E-A947-70E740481C1C}">
                <a14:useLocalDpi xmlns:a14="http://schemas.microsoft.com/office/drawing/2010/main" val="0"/>
              </a:ext>
            </a:extLst>
          </a:blip>
          <a:srcRect l="3674" t="17279" r="30127" b="9252"/>
          <a:stretch/>
        </p:blipFill>
        <p:spPr>
          <a:xfrm>
            <a:off x="2060509" y="909735"/>
            <a:ext cx="8070981" cy="5038530"/>
          </a:xfrm>
          <a:prstGeom prst="rect">
            <a:avLst/>
          </a:prstGeom>
        </p:spPr>
      </p:pic>
    </p:spTree>
    <p:extLst>
      <p:ext uri="{BB962C8B-B14F-4D97-AF65-F5344CB8AC3E}">
        <p14:creationId xmlns:p14="http://schemas.microsoft.com/office/powerpoint/2010/main" val="3452621482"/>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F8BDDB-57EE-DB2D-12BC-9298CCFD8915}"/>
              </a:ext>
            </a:extLst>
          </p:cNvPr>
          <p:cNvSpPr>
            <a:spLocks noGrp="1"/>
          </p:cNvSpPr>
          <p:nvPr>
            <p:ph type="title" idx="4294967295"/>
          </p:nvPr>
        </p:nvSpPr>
        <p:spPr>
          <a:xfrm>
            <a:off x="970383" y="2777331"/>
            <a:ext cx="9601200" cy="1303337"/>
          </a:xfrm>
        </p:spPr>
        <p:txBody>
          <a:bodyPr>
            <a:normAutofit/>
          </a:bodyPr>
          <a:lstStyle/>
          <a:p>
            <a:r>
              <a:rPr lang="en-US" sz="6600" dirty="0">
                <a:latin typeface="Britannic Bold" panose="020B0903060703020204" pitchFamily="34" charset="0"/>
              </a:rPr>
              <a:t>  INPUT AND OUTPUT</a:t>
            </a:r>
            <a:endParaRPr lang="en-IN" sz="6600" dirty="0">
              <a:latin typeface="Britannic Bold" panose="020B0903060703020204" pitchFamily="34" charset="0"/>
            </a:endParaRPr>
          </a:p>
        </p:txBody>
      </p:sp>
    </p:spTree>
    <p:extLst>
      <p:ext uri="{BB962C8B-B14F-4D97-AF65-F5344CB8AC3E}">
        <p14:creationId xmlns:p14="http://schemas.microsoft.com/office/powerpoint/2010/main" val="1870135567"/>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049E47-A160-3649-B51A-EFD36CD9D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071" y="485192"/>
            <a:ext cx="8155858" cy="5756988"/>
          </a:xfrm>
          <a:prstGeom prst="rect">
            <a:avLst/>
          </a:prstGeom>
        </p:spPr>
      </p:pic>
    </p:spTree>
    <p:extLst>
      <p:ext uri="{BB962C8B-B14F-4D97-AF65-F5344CB8AC3E}">
        <p14:creationId xmlns:p14="http://schemas.microsoft.com/office/powerpoint/2010/main" val="324847697"/>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4982-A866-6D96-0541-C63C68AB9C3A}"/>
              </a:ext>
            </a:extLst>
          </p:cNvPr>
          <p:cNvSpPr>
            <a:spLocks noGrp="1"/>
          </p:cNvSpPr>
          <p:nvPr>
            <p:ph type="title" idx="4294967295"/>
          </p:nvPr>
        </p:nvSpPr>
        <p:spPr>
          <a:xfrm>
            <a:off x="821094" y="768124"/>
            <a:ext cx="9601200" cy="1303337"/>
          </a:xfrm>
        </p:spPr>
        <p:txBody>
          <a:bodyPr/>
          <a:lstStyle/>
          <a:p>
            <a:pPr algn="l"/>
            <a:r>
              <a:rPr lang="en-US" dirty="0">
                <a:latin typeface="Britannic Bold" panose="020B0903060703020204" pitchFamily="34" charset="0"/>
              </a:rPr>
              <a:t>You can also check for output :-</a:t>
            </a:r>
            <a:endParaRPr lang="en-IN" dirty="0">
              <a:latin typeface="Britannic Bold" panose="020B0903060703020204" pitchFamily="34" charset="0"/>
            </a:endParaRPr>
          </a:p>
        </p:txBody>
      </p:sp>
      <p:graphicFrame>
        <p:nvGraphicFramePr>
          <p:cNvPr id="4" name="Content Placeholder 3">
            <a:extLst>
              <a:ext uri="{FF2B5EF4-FFF2-40B4-BE49-F238E27FC236}">
                <a16:creationId xmlns:a16="http://schemas.microsoft.com/office/drawing/2014/main" id="{F5AA200C-C241-BEF3-3B7D-641060BE1B45}"/>
              </a:ext>
            </a:extLst>
          </p:cNvPr>
          <p:cNvGraphicFramePr>
            <a:graphicFrameLocks noGrp="1" noChangeAspect="1"/>
          </p:cNvGraphicFramePr>
          <p:nvPr>
            <p:ph idx="4294967295"/>
            <p:extLst>
              <p:ext uri="{D42A27DB-BD31-4B8C-83A1-F6EECF244321}">
                <p14:modId xmlns:p14="http://schemas.microsoft.com/office/powerpoint/2010/main" val="229110838"/>
              </p:ext>
            </p:extLst>
          </p:nvPr>
        </p:nvGraphicFramePr>
        <p:xfrm>
          <a:off x="1593850" y="2450031"/>
          <a:ext cx="9004300" cy="2935287"/>
        </p:xfrm>
        <a:graphic>
          <a:graphicData uri="http://schemas.openxmlformats.org/presentationml/2006/ole">
            <mc:AlternateContent xmlns:mc="http://schemas.openxmlformats.org/markup-compatibility/2006">
              <mc:Choice xmlns:v="urn:schemas-microsoft-com:vml" Requires="v">
                <p:oleObj name="Packager Shell Object" showAsIcon="1" r:id="rId2" imgW="1438200" imgH="439560" progId="Package">
                  <p:embed/>
                </p:oleObj>
              </mc:Choice>
              <mc:Fallback>
                <p:oleObj name="Packager Shell Object" showAsIcon="1" r:id="rId2" imgW="1438200" imgH="439560" progId="Package">
                  <p:embed/>
                  <p:pic>
                    <p:nvPicPr>
                      <p:cNvPr id="0" name=""/>
                      <p:cNvPicPr/>
                      <p:nvPr/>
                    </p:nvPicPr>
                    <p:blipFill>
                      <a:blip r:embed="rId3"/>
                      <a:stretch>
                        <a:fillRect/>
                      </a:stretch>
                    </p:blipFill>
                    <p:spPr>
                      <a:xfrm>
                        <a:off x="1593850" y="2450031"/>
                        <a:ext cx="9004300" cy="2935287"/>
                      </a:xfrm>
                      <a:prstGeom prst="rect">
                        <a:avLst/>
                      </a:prstGeom>
                    </p:spPr>
                  </p:pic>
                </p:oleObj>
              </mc:Fallback>
            </mc:AlternateContent>
          </a:graphicData>
        </a:graphic>
      </p:graphicFrame>
    </p:spTree>
    <p:extLst>
      <p:ext uri="{BB962C8B-B14F-4D97-AF65-F5344CB8AC3E}">
        <p14:creationId xmlns:p14="http://schemas.microsoft.com/office/powerpoint/2010/main" val="3041220084"/>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FD4D7D-5116-9F17-0BE7-92EC4EBF6759}"/>
              </a:ext>
            </a:extLst>
          </p:cNvPr>
          <p:cNvSpPr>
            <a:spLocks noGrp="1"/>
          </p:cNvSpPr>
          <p:nvPr>
            <p:ph type="title"/>
          </p:nvPr>
        </p:nvSpPr>
        <p:spPr/>
        <p:txBody>
          <a:bodyPr>
            <a:normAutofit/>
          </a:bodyPr>
          <a:lstStyle/>
          <a:p>
            <a:r>
              <a:rPr lang="en-US" sz="6600" dirty="0">
                <a:solidFill>
                  <a:schemeClr val="tx1">
                    <a:lumMod val="95000"/>
                    <a:lumOff val="5000"/>
                  </a:schemeClr>
                </a:solidFill>
                <a:latin typeface="Britannic Bold" panose="020B0903060703020204" pitchFamily="34" charset="0"/>
              </a:rPr>
              <a:t>Thanking You</a:t>
            </a:r>
            <a:endParaRPr lang="en-IN" sz="6600" dirty="0">
              <a:solidFill>
                <a:schemeClr val="tx1">
                  <a:lumMod val="95000"/>
                  <a:lumOff val="5000"/>
                </a:schemeClr>
              </a:solidFill>
              <a:latin typeface="Britannic Bold" panose="020B0903060703020204" pitchFamily="34" charset="0"/>
            </a:endParaRPr>
          </a:p>
        </p:txBody>
      </p:sp>
      <p:pic>
        <p:nvPicPr>
          <p:cNvPr id="7" name="Content Placeholder 6">
            <a:extLst>
              <a:ext uri="{FF2B5EF4-FFF2-40B4-BE49-F238E27FC236}">
                <a16:creationId xmlns:a16="http://schemas.microsoft.com/office/drawing/2014/main" id="{D18B784D-178D-D796-685E-5051283E7A7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892550" y="2557993"/>
            <a:ext cx="4406900" cy="3317875"/>
          </a:xfrm>
        </p:spPr>
      </p:pic>
    </p:spTree>
    <p:extLst>
      <p:ext uri="{BB962C8B-B14F-4D97-AF65-F5344CB8AC3E}">
        <p14:creationId xmlns:p14="http://schemas.microsoft.com/office/powerpoint/2010/main" val="4275594110"/>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E3C531-62BB-F30C-C8A0-D6F657E54B7C}"/>
              </a:ext>
            </a:extLst>
          </p:cNvPr>
          <p:cNvSpPr>
            <a:spLocks noGrp="1"/>
          </p:cNvSpPr>
          <p:nvPr>
            <p:ph type="title" idx="4294967295"/>
          </p:nvPr>
        </p:nvSpPr>
        <p:spPr>
          <a:xfrm>
            <a:off x="942392" y="2643059"/>
            <a:ext cx="9601200" cy="1303337"/>
          </a:xfrm>
        </p:spPr>
        <p:txBody>
          <a:bodyPr>
            <a:normAutofit fontScale="90000"/>
          </a:bodyPr>
          <a:lstStyle/>
          <a:p>
            <a:pPr algn="l"/>
            <a:r>
              <a:rPr lang="en-US" dirty="0">
                <a:latin typeface="Britannic Bold" panose="020B0903060703020204" pitchFamily="34" charset="0"/>
              </a:rPr>
              <a:t>Prepared by :-</a:t>
            </a:r>
            <a:br>
              <a:rPr lang="en-US" dirty="0">
                <a:latin typeface="Britannic Bold" panose="020B0903060703020204" pitchFamily="34" charset="0"/>
              </a:rPr>
            </a:br>
            <a:r>
              <a:rPr lang="en-US" dirty="0">
                <a:latin typeface="Britannic Bold" panose="020B0903060703020204" pitchFamily="34" charset="0"/>
              </a:rPr>
              <a:t>                  </a:t>
            </a:r>
            <a:r>
              <a:rPr lang="en-US" sz="3100" dirty="0">
                <a:latin typeface="Comic Sans MS" panose="030F0702030302020204" pitchFamily="66" charset="0"/>
              </a:rPr>
              <a:t>1) Abhigna  </a:t>
            </a:r>
            <a:r>
              <a:rPr lang="en-US" sz="3100" dirty="0" err="1">
                <a:latin typeface="Comic Sans MS" panose="030F0702030302020204" pitchFamily="66" charset="0"/>
              </a:rPr>
              <a:t>Regd.No</a:t>
            </a:r>
            <a:r>
              <a:rPr lang="en-US" sz="3100" dirty="0">
                <a:latin typeface="Comic Sans MS" panose="030F0702030302020204" pitchFamily="66" charset="0"/>
              </a:rPr>
              <a:t> AP22110010752</a:t>
            </a:r>
            <a:br>
              <a:rPr lang="en-US" sz="3100" dirty="0">
                <a:latin typeface="Comic Sans MS" panose="030F0702030302020204" pitchFamily="66" charset="0"/>
              </a:rPr>
            </a:br>
            <a:r>
              <a:rPr lang="en-US" sz="3100" dirty="0">
                <a:latin typeface="Comic Sans MS" panose="030F0702030302020204" pitchFamily="66" charset="0"/>
              </a:rPr>
              <a:t>                              </a:t>
            </a:r>
            <a:br>
              <a:rPr lang="en-US" sz="3100" dirty="0">
                <a:latin typeface="Comic Sans MS" panose="030F0702030302020204" pitchFamily="66" charset="0"/>
              </a:rPr>
            </a:br>
            <a:r>
              <a:rPr lang="en-US" sz="3100" dirty="0">
                <a:latin typeface="Comic Sans MS" panose="030F0702030302020204" pitchFamily="66" charset="0"/>
              </a:rPr>
              <a:t>                         2) Yuva Sri Sai </a:t>
            </a:r>
            <a:r>
              <a:rPr lang="en-US" sz="3100" dirty="0" err="1">
                <a:latin typeface="Comic Sans MS" panose="030F0702030302020204" pitchFamily="66" charset="0"/>
              </a:rPr>
              <a:t>Regd.No</a:t>
            </a:r>
            <a:r>
              <a:rPr lang="en-US" sz="3100" dirty="0">
                <a:latin typeface="Comic Sans MS" panose="030F0702030302020204" pitchFamily="66" charset="0"/>
              </a:rPr>
              <a:t> AP22110010750</a:t>
            </a:r>
            <a:br>
              <a:rPr lang="en-US" sz="3100" dirty="0">
                <a:latin typeface="Comic Sans MS" panose="030F0702030302020204" pitchFamily="66" charset="0"/>
              </a:rPr>
            </a:br>
            <a:br>
              <a:rPr lang="en-US" sz="3100" dirty="0">
                <a:latin typeface="Comic Sans MS" panose="030F0702030302020204" pitchFamily="66" charset="0"/>
              </a:rPr>
            </a:br>
            <a:r>
              <a:rPr lang="en-US" sz="3100" dirty="0">
                <a:latin typeface="Comic Sans MS" panose="030F0702030302020204" pitchFamily="66" charset="0"/>
              </a:rPr>
              <a:t>                         3) Karishma </a:t>
            </a:r>
            <a:r>
              <a:rPr lang="en-US" sz="3100" dirty="0" err="1">
                <a:latin typeface="Comic Sans MS" panose="030F0702030302020204" pitchFamily="66" charset="0"/>
              </a:rPr>
              <a:t>Regd.No</a:t>
            </a:r>
            <a:r>
              <a:rPr lang="en-US" sz="3100" dirty="0">
                <a:latin typeface="Comic Sans MS" panose="030F0702030302020204" pitchFamily="66" charset="0"/>
              </a:rPr>
              <a:t> AP22110010753</a:t>
            </a:r>
            <a:br>
              <a:rPr lang="en-US" sz="3100" dirty="0">
                <a:latin typeface="Comic Sans MS" panose="030F0702030302020204" pitchFamily="66" charset="0"/>
              </a:rPr>
            </a:br>
            <a:br>
              <a:rPr lang="en-US" sz="3100" dirty="0">
                <a:latin typeface="Comic Sans MS" panose="030F0702030302020204" pitchFamily="66" charset="0"/>
              </a:rPr>
            </a:br>
            <a:br>
              <a:rPr lang="en-US" sz="3100" dirty="0">
                <a:latin typeface="Comic Sans MS" panose="030F0702030302020204" pitchFamily="66" charset="0"/>
              </a:rPr>
            </a:br>
            <a:br>
              <a:rPr lang="en-US" sz="3100" dirty="0">
                <a:latin typeface="Comic Sans MS" panose="030F0702030302020204" pitchFamily="66" charset="0"/>
              </a:rPr>
            </a:br>
            <a:r>
              <a:rPr lang="en-US" sz="3100" dirty="0">
                <a:latin typeface="Comic Sans MS" panose="030F0702030302020204" pitchFamily="66" charset="0"/>
              </a:rPr>
              <a:t>                                                                    </a:t>
            </a:r>
            <a:r>
              <a:rPr lang="en-US" sz="4900" dirty="0">
                <a:solidFill>
                  <a:schemeClr val="tx1">
                    <a:lumMod val="95000"/>
                    <a:lumOff val="5000"/>
                  </a:schemeClr>
                </a:solidFill>
                <a:latin typeface="Comic Sans MS" panose="030F0702030302020204" pitchFamily="66" charset="0"/>
                <a:sym typeface="Wingdings" panose="05000000000000000000" pitchFamily="2" charset="2"/>
              </a:rPr>
              <a:t>  </a:t>
            </a:r>
            <a:endParaRPr lang="en-IN" sz="4900" dirty="0">
              <a:solidFill>
                <a:schemeClr val="tx1">
                  <a:lumMod val="95000"/>
                  <a:lumOff val="5000"/>
                </a:schemeClr>
              </a:solidFill>
              <a:latin typeface="Comic Sans MS" panose="030F0702030302020204" pitchFamily="66" charset="0"/>
            </a:endParaRPr>
          </a:p>
        </p:txBody>
      </p:sp>
    </p:spTree>
    <p:extLst>
      <p:ext uri="{BB962C8B-B14F-4D97-AF65-F5344CB8AC3E}">
        <p14:creationId xmlns:p14="http://schemas.microsoft.com/office/powerpoint/2010/main" val="3744249221"/>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663185-153E-A6F2-780E-E45B4F2EF3B3}"/>
              </a:ext>
            </a:extLst>
          </p:cNvPr>
          <p:cNvSpPr>
            <a:spLocks noGrp="1"/>
          </p:cNvSpPr>
          <p:nvPr>
            <p:ph type="ctrTitle"/>
          </p:nvPr>
        </p:nvSpPr>
        <p:spPr/>
        <p:txBody>
          <a:bodyPr/>
          <a:lstStyle/>
          <a:p>
            <a:r>
              <a:rPr lang="en-US" sz="6000" dirty="0"/>
              <a:t>Welcome to our </a:t>
            </a:r>
            <a:endParaRPr lang="en-IN" sz="6000" dirty="0"/>
          </a:p>
        </p:txBody>
      </p:sp>
      <p:sp>
        <p:nvSpPr>
          <p:cNvPr id="5" name="Subtitle 4">
            <a:extLst>
              <a:ext uri="{FF2B5EF4-FFF2-40B4-BE49-F238E27FC236}">
                <a16:creationId xmlns:a16="http://schemas.microsoft.com/office/drawing/2014/main" id="{082D1074-4B0D-B05A-CC58-C2EE853EA2CC}"/>
              </a:ext>
            </a:extLst>
          </p:cNvPr>
          <p:cNvSpPr>
            <a:spLocks noGrp="1"/>
          </p:cNvSpPr>
          <p:nvPr>
            <p:ph type="subTitle" idx="1"/>
          </p:nvPr>
        </p:nvSpPr>
        <p:spPr/>
        <p:txBody>
          <a:bodyPr>
            <a:normAutofit/>
          </a:bodyPr>
          <a:lstStyle/>
          <a:p>
            <a:r>
              <a:rPr lang="en-US" sz="6600" dirty="0"/>
              <a:t>Presentation</a:t>
            </a:r>
            <a:endParaRPr lang="en-IN" sz="6600" dirty="0"/>
          </a:p>
        </p:txBody>
      </p:sp>
    </p:spTree>
    <p:extLst>
      <p:ext uri="{BB962C8B-B14F-4D97-AF65-F5344CB8AC3E}">
        <p14:creationId xmlns:p14="http://schemas.microsoft.com/office/powerpoint/2010/main" val="4269039648"/>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68546F-65FB-0F26-8DDF-990E31CDD1E5}"/>
              </a:ext>
            </a:extLst>
          </p:cNvPr>
          <p:cNvSpPr>
            <a:spLocks noGrp="1"/>
          </p:cNvSpPr>
          <p:nvPr>
            <p:ph type="ctrTitle"/>
          </p:nvPr>
        </p:nvSpPr>
        <p:spPr/>
        <p:txBody>
          <a:bodyPr/>
          <a:lstStyle/>
          <a:p>
            <a:r>
              <a:rPr lang="en-US" dirty="0"/>
              <a:t>Presentation on</a:t>
            </a:r>
            <a:endParaRPr lang="en-IN" dirty="0"/>
          </a:p>
        </p:txBody>
      </p:sp>
      <p:sp>
        <p:nvSpPr>
          <p:cNvPr id="5" name="Subtitle 4">
            <a:extLst>
              <a:ext uri="{FF2B5EF4-FFF2-40B4-BE49-F238E27FC236}">
                <a16:creationId xmlns:a16="http://schemas.microsoft.com/office/drawing/2014/main" id="{F65B4FFA-022A-6A26-62FB-6A4DB0A3DC44}"/>
              </a:ext>
            </a:extLst>
          </p:cNvPr>
          <p:cNvSpPr>
            <a:spLocks noGrp="1"/>
          </p:cNvSpPr>
          <p:nvPr>
            <p:ph type="subTitle" idx="1"/>
          </p:nvPr>
        </p:nvSpPr>
        <p:spPr/>
        <p:txBody>
          <a:bodyPr>
            <a:normAutofit/>
          </a:bodyPr>
          <a:lstStyle/>
          <a:p>
            <a:r>
              <a:rPr lang="en-US" sz="4000" dirty="0"/>
              <a:t>Round Robin Schedule using C Language</a:t>
            </a:r>
            <a:endParaRPr lang="en-IN" sz="4000" dirty="0"/>
          </a:p>
        </p:txBody>
      </p:sp>
    </p:spTree>
    <p:extLst>
      <p:ext uri="{BB962C8B-B14F-4D97-AF65-F5344CB8AC3E}">
        <p14:creationId xmlns:p14="http://schemas.microsoft.com/office/powerpoint/2010/main" val="1373029763"/>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2943D0-C05C-93B0-3A6A-4AEF7CD35F1E}"/>
              </a:ext>
            </a:extLst>
          </p:cNvPr>
          <p:cNvSpPr>
            <a:spLocks noGrp="1"/>
          </p:cNvSpPr>
          <p:nvPr>
            <p:ph type="title"/>
          </p:nvPr>
        </p:nvSpPr>
        <p:spPr/>
        <p:txBody>
          <a:bodyPr/>
          <a:lstStyle/>
          <a:p>
            <a:r>
              <a:rPr lang="en-US" dirty="0">
                <a:latin typeface="Britannic Bold" panose="020B0903060703020204" pitchFamily="34" charset="0"/>
              </a:rPr>
              <a:t>What is Round Robin Scheduling ?</a:t>
            </a:r>
            <a:endParaRPr lang="en-IN" dirty="0">
              <a:latin typeface="Britannic Bold" panose="020B0903060703020204" pitchFamily="34" charset="0"/>
            </a:endParaRPr>
          </a:p>
        </p:txBody>
      </p:sp>
      <p:sp>
        <p:nvSpPr>
          <p:cNvPr id="7" name="Content Placeholder 6">
            <a:extLst>
              <a:ext uri="{FF2B5EF4-FFF2-40B4-BE49-F238E27FC236}">
                <a16:creationId xmlns:a16="http://schemas.microsoft.com/office/drawing/2014/main" id="{2427DA32-F027-D9E4-57BE-15C960814C4A}"/>
              </a:ext>
            </a:extLst>
          </p:cNvPr>
          <p:cNvSpPr>
            <a:spLocks noGrp="1"/>
          </p:cNvSpPr>
          <p:nvPr>
            <p:ph idx="1"/>
          </p:nvPr>
        </p:nvSpPr>
        <p:spPr/>
        <p:txBody>
          <a:bodyPr>
            <a:normAutofit/>
          </a:bodyPr>
          <a:lstStyle/>
          <a:p>
            <a:pPr marL="0" marR="0">
              <a:spcBef>
                <a:spcPts val="0"/>
              </a:spcBef>
            </a:pPr>
            <a:r>
              <a:rPr lang="en-IN" sz="2800" dirty="0">
                <a:solidFill>
                  <a:srgbClr val="222222"/>
                </a:solidFill>
                <a:effectLst/>
                <a:latin typeface="Bodoni MT" panose="02070603080606020203" pitchFamily="18" charset="0"/>
                <a:ea typeface="Times New Roman" panose="02020603050405020304" pitchFamily="18" charset="0"/>
              </a:rPr>
              <a:t>The name of this algorithm comes from the round-robin principle, where each person gets an equal share of something in turns. It is the oldest, simplest scheduling algorithm, which is mostly used for multitasking.</a:t>
            </a:r>
            <a:endParaRPr lang="en-IN" sz="2800" dirty="0">
              <a:effectLst/>
              <a:latin typeface="Bodoni MT" panose="02070603080606020203" pitchFamily="18" charset="0"/>
              <a:ea typeface="Times New Roman" panose="02020603050405020304" pitchFamily="18" charset="0"/>
            </a:endParaRPr>
          </a:p>
          <a:p>
            <a:pPr marL="0" marR="0">
              <a:spcBef>
                <a:spcPts val="0"/>
              </a:spcBef>
              <a:spcAft>
                <a:spcPts val="0"/>
              </a:spcAft>
            </a:pPr>
            <a:r>
              <a:rPr lang="en-IN" sz="2800" dirty="0">
                <a:solidFill>
                  <a:srgbClr val="222222"/>
                </a:solidFill>
                <a:effectLst/>
                <a:latin typeface="Bodoni MT" panose="02070603080606020203" pitchFamily="18" charset="0"/>
                <a:ea typeface="Times New Roman" panose="02020603050405020304" pitchFamily="18" charset="0"/>
              </a:rPr>
              <a:t>In Round-robin scheduling, each ready task runs turn by turn only in a cyclic queue for a limited time slice. This algorithm also offers starvation free execution of processes.</a:t>
            </a:r>
            <a:endParaRPr lang="en-IN" sz="2800" dirty="0">
              <a:effectLst/>
              <a:latin typeface="Bodoni MT" panose="02070603080606020203"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5729373"/>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C48F9C4-DE7C-CCEE-7CD7-C64AD54DA53C}"/>
              </a:ext>
            </a:extLst>
          </p:cNvPr>
          <p:cNvSpPr>
            <a:spLocks noGrp="1"/>
          </p:cNvSpPr>
          <p:nvPr>
            <p:ph type="title"/>
          </p:nvPr>
        </p:nvSpPr>
        <p:spPr>
          <a:xfrm>
            <a:off x="1295402" y="982132"/>
            <a:ext cx="6355700" cy="1378513"/>
          </a:xfrm>
        </p:spPr>
        <p:txBody>
          <a:bodyPr>
            <a:normAutofit/>
          </a:bodyPr>
          <a:lstStyle/>
          <a:p>
            <a:pPr algn="l"/>
            <a:r>
              <a:rPr lang="en-US" sz="4800" dirty="0">
                <a:latin typeface="Britannic Bold" panose="020B0903060703020204" pitchFamily="34" charset="0"/>
              </a:rPr>
              <a:t>Introduction:</a:t>
            </a:r>
            <a:endParaRPr lang="en-IN" sz="4800" dirty="0">
              <a:latin typeface="Britannic Bold" panose="020B0903060703020204" pitchFamily="34" charset="0"/>
            </a:endParaRPr>
          </a:p>
        </p:txBody>
      </p:sp>
      <p:sp>
        <p:nvSpPr>
          <p:cNvPr id="8" name="Content Placeholder 7">
            <a:extLst>
              <a:ext uri="{FF2B5EF4-FFF2-40B4-BE49-F238E27FC236}">
                <a16:creationId xmlns:a16="http://schemas.microsoft.com/office/drawing/2014/main" id="{1727FDB8-B685-7967-75F8-9B5F7E080BEA}"/>
              </a:ext>
            </a:extLst>
          </p:cNvPr>
          <p:cNvSpPr>
            <a:spLocks noGrp="1"/>
          </p:cNvSpPr>
          <p:nvPr>
            <p:ph idx="1"/>
          </p:nvPr>
        </p:nvSpPr>
        <p:spPr>
          <a:xfrm>
            <a:off x="1295402" y="2435291"/>
            <a:ext cx="9601196" cy="3825550"/>
          </a:xfrm>
        </p:spPr>
        <p:txBody>
          <a:bodyPr>
            <a:normAutofit fontScale="92500" lnSpcReduction="10000"/>
          </a:bodyPr>
          <a:lstStyle/>
          <a:p>
            <a:pPr marL="342900" marR="0" lvl="0" indent="-342900">
              <a:lnSpc>
                <a:spcPct val="107000"/>
              </a:lnSpc>
              <a:spcBef>
                <a:spcPts val="0"/>
              </a:spcBef>
              <a:spcAft>
                <a:spcPts val="0"/>
              </a:spcAft>
              <a:buFont typeface="Symbol" panose="05050102010706020507" pitchFamily="18" charset="2"/>
              <a:buChar char=""/>
            </a:pPr>
            <a:r>
              <a:rPr lang="en-IN" kern="0" dirty="0">
                <a:solidFill>
                  <a:srgbClr val="222222"/>
                </a:solidFill>
                <a:effectLst/>
                <a:latin typeface="Bodoni MT" panose="02070603080606020203" pitchFamily="18" charset="0"/>
                <a:ea typeface="Times New Roman" panose="02020603050405020304" pitchFamily="18" charset="0"/>
                <a:cs typeface="Times New Roman" panose="02020603050405020304" pitchFamily="18" charset="0"/>
              </a:rPr>
              <a:t>The name of this algorithm comes from the round robin </a:t>
            </a:r>
            <a:r>
              <a:rPr lang="en-IN" kern="0" dirty="0" err="1">
                <a:solidFill>
                  <a:srgbClr val="222222"/>
                </a:solidFill>
                <a:effectLst/>
                <a:latin typeface="Bodoni MT" panose="02070603080606020203" pitchFamily="18" charset="0"/>
                <a:ea typeface="Times New Roman" panose="02020603050405020304" pitchFamily="18" charset="0"/>
                <a:cs typeface="Times New Roman" panose="02020603050405020304" pitchFamily="18" charset="0"/>
              </a:rPr>
              <a:t>principle,where</a:t>
            </a:r>
            <a:r>
              <a:rPr lang="en-IN" kern="0" dirty="0">
                <a:solidFill>
                  <a:srgbClr val="222222"/>
                </a:solidFill>
                <a:effectLst/>
                <a:latin typeface="Bodoni MT" panose="02070603080606020203" pitchFamily="18" charset="0"/>
                <a:ea typeface="Times New Roman" panose="02020603050405020304" pitchFamily="18" charset="0"/>
                <a:cs typeface="Times New Roman" panose="02020603050405020304" pitchFamily="18" charset="0"/>
              </a:rPr>
              <a:t> each person gets an equal share of something in turns </a:t>
            </a:r>
            <a:endParaRPr lang="en-IN" kern="100" dirty="0">
              <a:effectLst/>
              <a:latin typeface="Bodoni MT" panose="02070603080606020203"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kern="0" dirty="0">
                <a:solidFill>
                  <a:srgbClr val="222222"/>
                </a:solidFill>
                <a:effectLst/>
                <a:latin typeface="Bodoni MT" panose="02070603080606020203" pitchFamily="18" charset="0"/>
                <a:ea typeface="Times New Roman" panose="02020603050405020304" pitchFamily="18" charset="0"/>
                <a:cs typeface="Times New Roman" panose="02020603050405020304" pitchFamily="18" charset="0"/>
              </a:rPr>
              <a:t>Round Robin is one of the </a:t>
            </a:r>
            <a:r>
              <a:rPr lang="en-IN" kern="0" dirty="0" err="1">
                <a:solidFill>
                  <a:srgbClr val="222222"/>
                </a:solidFill>
                <a:effectLst/>
                <a:latin typeface="Bodoni MT" panose="02070603080606020203" pitchFamily="18" charset="0"/>
                <a:ea typeface="Times New Roman" panose="02020603050405020304" pitchFamily="18" charset="0"/>
                <a:cs typeface="Times New Roman" panose="02020603050405020304" pitchFamily="18" charset="0"/>
              </a:rPr>
              <a:t>oldest,fairest</a:t>
            </a:r>
            <a:r>
              <a:rPr lang="en-IN" kern="0" dirty="0">
                <a:solidFill>
                  <a:srgbClr val="222222"/>
                </a:solidFill>
                <a:effectLst/>
                <a:latin typeface="Bodoni MT" panose="02070603080606020203" pitchFamily="18" charset="0"/>
                <a:ea typeface="Times New Roman" panose="02020603050405020304" pitchFamily="18" charset="0"/>
                <a:cs typeface="Times New Roman" panose="02020603050405020304" pitchFamily="18" charset="0"/>
              </a:rPr>
              <a:t> and easiest algorithms and widely used scheduling methods in traditional OS.</a:t>
            </a:r>
            <a:endParaRPr lang="en-IN" kern="100" dirty="0">
              <a:effectLst/>
              <a:latin typeface="Bodoni MT" panose="02070603080606020203"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kern="0" dirty="0">
                <a:solidFill>
                  <a:srgbClr val="222222"/>
                </a:solidFill>
                <a:effectLst/>
                <a:latin typeface="Bodoni MT" panose="02070603080606020203" pitchFamily="18" charset="0"/>
                <a:ea typeface="Times New Roman" panose="02020603050405020304" pitchFamily="18" charset="0"/>
                <a:cs typeface="Times New Roman" panose="02020603050405020304" pitchFamily="18" charset="0"/>
              </a:rPr>
              <a:t>Round Robin is a pre-emptive algorithm.</a:t>
            </a:r>
            <a:endParaRPr lang="en-IN" kern="100" dirty="0">
              <a:effectLst/>
              <a:latin typeface="Bodoni MT" panose="02070603080606020203"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kern="0" dirty="0">
                <a:solidFill>
                  <a:srgbClr val="222222"/>
                </a:solidFill>
                <a:effectLst/>
                <a:latin typeface="Bodoni MT" panose="02070603080606020203" pitchFamily="18" charset="0"/>
                <a:ea typeface="Times New Roman" panose="02020603050405020304" pitchFamily="18" charset="0"/>
                <a:cs typeface="Times New Roman" panose="02020603050405020304" pitchFamily="18" charset="0"/>
              </a:rPr>
              <a:t>The biggest advantage of the round-robin scheduling method is that of you know the total number of processes on the run </a:t>
            </a:r>
            <a:r>
              <a:rPr lang="en-IN" kern="0" dirty="0" err="1">
                <a:solidFill>
                  <a:srgbClr val="222222"/>
                </a:solidFill>
                <a:effectLst/>
                <a:latin typeface="Bodoni MT" panose="02070603080606020203" pitchFamily="18" charset="0"/>
                <a:ea typeface="Times New Roman" panose="02020603050405020304" pitchFamily="18" charset="0"/>
                <a:cs typeface="Times New Roman" panose="02020603050405020304" pitchFamily="18" charset="0"/>
              </a:rPr>
              <a:t>queue,then</a:t>
            </a:r>
            <a:r>
              <a:rPr lang="en-IN" kern="0" dirty="0">
                <a:solidFill>
                  <a:srgbClr val="222222"/>
                </a:solidFill>
                <a:effectLst/>
                <a:latin typeface="Bodoni MT" panose="02070603080606020203" pitchFamily="18" charset="0"/>
                <a:ea typeface="Times New Roman" panose="02020603050405020304" pitchFamily="18" charset="0"/>
                <a:cs typeface="Times New Roman" panose="02020603050405020304" pitchFamily="18" charset="0"/>
              </a:rPr>
              <a:t> you can assume the worst-case response time for the same process.</a:t>
            </a:r>
            <a:endParaRPr lang="en-IN" kern="100" dirty="0">
              <a:effectLst/>
              <a:latin typeface="Bodoni MT" panose="02070603080606020203"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kern="0" dirty="0">
                <a:solidFill>
                  <a:srgbClr val="222222"/>
                </a:solidFill>
                <a:effectLst/>
                <a:latin typeface="Bodoni MT" panose="02070603080606020203" pitchFamily="18" charset="0"/>
                <a:ea typeface="Times New Roman" panose="02020603050405020304" pitchFamily="18" charset="0"/>
                <a:cs typeface="Times New Roman" panose="02020603050405020304" pitchFamily="18" charset="0"/>
              </a:rPr>
              <a:t>This method spends more time on context switching.</a:t>
            </a:r>
            <a:endParaRPr lang="en-IN" kern="100" dirty="0">
              <a:effectLst/>
              <a:latin typeface="Bodoni MT" panose="02070603080606020203"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kern="0" dirty="0">
                <a:solidFill>
                  <a:srgbClr val="222222"/>
                </a:solidFill>
                <a:effectLst/>
                <a:latin typeface="Bodoni MT" panose="02070603080606020203" pitchFamily="18" charset="0"/>
                <a:ea typeface="Times New Roman" panose="02020603050405020304" pitchFamily="18" charset="0"/>
                <a:cs typeface="Times New Roman" panose="02020603050405020304" pitchFamily="18" charset="0"/>
              </a:rPr>
              <a:t>Worst-</a:t>
            </a:r>
            <a:r>
              <a:rPr lang="en-IN" kern="0" dirty="0" err="1">
                <a:solidFill>
                  <a:srgbClr val="222222"/>
                </a:solidFill>
                <a:effectLst/>
                <a:latin typeface="Bodoni MT" panose="02070603080606020203" pitchFamily="18" charset="0"/>
                <a:ea typeface="Times New Roman" panose="02020603050405020304" pitchFamily="18" charset="0"/>
                <a:cs typeface="Times New Roman" panose="02020603050405020304" pitchFamily="18" charset="0"/>
              </a:rPr>
              <a:t>cae</a:t>
            </a:r>
            <a:r>
              <a:rPr lang="en-IN" kern="0" dirty="0">
                <a:solidFill>
                  <a:srgbClr val="222222"/>
                </a:solidFill>
                <a:effectLst/>
                <a:latin typeface="Bodoni MT" panose="02070603080606020203" pitchFamily="18" charset="0"/>
                <a:ea typeface="Times New Roman" panose="02020603050405020304" pitchFamily="18" charset="0"/>
                <a:cs typeface="Times New Roman" panose="02020603050405020304" pitchFamily="18" charset="0"/>
              </a:rPr>
              <a:t> latency is a term used for the maximum time taken for the execution of all the tasks. </a:t>
            </a:r>
            <a:endParaRPr lang="en-IN" kern="100" dirty="0">
              <a:effectLst/>
              <a:latin typeface="Bodoni MT" panose="020706030806060202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5735676"/>
      </p:ext>
    </p:extLst>
  </p:cSld>
  <p:clrMapOvr>
    <a:masterClrMapping/>
  </p:clrMapOvr>
  <mc:AlternateContent xmlns:mc="http://schemas.openxmlformats.org/markup-compatibility/2006" xmlns:p15="http://schemas.microsoft.com/office/powerpoint/2012/main">
    <mc:Choice Requires="p15">
      <p:transition spd="med">
        <p15:prstTrans prst="drap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BBD1E7-8157-2059-9BE4-AC4502E21ADC}"/>
              </a:ext>
            </a:extLst>
          </p:cNvPr>
          <p:cNvSpPr>
            <a:spLocks noGrp="1"/>
          </p:cNvSpPr>
          <p:nvPr>
            <p:ph type="title"/>
          </p:nvPr>
        </p:nvSpPr>
        <p:spPr/>
        <p:txBody>
          <a:bodyPr>
            <a:normAutofit fontScale="90000"/>
          </a:bodyPr>
          <a:lstStyle/>
          <a:p>
            <a:r>
              <a:rPr lang="en-US" sz="4800" dirty="0">
                <a:latin typeface="Britannic Bold" panose="020B0903060703020204" pitchFamily="34" charset="0"/>
              </a:rPr>
              <a:t>Flow chart for Round Robin Schedule </a:t>
            </a:r>
            <a:endParaRPr lang="en-IN" sz="4800" dirty="0">
              <a:latin typeface="Britannic Bold" panose="020B0903060703020204" pitchFamily="34" charset="0"/>
            </a:endParaRPr>
          </a:p>
        </p:txBody>
      </p:sp>
      <p:sp>
        <p:nvSpPr>
          <p:cNvPr id="9" name="Content Placeholder 8">
            <a:extLst>
              <a:ext uri="{FF2B5EF4-FFF2-40B4-BE49-F238E27FC236}">
                <a16:creationId xmlns:a16="http://schemas.microsoft.com/office/drawing/2014/main" id="{AC1A4BC4-8B9E-69B8-B469-F9A4B85B8214}"/>
              </a:ext>
            </a:extLst>
          </p:cNvPr>
          <p:cNvSpPr>
            <a:spLocks noGrp="1"/>
          </p:cNvSpPr>
          <p:nvPr>
            <p:ph idx="1"/>
          </p:nvPr>
        </p:nvSpPr>
        <p:spPr>
          <a:xfrm>
            <a:off x="1258856" y="2472612"/>
            <a:ext cx="9674287" cy="3403256"/>
          </a:xfrm>
        </p:spPr>
        <p:txBody>
          <a:bodyPr>
            <a:normAutofit fontScale="25000" lnSpcReduction="20000"/>
          </a:bodyPr>
          <a:lstStyle/>
          <a:p>
            <a:pPr marL="0" indent="0">
              <a:buNone/>
            </a:pPr>
            <a:r>
              <a:rPr lang="en-US" sz="6400" dirty="0">
                <a:latin typeface="Bodoni MT" panose="02070603080606020203" pitchFamily="18" charset="0"/>
              </a:rPr>
              <a:t>1)Initialize an array of processes ,along with their arrival time and burst time .</a:t>
            </a:r>
          </a:p>
          <a:p>
            <a:pPr marL="0" indent="0">
              <a:buNone/>
            </a:pPr>
            <a:r>
              <a:rPr lang="en-US" sz="6400" dirty="0">
                <a:latin typeface="Bodoni MT" panose="02070603080606020203" pitchFamily="18" charset="0"/>
              </a:rPr>
              <a:t>2)Initialize variables for Time Quantum and remaining time for each process.</a:t>
            </a:r>
          </a:p>
          <a:p>
            <a:pPr marL="0" indent="0">
              <a:buNone/>
            </a:pPr>
            <a:r>
              <a:rPr lang="en-US" sz="6400" dirty="0">
                <a:latin typeface="Bodoni MT" panose="02070603080606020203" pitchFamily="18" charset="0"/>
              </a:rPr>
              <a:t>3)Sort the process array based on arrival time.</a:t>
            </a:r>
          </a:p>
          <a:p>
            <a:pPr marL="0" indent="0">
              <a:buNone/>
            </a:pPr>
            <a:r>
              <a:rPr lang="en-US" sz="6400" dirty="0">
                <a:latin typeface="Bodoni MT" panose="02070603080606020203" pitchFamily="18" charset="0"/>
              </a:rPr>
              <a:t>4)</a:t>
            </a:r>
            <a:r>
              <a:rPr lang="en-IN" sz="6400" dirty="0">
                <a:latin typeface="Bodoni MT" panose="02070603080606020203" pitchFamily="18" charset="0"/>
              </a:rPr>
              <a:t> Set the current time to 0.</a:t>
            </a:r>
          </a:p>
          <a:p>
            <a:pPr marL="0" indent="0">
              <a:buNone/>
            </a:pPr>
            <a:r>
              <a:rPr lang="en-IN" sz="6400" dirty="0">
                <a:latin typeface="Bodoni MT" panose="02070603080606020203" pitchFamily="18" charset="0"/>
              </a:rPr>
              <a:t>5)Repeat the following steps until all process have completed :</a:t>
            </a:r>
          </a:p>
          <a:p>
            <a:pPr marL="0" indent="0">
              <a:buNone/>
            </a:pPr>
            <a:r>
              <a:rPr lang="en-IN" sz="6400" dirty="0">
                <a:latin typeface="Bodoni MT" panose="02070603080606020203" pitchFamily="18" charset="0"/>
              </a:rPr>
              <a:t>    a)For each process in the </a:t>
            </a:r>
            <a:r>
              <a:rPr lang="en-IN" sz="6400" dirty="0" err="1">
                <a:latin typeface="Bodoni MT" panose="02070603080606020203" pitchFamily="18" charset="0"/>
              </a:rPr>
              <a:t>array,check</a:t>
            </a:r>
            <a:r>
              <a:rPr lang="en-IN" sz="6400" dirty="0">
                <a:latin typeface="Bodoni MT" panose="02070603080606020203" pitchFamily="18" charset="0"/>
              </a:rPr>
              <a:t> if its arrival time is less than or equal to  the current time.</a:t>
            </a:r>
          </a:p>
          <a:p>
            <a:pPr marL="0" indent="0">
              <a:buNone/>
            </a:pPr>
            <a:r>
              <a:rPr lang="en-IN" sz="6400" dirty="0">
                <a:latin typeface="Bodoni MT" panose="02070603080606020203" pitchFamily="18" charset="0"/>
              </a:rPr>
              <a:t>     b)If a process has </a:t>
            </a:r>
            <a:r>
              <a:rPr lang="en-IN" sz="6400" dirty="0" err="1">
                <a:latin typeface="Bodoni MT" panose="02070603080606020203" pitchFamily="18" charset="0"/>
              </a:rPr>
              <a:t>arrived,and</a:t>
            </a:r>
            <a:r>
              <a:rPr lang="en-IN" sz="6400" dirty="0">
                <a:latin typeface="Bodoni MT" panose="02070603080606020203" pitchFamily="18" charset="0"/>
              </a:rPr>
              <a:t> its remaining time is greater than 0,decreament its remaining time by the time   quantum.</a:t>
            </a:r>
          </a:p>
          <a:p>
            <a:pPr marL="0" indent="0">
              <a:buNone/>
            </a:pPr>
            <a:r>
              <a:rPr lang="en-IN" sz="6400" dirty="0">
                <a:latin typeface="Bodoni MT" panose="02070603080606020203" pitchFamily="18" charset="0"/>
              </a:rPr>
              <a:t>     c)If a process’s remaining time is less than or equal to 0,mark it as completed.</a:t>
            </a:r>
          </a:p>
          <a:p>
            <a:pPr marL="0" indent="0">
              <a:buNone/>
            </a:pPr>
            <a:r>
              <a:rPr lang="en-IN" sz="6400" dirty="0">
                <a:latin typeface="Bodoni MT" panose="02070603080606020203" pitchFamily="18" charset="0"/>
              </a:rPr>
              <a:t>     d)Increment the current time by the time quantum.</a:t>
            </a:r>
          </a:p>
          <a:p>
            <a:pPr marL="0" indent="0">
              <a:buNone/>
            </a:pPr>
            <a:r>
              <a:rPr lang="en-IN" sz="6400" dirty="0">
                <a:latin typeface="Bodoni MT" panose="02070603080606020203" pitchFamily="18" charset="0"/>
              </a:rPr>
              <a:t>6)Calculate and print the average waiting time and average turn around time for all processes.</a:t>
            </a:r>
          </a:p>
          <a:p>
            <a:pPr marL="0" indent="0">
              <a:buNone/>
            </a:pPr>
            <a:endParaRPr lang="en-US" dirty="0">
              <a:latin typeface="Bodoni MT" panose="02070603080606020203" pitchFamily="18" charset="0"/>
            </a:endParaRPr>
          </a:p>
        </p:txBody>
      </p:sp>
    </p:spTree>
    <p:extLst>
      <p:ext uri="{BB962C8B-B14F-4D97-AF65-F5344CB8AC3E}">
        <p14:creationId xmlns:p14="http://schemas.microsoft.com/office/powerpoint/2010/main" val="4186262054"/>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E76981-40FC-6F62-00C2-DC7D0D1D3DD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15208" y="1492833"/>
            <a:ext cx="5568950" cy="4665663"/>
          </a:xfrm>
        </p:spPr>
      </p:pic>
      <p:sp>
        <p:nvSpPr>
          <p:cNvPr id="6" name="Title 5">
            <a:extLst>
              <a:ext uri="{FF2B5EF4-FFF2-40B4-BE49-F238E27FC236}">
                <a16:creationId xmlns:a16="http://schemas.microsoft.com/office/drawing/2014/main" id="{66716666-D7A5-8E37-A74F-5F697873A6A7}"/>
              </a:ext>
            </a:extLst>
          </p:cNvPr>
          <p:cNvSpPr>
            <a:spLocks noGrp="1"/>
          </p:cNvSpPr>
          <p:nvPr>
            <p:ph type="title" idx="4294967295"/>
          </p:nvPr>
        </p:nvSpPr>
        <p:spPr>
          <a:xfrm>
            <a:off x="-1427584" y="452600"/>
            <a:ext cx="9601200" cy="1303338"/>
          </a:xfrm>
        </p:spPr>
        <p:txBody>
          <a:bodyPr/>
          <a:lstStyle/>
          <a:p>
            <a:r>
              <a:rPr lang="en-US" dirty="0">
                <a:latin typeface="Britannic Bold" panose="020B0903060703020204" pitchFamily="34" charset="0"/>
              </a:rPr>
              <a:t>Execution Flow </a:t>
            </a:r>
            <a:endParaRPr lang="en-IN" dirty="0">
              <a:latin typeface="Britannic Bold" panose="020B0903060703020204" pitchFamily="34" charset="0"/>
            </a:endParaRPr>
          </a:p>
        </p:txBody>
      </p:sp>
    </p:spTree>
    <p:extLst>
      <p:ext uri="{BB962C8B-B14F-4D97-AF65-F5344CB8AC3E}">
        <p14:creationId xmlns:p14="http://schemas.microsoft.com/office/powerpoint/2010/main" val="2452638894"/>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9DC6B-AF12-7FAD-4F05-D36199F6B0CA}"/>
              </a:ext>
            </a:extLst>
          </p:cNvPr>
          <p:cNvSpPr>
            <a:spLocks noGrp="1"/>
          </p:cNvSpPr>
          <p:nvPr>
            <p:ph type="title"/>
          </p:nvPr>
        </p:nvSpPr>
        <p:spPr/>
        <p:txBody>
          <a:bodyPr>
            <a:noAutofit/>
          </a:bodyPr>
          <a:lstStyle/>
          <a:p>
            <a:r>
              <a:rPr lang="en-US" sz="4800" dirty="0">
                <a:latin typeface="Britannic Bold" panose="020B0903060703020204" pitchFamily="34" charset="0"/>
              </a:rPr>
              <a:t>Steps to solve Round Robin  CPU Schedule </a:t>
            </a:r>
            <a:endParaRPr lang="en-IN" sz="4800" dirty="0">
              <a:latin typeface="Britannic Bold" panose="020B0903060703020204" pitchFamily="34" charset="0"/>
            </a:endParaRPr>
          </a:p>
        </p:txBody>
      </p:sp>
      <p:sp>
        <p:nvSpPr>
          <p:cNvPr id="5" name="Content Placeholder 4">
            <a:extLst>
              <a:ext uri="{FF2B5EF4-FFF2-40B4-BE49-F238E27FC236}">
                <a16:creationId xmlns:a16="http://schemas.microsoft.com/office/drawing/2014/main" id="{C86CE827-AAE0-138F-74A7-B5A1EE0633AE}"/>
              </a:ext>
            </a:extLst>
          </p:cNvPr>
          <p:cNvSpPr>
            <a:spLocks noGrp="1"/>
          </p:cNvSpPr>
          <p:nvPr>
            <p:ph idx="1"/>
          </p:nvPr>
        </p:nvSpPr>
        <p:spPr/>
        <p:txBody>
          <a:bodyPr>
            <a:normAutofit fontScale="92500"/>
          </a:bodyPr>
          <a:lstStyle/>
          <a:p>
            <a:pPr marL="0" indent="0">
              <a:buNone/>
            </a:pPr>
            <a:r>
              <a:rPr lang="en-US" b="1" i="0" dirty="0">
                <a:solidFill>
                  <a:srgbClr val="333333"/>
                </a:solidFill>
                <a:effectLst/>
                <a:latin typeface="Bahnschrift SemiBold" panose="020B0502040204020203" pitchFamily="34" charset="0"/>
              </a:rPr>
              <a:t>Step 1:</a:t>
            </a:r>
            <a:r>
              <a:rPr lang="en-US" b="0" i="0" dirty="0">
                <a:solidFill>
                  <a:srgbClr val="333333"/>
                </a:solidFill>
                <a:effectLst/>
                <a:latin typeface="inter-regular"/>
              </a:rPr>
              <a:t> Organize all processes according to their arrival time in the ready queue. The queue structure of the ready queue is based on the FIFO structure to execute all CPU processes.</a:t>
            </a:r>
          </a:p>
          <a:p>
            <a:pPr marL="0" indent="0">
              <a:buNone/>
            </a:pPr>
            <a:r>
              <a:rPr lang="en-US" b="1" i="0" dirty="0">
                <a:solidFill>
                  <a:srgbClr val="333333"/>
                </a:solidFill>
                <a:effectLst/>
                <a:latin typeface="Bahnschrift SemiBold" panose="020B0502040204020203" pitchFamily="34" charset="0"/>
              </a:rPr>
              <a:t>Step 2:</a:t>
            </a:r>
            <a:r>
              <a:rPr lang="en-US" b="0" i="0" dirty="0">
                <a:solidFill>
                  <a:srgbClr val="333333"/>
                </a:solidFill>
                <a:effectLst/>
                <a:latin typeface="inter-regular"/>
              </a:rPr>
              <a:t> Now, we push the first process from the ready queue to execute its task for a fixed time, allocated by each process that arrives in the queue.</a:t>
            </a:r>
          </a:p>
          <a:p>
            <a:pPr marL="0" indent="0">
              <a:buNone/>
            </a:pPr>
            <a:r>
              <a:rPr lang="en-US" dirty="0">
                <a:solidFill>
                  <a:srgbClr val="333333"/>
                </a:solidFill>
                <a:latin typeface="Bahnschrift SemiBold" panose="020B0502040204020203" pitchFamily="34" charset="0"/>
              </a:rPr>
              <a:t>Step-3: </a:t>
            </a:r>
            <a:r>
              <a:rPr lang="en-US" dirty="0">
                <a:solidFill>
                  <a:srgbClr val="333333"/>
                </a:solidFill>
                <a:latin typeface="inter-regular"/>
              </a:rPr>
              <a:t>If the process cannot complete their task within defined time interval or slots because it is stopped by another process that pushes from the ready queue to execute their task due to arrival time of the next process is reached.</a:t>
            </a:r>
            <a:endParaRPr lang="en-US" b="0" i="0" dirty="0">
              <a:solidFill>
                <a:srgbClr val="333333"/>
              </a:solidFill>
              <a:effectLst/>
              <a:latin typeface="inter-regular"/>
            </a:endParaRPr>
          </a:p>
          <a:p>
            <a:pPr marL="0" indent="0">
              <a:buNone/>
            </a:pPr>
            <a:endParaRPr lang="en-IN" dirty="0">
              <a:latin typeface="Bodoni MT" panose="02070603080606020203" pitchFamily="18" charset="0"/>
            </a:endParaRPr>
          </a:p>
        </p:txBody>
      </p:sp>
    </p:spTree>
    <p:extLst>
      <p:ext uri="{BB962C8B-B14F-4D97-AF65-F5344CB8AC3E}">
        <p14:creationId xmlns:p14="http://schemas.microsoft.com/office/powerpoint/2010/main" val="2844280479"/>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4008BB7D-AB0C-55F6-3BA4-E8C12A1FAC28}"/>
              </a:ext>
            </a:extLst>
          </p:cNvPr>
          <p:cNvSpPr>
            <a:spLocks noGrp="1"/>
          </p:cNvSpPr>
          <p:nvPr>
            <p:ph idx="4294967295"/>
          </p:nvPr>
        </p:nvSpPr>
        <p:spPr>
          <a:xfrm>
            <a:off x="914400" y="1130559"/>
            <a:ext cx="9601200" cy="4057650"/>
          </a:xfrm>
        </p:spPr>
        <p:txBody>
          <a:bodyPr>
            <a:normAutofit/>
          </a:bodyPr>
          <a:lstStyle/>
          <a:p>
            <a:pPr marL="0" indent="0">
              <a:buNone/>
            </a:pPr>
            <a:r>
              <a:rPr lang="en-US" dirty="0">
                <a:latin typeface="Bahnschrift SemiBold" panose="020B0502040204020203" pitchFamily="34" charset="0"/>
              </a:rPr>
              <a:t>Step-4: </a:t>
            </a:r>
            <a:r>
              <a:rPr lang="en-US" dirty="0">
                <a:latin typeface="inter-regular"/>
              </a:rPr>
              <a:t>Therefore, CPU saved the previous state of the process, which helps to resume from the point where it is interrupted.(If the first time of the process is left, push the process end of the ready queue).</a:t>
            </a:r>
          </a:p>
          <a:p>
            <a:pPr marL="0" indent="0">
              <a:buNone/>
            </a:pPr>
            <a:r>
              <a:rPr lang="en-US" dirty="0">
                <a:latin typeface="Bahnschrift SemiBold" panose="020B0502040204020203" pitchFamily="34" charset="0"/>
              </a:rPr>
              <a:t>Step-5</a:t>
            </a:r>
            <a:r>
              <a:rPr lang="en-US" dirty="0">
                <a:latin typeface="inter-regular"/>
              </a:rPr>
              <a:t>: Similarly, the scheduler selects another process from the ready queue to execute its task. When a process finishes its task within time slots the process will not go for further execution because the process’s burst time is finished.</a:t>
            </a:r>
          </a:p>
          <a:p>
            <a:pPr marL="0" indent="0">
              <a:buNone/>
            </a:pPr>
            <a:r>
              <a:rPr lang="en-US" dirty="0">
                <a:latin typeface="Bahnschrift SemiBold" panose="020B0502040204020203" pitchFamily="34" charset="0"/>
              </a:rPr>
              <a:t>Step-6 </a:t>
            </a:r>
            <a:r>
              <a:rPr lang="en-US" dirty="0">
                <a:latin typeface="inter-regular"/>
              </a:rPr>
              <a:t>: Similarly, we repeat all the steps to execute the process until the work has finished.</a:t>
            </a:r>
            <a:endParaRPr lang="en-IN" dirty="0">
              <a:latin typeface="inter-regular"/>
            </a:endParaRPr>
          </a:p>
        </p:txBody>
      </p:sp>
    </p:spTree>
    <p:extLst>
      <p:ext uri="{BB962C8B-B14F-4D97-AF65-F5344CB8AC3E}">
        <p14:creationId xmlns:p14="http://schemas.microsoft.com/office/powerpoint/2010/main" val="4242490940"/>
      </p:ext>
    </p:extLst>
  </p:cSld>
  <p:clrMapOvr>
    <a:masterClrMapping/>
  </p:clrMapOvr>
  <mc:AlternateContent xmlns:mc="http://schemas.openxmlformats.org/markup-compatibility/2006" xmlns:p15="http://schemas.microsoft.com/office/powerpoint/2012/main">
    <mc:Choice Requires="p15">
      <p:transition spd="med" advClick="0" advTm="2000">
        <p15:prstTrans prst="drape"/>
      </p:transition>
    </mc:Choice>
    <mc:Fallback xmlns="">
      <p:transition spd="med" advClick="0" advTm="2000">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697</TotalTime>
  <Words>666</Words>
  <Application>Microsoft Office PowerPoint</Application>
  <PresentationFormat>Widescreen</PresentationFormat>
  <Paragraphs>40</Paragraphs>
  <Slides>17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Arial</vt:lpstr>
      <vt:lpstr>Bahnschrift SemiBold</vt:lpstr>
      <vt:lpstr>Bodoni MT</vt:lpstr>
      <vt:lpstr>Britannic Bold</vt:lpstr>
      <vt:lpstr>Comic Sans MS</vt:lpstr>
      <vt:lpstr>Garamond</vt:lpstr>
      <vt:lpstr>inter-regular</vt:lpstr>
      <vt:lpstr>Symbol</vt:lpstr>
      <vt:lpstr>Organic</vt:lpstr>
      <vt:lpstr>Package</vt:lpstr>
      <vt:lpstr>CSE-PROJECT</vt:lpstr>
      <vt:lpstr>Welcome to our </vt:lpstr>
      <vt:lpstr>Presentation on</vt:lpstr>
      <vt:lpstr>What is Round Robin Scheduling ?</vt:lpstr>
      <vt:lpstr>Introduction:</vt:lpstr>
      <vt:lpstr>Flow chart for Round Robin Schedule </vt:lpstr>
      <vt:lpstr>Execution Flow </vt:lpstr>
      <vt:lpstr>Steps to solve Round Robin  CPU Schedule </vt:lpstr>
      <vt:lpstr>PowerPoint Presentation</vt:lpstr>
      <vt:lpstr>Code of this project</vt:lpstr>
      <vt:lpstr>PowerPoint Presentation</vt:lpstr>
      <vt:lpstr>PowerPoint Presentation</vt:lpstr>
      <vt:lpstr>  INPUT AND OUTPUT</vt:lpstr>
      <vt:lpstr>PowerPoint Presentation</vt:lpstr>
      <vt:lpstr>You can also check for output :-</vt:lpstr>
      <vt:lpstr>Thanking You</vt:lpstr>
      <vt:lpstr>Prepared by :-                   1) Abhigna  Regd.No AP22110010752                                                         2) Yuva Sri Sai Regd.No AP22110010750                           3) Karishma Regd.No AP22110010753                                                                        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CSE-PROJECT</dc:title>
  <dc:creator>Yuva Sri Sai</dc:creator>
  <cp:lastModifiedBy>Yuva Sri Sai</cp:lastModifiedBy>
  <cp:revision>10</cp:revision>
  <dcterms:created xsi:type="dcterms:W3CDTF">2023-02-03T05:28:52Z</dcterms:created>
  <dcterms:modified xsi:type="dcterms:W3CDTF">2023-02-05T05:22:28Z</dcterms:modified>
</cp:coreProperties>
</file>