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jz6PkLmZIPdz3FVE2fCV/uQr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>
            <p:ph idx="2" type="pic"/>
          </p:nvPr>
        </p:nvSpPr>
        <p:spPr>
          <a:xfrm>
            <a:off x="3033191" y="0"/>
            <a:ext cx="9155634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18" name="Google Shape;18;p13"/>
          <p:cNvSpPr/>
          <p:nvPr/>
        </p:nvSpPr>
        <p:spPr>
          <a:xfrm>
            <a:off x="-10852" y="3369468"/>
            <a:ext cx="3722400" cy="144000"/>
          </a:xfrm>
          <a:custGeom>
            <a:rect b="b" l="l" r="r" t="t"/>
            <a:pathLst>
              <a:path extrusionOk="0" h="114300" w="280035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 txBox="1"/>
          <p:nvPr>
            <p:ph type="title"/>
          </p:nvPr>
        </p:nvSpPr>
        <p:spPr>
          <a:xfrm>
            <a:off x="770021" y="1096344"/>
            <a:ext cx="10510754" cy="228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  <a:defRPr b="1"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770021" y="3773554"/>
            <a:ext cx="10090287" cy="110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0" i="0" sz="3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3" type="body"/>
          </p:nvPr>
        </p:nvSpPr>
        <p:spPr>
          <a:xfrm>
            <a:off x="770021" y="5451784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b="1" i="0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4" type="body"/>
          </p:nvPr>
        </p:nvSpPr>
        <p:spPr>
          <a:xfrm>
            <a:off x="770021" y="5105536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b="0" i="0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7" name="Google Shape;107;p22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08" name="Google Shape;108;p22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2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-11174" y="1947672"/>
            <a:ext cx="493776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3033191" y="0"/>
            <a:ext cx="9155634" cy="6858000"/>
          </a:xfrm>
          <a:custGeom>
            <a:rect b="b" l="l" r="r" t="t"/>
            <a:pathLst>
              <a:path extrusionOk="0" h="6858000" w="9155634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-10852" y="3369468"/>
            <a:ext cx="3722400" cy="144000"/>
          </a:xfrm>
          <a:custGeom>
            <a:rect b="b" l="l" r="r" t="t"/>
            <a:pathLst>
              <a:path extrusionOk="0" h="114300" w="280035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770021" y="1096344"/>
            <a:ext cx="10510754" cy="228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  <a:defRPr b="1"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770021" y="3773554"/>
            <a:ext cx="10090287" cy="110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0" i="0" sz="35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-1" y="172278"/>
            <a:ext cx="12192000" cy="6559826"/>
          </a:xfrm>
          <a:custGeom>
            <a:rect b="b" l="l" r="r" t="t"/>
            <a:pathLst>
              <a:path extrusionOk="0" h="6559826" w="12192000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 txBox="1"/>
          <p:nvPr>
            <p:ph type="title"/>
          </p:nvPr>
        </p:nvSpPr>
        <p:spPr>
          <a:xfrm>
            <a:off x="777240" y="1033272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777240" y="2225393"/>
            <a:ext cx="5110693" cy="78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8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46" name="Google Shape;146;p28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838200" y="2277755"/>
            <a:ext cx="10515600" cy="389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9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55" name="Google Shape;155;p29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838200" y="2277755"/>
            <a:ext cx="5181600" cy="389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6172200" y="2277755"/>
            <a:ext cx="5181600" cy="3899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30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5" name="Google Shape;165;p30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839788" y="2068513"/>
            <a:ext cx="51577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3" type="body"/>
          </p:nvPr>
        </p:nvSpPr>
        <p:spPr>
          <a:xfrm>
            <a:off x="6172200" y="2068511"/>
            <a:ext cx="5183188" cy="436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1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77" name="Google Shape;177;p31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839788" y="457200"/>
            <a:ext cx="3932237" cy="134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839788" y="2166148"/>
            <a:ext cx="3932237" cy="37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4" name="Google Shape;184;p31"/>
          <p:cNvSpPr/>
          <p:nvPr/>
        </p:nvSpPr>
        <p:spPr>
          <a:xfrm>
            <a:off x="-11174" y="1947672"/>
            <a:ext cx="493776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Image">
  <p:cSld name="Title and Content with Imag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/>
          <p:nvPr>
            <p:ph idx="2" type="pic"/>
          </p:nvPr>
        </p:nvSpPr>
        <p:spPr>
          <a:xfrm>
            <a:off x="5519738" y="0"/>
            <a:ext cx="6103621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774032" y="3074529"/>
            <a:ext cx="4421856" cy="258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>
                <a:solidFill>
                  <a:srgbClr val="BFBFB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3" type="body"/>
          </p:nvPr>
        </p:nvSpPr>
        <p:spPr>
          <a:xfrm>
            <a:off x="774032" y="2225392"/>
            <a:ext cx="4421856" cy="74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839788" y="457200"/>
            <a:ext cx="3932237" cy="1380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839788" y="2130500"/>
            <a:ext cx="3932237" cy="373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32"/>
          <p:cNvSpPr/>
          <p:nvPr>
            <p:ph idx="2" type="pic"/>
          </p:nvPr>
        </p:nvSpPr>
        <p:spPr>
          <a:xfrm>
            <a:off x="5519738" y="0"/>
            <a:ext cx="6103620" cy="6857999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3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94" name="Google Shape;194;p33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 txBox="1"/>
          <p:nvPr>
            <p:ph type="title"/>
          </p:nvPr>
        </p:nvSpPr>
        <p:spPr>
          <a:xfrm>
            <a:off x="774032" y="1033272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3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4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202" name="Google Shape;202;p34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nual">
  <p:cSld name="Manual">
    <p:bg>
      <p:bgPr>
        <a:solidFill>
          <a:schemeClr val="accent6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855578" y="1974209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b="1" sz="6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2" type="body"/>
          </p:nvPr>
        </p:nvSpPr>
        <p:spPr>
          <a:xfrm>
            <a:off x="1442535" y="1998209"/>
            <a:ext cx="3103110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0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3" type="body"/>
          </p:nvPr>
        </p:nvSpPr>
        <p:spPr>
          <a:xfrm>
            <a:off x="4820642" y="1974209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b="1" sz="6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4" type="body"/>
          </p:nvPr>
        </p:nvSpPr>
        <p:spPr>
          <a:xfrm>
            <a:off x="5477939" y="1998209"/>
            <a:ext cx="2243918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0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5" type="body"/>
          </p:nvPr>
        </p:nvSpPr>
        <p:spPr>
          <a:xfrm>
            <a:off x="7906755" y="1991988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b="1" sz="6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5"/>
          <p:cNvSpPr txBox="1"/>
          <p:nvPr>
            <p:ph idx="6" type="body"/>
          </p:nvPr>
        </p:nvSpPr>
        <p:spPr>
          <a:xfrm>
            <a:off x="8564052" y="2015988"/>
            <a:ext cx="2959116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0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7" type="body"/>
          </p:nvPr>
        </p:nvSpPr>
        <p:spPr>
          <a:xfrm>
            <a:off x="1020059" y="2927531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None/>
              <a:defRPr b="0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8" type="body"/>
          </p:nvPr>
        </p:nvSpPr>
        <p:spPr>
          <a:xfrm>
            <a:off x="2718684" y="2927531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None/>
              <a:defRPr b="0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9" type="body"/>
          </p:nvPr>
        </p:nvSpPr>
        <p:spPr>
          <a:xfrm>
            <a:off x="4794793" y="2927531"/>
            <a:ext cx="2599197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None/>
              <a:defRPr b="0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13" type="body"/>
          </p:nvPr>
        </p:nvSpPr>
        <p:spPr>
          <a:xfrm>
            <a:off x="7876955" y="2925988"/>
            <a:ext cx="3726423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None/>
              <a:defRPr b="0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14" type="body"/>
          </p:nvPr>
        </p:nvSpPr>
        <p:spPr>
          <a:xfrm>
            <a:off x="1284133" y="5751926"/>
            <a:ext cx="9623735" cy="470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15" type="body"/>
          </p:nvPr>
        </p:nvSpPr>
        <p:spPr>
          <a:xfrm>
            <a:off x="4794791" y="4893792"/>
            <a:ext cx="2599199" cy="61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16" type="body"/>
          </p:nvPr>
        </p:nvSpPr>
        <p:spPr>
          <a:xfrm>
            <a:off x="7890713" y="4893792"/>
            <a:ext cx="3712665" cy="61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5"/>
          <p:cNvSpPr/>
          <p:nvPr>
            <p:ph idx="17" type="pic"/>
          </p:nvPr>
        </p:nvSpPr>
        <p:spPr>
          <a:xfrm>
            <a:off x="1020058" y="3800404"/>
            <a:ext cx="3273552" cy="1618488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35"/>
          <p:cNvSpPr/>
          <p:nvPr>
            <p:ph idx="18" type="pic"/>
          </p:nvPr>
        </p:nvSpPr>
        <p:spPr>
          <a:xfrm>
            <a:off x="4794792" y="3864572"/>
            <a:ext cx="2599199" cy="896112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35"/>
          <p:cNvSpPr/>
          <p:nvPr>
            <p:ph idx="19" type="pic"/>
          </p:nvPr>
        </p:nvSpPr>
        <p:spPr>
          <a:xfrm>
            <a:off x="7876955" y="3864572"/>
            <a:ext cx="2599200" cy="8964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5"/>
          <p:cNvSpPr txBox="1"/>
          <p:nvPr>
            <p:ph type="title"/>
          </p:nvPr>
        </p:nvSpPr>
        <p:spPr>
          <a:xfrm>
            <a:off x="774032" y="741320"/>
            <a:ext cx="1050674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/>
          <p:nvPr/>
        </p:nvSpPr>
        <p:spPr>
          <a:xfrm>
            <a:off x="-11173" y="1610268"/>
            <a:ext cx="9252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3033191" y="0"/>
            <a:ext cx="9155634" cy="6858000"/>
          </a:xfrm>
          <a:custGeom>
            <a:rect b="b" l="l" r="r" t="t"/>
            <a:pathLst>
              <a:path extrusionOk="0" h="6858000" w="9155634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" name="Google Shape;44;p16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45" name="Google Shape;45;p16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6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7"/>
          <p:cNvSpPr/>
          <p:nvPr/>
        </p:nvSpPr>
        <p:spPr>
          <a:xfrm>
            <a:off x="-1" y="172278"/>
            <a:ext cx="12192000" cy="6559826"/>
          </a:xfrm>
          <a:custGeom>
            <a:rect b="b" l="l" r="r" t="t"/>
            <a:pathLst>
              <a:path extrusionOk="0" h="6559826" w="12192000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18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64" name="Google Shape;64;p18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8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" name="Google Shape;77;p19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78" name="Google Shape;78;p19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19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7" name="Google Shape;87;p20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88" name="Google Shape;88;p20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20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-11174" y="1947672"/>
            <a:ext cx="5274000" cy="73100"/>
          </a:xfrm>
          <a:custGeom>
            <a:rect b="b" l="l" r="r" t="t"/>
            <a:pathLst>
              <a:path extrusionOk="0" h="73099" w="5056083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6" name="Google Shape;96;p21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97" name="Google Shape;97;p21"/>
            <p:cNvSpPr/>
            <p:nvPr/>
          </p:nvSpPr>
          <p:spPr>
            <a:xfrm>
              <a:off x="-12700" y="-12700"/>
              <a:ext cx="12217400" cy="6883400"/>
            </a:xfrm>
            <a:custGeom>
              <a:rect b="b" l="l" r="r" t="t"/>
              <a:pathLst>
                <a:path extrusionOk="0" h="6883400" w="12217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4178300" y="-12700"/>
              <a:ext cx="7289800" cy="6883400"/>
            </a:xfrm>
            <a:custGeom>
              <a:rect b="b" l="l" r="r" t="t"/>
              <a:pathLst>
                <a:path extrusionOk="0" h="6883400" w="72898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1"/>
          <p:cNvSpPr/>
          <p:nvPr/>
        </p:nvSpPr>
        <p:spPr>
          <a:xfrm>
            <a:off x="11292630" y="6103003"/>
            <a:ext cx="910800" cy="144000"/>
          </a:xfrm>
          <a:custGeom>
            <a:rect b="b" l="l" r="r" t="t"/>
            <a:pathLst>
              <a:path extrusionOk="0" h="114300" w="695325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{&quot;HashCode&quot;:-54214931,&quot;Placement&quot;:&quot;Footer&quot;,&quot;Top&quot;:522.862549,&quot;Left&quot;:0.0,&quot;SlideWidth&quot;:960,&quot;SlideHeight&quot;:540}" id="15" name="Google Shape;15;p12"/>
          <p:cNvSpPr txBox="1"/>
          <p:nvPr/>
        </p:nvSpPr>
        <p:spPr>
          <a:xfrm>
            <a:off x="0" y="6640354"/>
            <a:ext cx="744382" cy="217646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"/>
          <p:cNvSpPr txBox="1"/>
          <p:nvPr>
            <p:ph type="title"/>
          </p:nvPr>
        </p:nvSpPr>
        <p:spPr>
          <a:xfrm>
            <a:off x="770021" y="1096344"/>
            <a:ext cx="10510754" cy="228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</a:pPr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  <a:endParaRPr/>
          </a:p>
        </p:txBody>
      </p:sp>
      <p:sp>
        <p:nvSpPr>
          <p:cNvPr id="230" name="Google Shape;230;p1"/>
          <p:cNvSpPr txBox="1"/>
          <p:nvPr>
            <p:ph idx="1" type="body"/>
          </p:nvPr>
        </p:nvSpPr>
        <p:spPr>
          <a:xfrm>
            <a:off x="1394821" y="1482579"/>
            <a:ext cx="10090200" cy="1101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</a:pPr>
            <a:r>
              <a:rPr b="1" lang="en-US" sz="4900"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r>
              <a:rPr b="1" lang="en-US" sz="4900">
                <a:latin typeface="Comic Sans MS"/>
                <a:ea typeface="Comic Sans MS"/>
                <a:cs typeface="Comic Sans MS"/>
                <a:sym typeface="Comic Sans MS"/>
              </a:rPr>
              <a:t>HOME LOANS</a:t>
            </a:r>
            <a:endParaRPr b="1" sz="4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1"/>
          <p:cNvSpPr txBox="1"/>
          <p:nvPr>
            <p:ph idx="4" type="body"/>
          </p:nvPr>
        </p:nvSpPr>
        <p:spPr>
          <a:xfrm>
            <a:off x="770021" y="5105536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>
                <a:solidFill>
                  <a:schemeClr val="dk1"/>
                </a:solidFill>
              </a:rPr>
              <a:t>1/07/2023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11"/>
          <p:cNvSpPr txBox="1"/>
          <p:nvPr>
            <p:ph idx="1" type="body"/>
          </p:nvPr>
        </p:nvSpPr>
        <p:spPr>
          <a:xfrm>
            <a:off x="774016" y="3074525"/>
            <a:ext cx="10372200" cy="25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>
                <a:solidFill>
                  <a:schemeClr val="dk1"/>
                </a:solidFill>
              </a:rPr>
              <a:t>AutoML is a Basic model.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>
                <a:solidFill>
                  <a:schemeClr val="dk1"/>
                </a:solidFill>
              </a:rPr>
              <a:t>Bespoke ML is best when compared to AutoML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0" name="Google Shape;300;p11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TEXT LAYOUT 1</a:t>
            </a:r>
            <a:endParaRPr/>
          </a:p>
        </p:txBody>
      </p:sp>
      <p:sp>
        <p:nvSpPr>
          <p:cNvPr id="301" name="Google Shape;301;p11"/>
          <p:cNvSpPr txBox="1"/>
          <p:nvPr>
            <p:ph idx="3" type="body"/>
          </p:nvPr>
        </p:nvSpPr>
        <p:spPr>
          <a:xfrm>
            <a:off x="774032" y="2225392"/>
            <a:ext cx="4421856" cy="74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Recommendations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"/>
          <p:cNvSpPr txBox="1"/>
          <p:nvPr>
            <p:ph idx="1" type="body"/>
          </p:nvPr>
        </p:nvSpPr>
        <p:spPr>
          <a:xfrm>
            <a:off x="774032" y="3074529"/>
            <a:ext cx="4421856" cy="258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1800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Data Science Lifecycle​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Project Overview​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Data 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Analysis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Modeling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Model Evaluation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Recommendations</a:t>
            </a:r>
            <a:endParaRPr sz="1800">
              <a:solidFill>
                <a:schemeClr val="dk1"/>
              </a:solidFill>
            </a:endParaRPr>
          </a:p>
          <a:p>
            <a:pPr indent="-657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8" name="Google Shape;238;p2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TEXT LAYOUT 1</a:t>
            </a:r>
            <a:endParaRPr/>
          </a:p>
        </p:txBody>
      </p:sp>
      <p:sp>
        <p:nvSpPr>
          <p:cNvPr id="239" name="Google Shape;239;p2"/>
          <p:cNvSpPr txBox="1"/>
          <p:nvPr>
            <p:ph idx="3" type="body"/>
          </p:nvPr>
        </p:nvSpPr>
        <p:spPr>
          <a:xfrm>
            <a:off x="774032" y="2225392"/>
            <a:ext cx="4421856" cy="74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Agenda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3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TEXT LAYOUT 1</a:t>
            </a:r>
            <a:endParaRPr/>
          </a:p>
        </p:txBody>
      </p:sp>
      <p:pic>
        <p:nvPicPr>
          <p:cNvPr id="246" name="Google Shape;24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75"/>
            <a:ext cx="12192000" cy="67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4"/>
          <p:cNvSpPr txBox="1"/>
          <p:nvPr>
            <p:ph idx="1" type="body"/>
          </p:nvPr>
        </p:nvSpPr>
        <p:spPr>
          <a:xfrm>
            <a:off x="774025" y="476050"/>
            <a:ext cx="105798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57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2"/>
                </a:solidFill>
              </a:rPr>
              <a:t>Business Problem</a:t>
            </a:r>
            <a:r>
              <a:rPr lang="en-US" sz="2400">
                <a:solidFill>
                  <a:schemeClr val="dk1"/>
                </a:solidFill>
              </a:rPr>
              <a:t>:</a:t>
            </a: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current process involves loan officers having to manually process home loan applications. This process takes 2 to 3 days to process upon which the applicant will receive communication on whether or not they have been granted the loan for the requested amount.</a:t>
            </a:r>
            <a:endParaRPr sz="4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2"/>
                </a:solidFill>
              </a:rPr>
              <a:t>Business Objective</a:t>
            </a:r>
            <a:r>
              <a:rPr lang="en-US" sz="2400">
                <a:solidFill>
                  <a:schemeClr val="dk1"/>
                </a:solidFill>
              </a:rPr>
              <a:t>: To reduce the amount of time it takes for a applicants for their loan statuses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2"/>
                </a:solidFill>
              </a:rPr>
              <a:t>Hypothesis:</a:t>
            </a:r>
            <a:r>
              <a:rPr lang="en-US" sz="2400">
                <a:solidFill>
                  <a:schemeClr val="dk1"/>
                </a:solidFill>
              </a:rPr>
              <a:t> we use machine learning model with the data we have acquired and predict the loan statuses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6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TEXT LAYOUT 1</a:t>
            </a:r>
            <a:endParaRPr/>
          </a:p>
        </p:txBody>
      </p:sp>
      <p:sp>
        <p:nvSpPr>
          <p:cNvPr id="259" name="Google Shape;259;p6"/>
          <p:cNvSpPr txBox="1"/>
          <p:nvPr>
            <p:ph idx="3" type="body"/>
          </p:nvPr>
        </p:nvSpPr>
        <p:spPr>
          <a:xfrm>
            <a:off x="193857" y="158992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200"/>
              <a:t>Process Overview / Solution</a:t>
            </a:r>
            <a:endParaRPr sz="3200"/>
          </a:p>
        </p:txBody>
      </p:sp>
      <p:pic>
        <p:nvPicPr>
          <p:cNvPr id="260" name="Google Shape;2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775"/>
            <a:ext cx="11837949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7"/>
          <p:cNvSpPr txBox="1"/>
          <p:nvPr>
            <p:ph idx="1" type="body"/>
          </p:nvPr>
        </p:nvSpPr>
        <p:spPr>
          <a:xfrm>
            <a:off x="774025" y="3074525"/>
            <a:ext cx="82530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Number of Records - 614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Number of columns - 13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Loan Status - Y(422[69%])  ; N(192[31%])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67" name="Google Shape;267;p7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TEXT LAYOUT 1</a:t>
            </a:r>
            <a:endParaRPr/>
          </a:p>
        </p:txBody>
      </p:sp>
      <p:sp>
        <p:nvSpPr>
          <p:cNvPr id="268" name="Google Shape;268;p7"/>
          <p:cNvSpPr txBox="1"/>
          <p:nvPr>
            <p:ph idx="3" type="body"/>
          </p:nvPr>
        </p:nvSpPr>
        <p:spPr>
          <a:xfrm>
            <a:off x="774032" y="2225392"/>
            <a:ext cx="4421856" cy="74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Data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8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TEXT LAYOUT 1</a:t>
            </a:r>
            <a:endParaRPr/>
          </a:p>
        </p:txBody>
      </p:sp>
      <p:sp>
        <p:nvSpPr>
          <p:cNvPr id="275" name="Google Shape;275;p8"/>
          <p:cNvSpPr txBox="1"/>
          <p:nvPr>
            <p:ph idx="3" type="body"/>
          </p:nvPr>
        </p:nvSpPr>
        <p:spPr>
          <a:xfrm>
            <a:off x="168557" y="283692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Analysis</a:t>
            </a:r>
            <a:endParaRPr sz="3200"/>
          </a:p>
        </p:txBody>
      </p:sp>
      <p:pic>
        <p:nvPicPr>
          <p:cNvPr id="276" name="Google Shape;2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15" y="152400"/>
            <a:ext cx="6057085" cy="529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67784"/>
            <a:ext cx="5677716" cy="380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9"/>
          <p:cNvSpPr txBox="1"/>
          <p:nvPr>
            <p:ph idx="1" type="body"/>
          </p:nvPr>
        </p:nvSpPr>
        <p:spPr>
          <a:xfrm>
            <a:off x="774025" y="2201725"/>
            <a:ext cx="105069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MAchine Learning model trained and AutoML used.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AutoMl did not required any preprocessing whereas the Bespoke model needed.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But the results are similar.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84" name="Google Shape;284;p9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TEXT LAYOUT 1</a:t>
            </a:r>
            <a:endParaRPr/>
          </a:p>
        </p:txBody>
      </p:sp>
      <p:sp>
        <p:nvSpPr>
          <p:cNvPr id="285" name="Google Shape;285;p9"/>
          <p:cNvSpPr txBox="1"/>
          <p:nvPr>
            <p:ph idx="3" type="body"/>
          </p:nvPr>
        </p:nvSpPr>
        <p:spPr>
          <a:xfrm>
            <a:off x="278657" y="533517"/>
            <a:ext cx="4422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Modeling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774017" y="3074525"/>
            <a:ext cx="9491400" cy="25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>
                <a:solidFill>
                  <a:schemeClr val="dk1"/>
                </a:solidFill>
              </a:rPr>
              <a:t>Accuracy for AutoMl — 79%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>
                <a:solidFill>
                  <a:schemeClr val="dk1"/>
                </a:solidFill>
              </a:rPr>
              <a:t>Accuracy for Bespoke — 77%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2" name="Google Shape;292;p10"/>
          <p:cNvSpPr txBox="1"/>
          <p:nvPr>
            <p:ph type="title"/>
          </p:nvPr>
        </p:nvSpPr>
        <p:spPr>
          <a:xfrm>
            <a:off x="774032" y="1032746"/>
            <a:ext cx="505608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TEXT LAYOUT 1</a:t>
            </a:r>
            <a:endParaRPr/>
          </a:p>
        </p:txBody>
      </p:sp>
      <p:sp>
        <p:nvSpPr>
          <p:cNvPr id="293" name="Google Shape;293;p10"/>
          <p:cNvSpPr txBox="1"/>
          <p:nvPr>
            <p:ph idx="3" type="body"/>
          </p:nvPr>
        </p:nvSpPr>
        <p:spPr>
          <a:xfrm>
            <a:off x="774032" y="2225392"/>
            <a:ext cx="4421856" cy="74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Model Evaluation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2022-05-18T22:38:45Z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