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1"/>
  </p:sldMasterIdLst>
  <p:notesMasterIdLst>
    <p:notesMasterId r:id="rId17"/>
  </p:notesMasterIdLst>
  <p:sldIdLst>
    <p:sldId id="274" r:id="rId2"/>
    <p:sldId id="256" r:id="rId3"/>
    <p:sldId id="258" r:id="rId4"/>
    <p:sldId id="260" r:id="rId5"/>
    <p:sldId id="266" r:id="rId6"/>
    <p:sldId id="257" r:id="rId7"/>
    <p:sldId id="265" r:id="rId8"/>
    <p:sldId id="267" r:id="rId9"/>
    <p:sldId id="269" r:id="rId10"/>
    <p:sldId id="272" r:id="rId11"/>
    <p:sldId id="270" r:id="rId12"/>
    <p:sldId id="271" r:id="rId13"/>
    <p:sldId id="262" r:id="rId14"/>
    <p:sldId id="273" r:id="rId15"/>
    <p:sldId id="263" r:id="rId16"/>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196" autoAdjust="0"/>
  </p:normalViewPr>
  <p:slideViewPr>
    <p:cSldViewPr snapToGrid="0" snapToObjects="1">
      <p:cViewPr>
        <p:scale>
          <a:sx n="75" d="100"/>
          <a:sy n="75" d="100"/>
        </p:scale>
        <p:origin x="974" y="-139"/>
      </p:cViewPr>
      <p:guideLst>
        <p:guide orient="horz" pos="2592"/>
        <p:guide pos="460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C5A0-872F-CBAC-0913-7815F3EA9F59}"/>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2D90CB7A-795D-3FD3-7450-5E14E219E9A7}"/>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092778-7FD8-7DA0-CC54-865877C370CA}"/>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5" name="Footer Placeholder 4">
            <a:extLst>
              <a:ext uri="{FF2B5EF4-FFF2-40B4-BE49-F238E27FC236}">
                <a16:creationId xmlns:a16="http://schemas.microsoft.com/office/drawing/2014/main" id="{1C96B6D4-3602-600E-BC04-7DC5E380D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70DED1-F0EF-A12D-F5CC-E87A7ADF18E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2654379"/>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1884-D934-3CD2-7C0C-7CF92E5654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7674DB-B74A-64F1-7D27-04EB7E385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D836E-A8D7-7C0D-9CED-AACB02A92C2F}"/>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5" name="Footer Placeholder 4">
            <a:extLst>
              <a:ext uri="{FF2B5EF4-FFF2-40B4-BE49-F238E27FC236}">
                <a16:creationId xmlns:a16="http://schemas.microsoft.com/office/drawing/2014/main" id="{9A2B26B2-00D0-48A4-F4AF-0C2DE57E04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9FFCAB-97C0-4107-6F4E-665D057C7FF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46009159"/>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0146D5-11DE-4B03-4608-5376AB7E7385}"/>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8F8D6-E992-6DD9-94BC-EC28699921A4}"/>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78294-E11F-5884-3DE1-BD7A4DCF31C5}"/>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5" name="Footer Placeholder 4">
            <a:extLst>
              <a:ext uri="{FF2B5EF4-FFF2-40B4-BE49-F238E27FC236}">
                <a16:creationId xmlns:a16="http://schemas.microsoft.com/office/drawing/2014/main" id="{6DBA63D6-E8C6-BCDA-8041-2C7E5044A7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F45E21-FA9E-C870-2550-EF0CCA90195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1674096"/>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418929"/>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3F40-5C80-7865-6430-F53D5D4576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E4C9C3-3439-E334-6A11-21F9910D1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2B751-3614-CC49-1936-2103D99E68A8}"/>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5" name="Footer Placeholder 4">
            <a:extLst>
              <a:ext uri="{FF2B5EF4-FFF2-40B4-BE49-F238E27FC236}">
                <a16:creationId xmlns:a16="http://schemas.microsoft.com/office/drawing/2014/main" id="{521428A6-D987-3CB2-BEF0-62C0DD8ABF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7ECAEF-2D53-2540-168E-B554D8A75B32}"/>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94390546"/>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9A27-22D8-D29A-E350-7777A9C09EBE}"/>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A85A98-58D5-2EA6-7FEF-A5D2CB36FF5E}"/>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6303ED-A08E-5C62-E027-B3024C14981A}"/>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5" name="Footer Placeholder 4">
            <a:extLst>
              <a:ext uri="{FF2B5EF4-FFF2-40B4-BE49-F238E27FC236}">
                <a16:creationId xmlns:a16="http://schemas.microsoft.com/office/drawing/2014/main" id="{7173F46F-9B4A-6B2B-AE60-AF4018527C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3D12BE-245E-D4D3-33BB-2BE95CE86E7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9947683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8A3F-E27A-859C-FCBD-1D82EDAD0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308207-D7BC-5532-4831-4DF0F584B70E}"/>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243F21-949F-32D7-FA51-6B19A385A809}"/>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B0046D-4738-7F05-828B-25D0E6107DB3}"/>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6" name="Footer Placeholder 5">
            <a:extLst>
              <a:ext uri="{FF2B5EF4-FFF2-40B4-BE49-F238E27FC236}">
                <a16:creationId xmlns:a16="http://schemas.microsoft.com/office/drawing/2014/main" id="{1D79EBCD-5CED-0B62-1D79-C968328636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562495-E9FC-406F-D078-D7547144FF0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9437928"/>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26F9-B611-1564-E2A7-6E6F43274C1B}"/>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8C0FF-7858-C80B-879E-CE635FE70685}"/>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4BE94A05-A8DC-6E98-AA9C-8F20F48D966D}"/>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DF254D-58B3-3ADD-717E-11497F0AA56F}"/>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95E35913-3327-911B-8EF0-BDFF0A85C65B}"/>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2D1122-C105-615C-7136-A27DD310DCB6}"/>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8" name="Footer Placeholder 7">
            <a:extLst>
              <a:ext uri="{FF2B5EF4-FFF2-40B4-BE49-F238E27FC236}">
                <a16:creationId xmlns:a16="http://schemas.microsoft.com/office/drawing/2014/main" id="{6E4EBD8F-D499-20CC-292F-446104FB7DD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DDF4B4F-F6AE-A4A0-7653-8A635E3A6C9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6589544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637B-07B9-EA12-9603-A0A503C91C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1E8045-2B07-332F-2410-511BEAD7F918}"/>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4" name="Footer Placeholder 3">
            <a:extLst>
              <a:ext uri="{FF2B5EF4-FFF2-40B4-BE49-F238E27FC236}">
                <a16:creationId xmlns:a16="http://schemas.microsoft.com/office/drawing/2014/main" id="{0EBD3ACA-1106-CA07-FA5A-AB0803D7EF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6967EDE-07EE-29DA-9914-60A7EF335B1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251521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44396-A56C-8CD1-EBCA-BE27E988E3F0}"/>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3" name="Footer Placeholder 2">
            <a:extLst>
              <a:ext uri="{FF2B5EF4-FFF2-40B4-BE49-F238E27FC236}">
                <a16:creationId xmlns:a16="http://schemas.microsoft.com/office/drawing/2014/main" id="{662A12C2-94EC-7C69-1624-988254FD1E8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CA6AFFD-C481-A7E2-7914-FC6CCFD6A0B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3858543"/>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01F8-4D2E-CE96-CCAC-835FECE1025B}"/>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4C656B-240B-2FAA-2894-9FB92995A36F}"/>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DAC8F4-556A-4F63-0224-D3EAA3D38DDA}"/>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DF30DE0F-55E5-19E8-584A-F2226314E76B}"/>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6" name="Footer Placeholder 5">
            <a:extLst>
              <a:ext uri="{FF2B5EF4-FFF2-40B4-BE49-F238E27FC236}">
                <a16:creationId xmlns:a16="http://schemas.microsoft.com/office/drawing/2014/main" id="{D3F0992E-A15D-D93C-6123-CC56B84995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C349847-6F18-22F6-5F0E-5E29143B6B6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926315"/>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2043-4FDD-E12D-1193-82EE3A3FA2EF}"/>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783FEC-97FA-8F15-205B-9228C59E5F9A}"/>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5851BC9B-3DC3-74FD-A01B-F9116F3DECD2}"/>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130250A5-835D-BF5F-1F0A-F1AF47972CD2}"/>
              </a:ext>
            </a:extLst>
          </p:cNvPr>
          <p:cNvSpPr>
            <a:spLocks noGrp="1"/>
          </p:cNvSpPr>
          <p:nvPr>
            <p:ph type="dt" sz="half" idx="10"/>
          </p:nvPr>
        </p:nvSpPr>
        <p:spPr/>
        <p:txBody>
          <a:bodyPr/>
          <a:lstStyle/>
          <a:p>
            <a:fld id="{C764DE79-268F-4C1A-8933-263129D2AF90}" type="datetimeFigureOut">
              <a:rPr lang="en-US" smtClean="0"/>
              <a:t>12/7/2023</a:t>
            </a:fld>
            <a:endParaRPr lang="en-US" dirty="0"/>
          </a:p>
        </p:txBody>
      </p:sp>
      <p:sp>
        <p:nvSpPr>
          <p:cNvPr id="6" name="Footer Placeholder 5">
            <a:extLst>
              <a:ext uri="{FF2B5EF4-FFF2-40B4-BE49-F238E27FC236}">
                <a16:creationId xmlns:a16="http://schemas.microsoft.com/office/drawing/2014/main" id="{C786CFFC-580E-78FD-725C-5C958A69DE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6DFBB3-6D9C-2A50-3B80-6356EFF9F33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5667966"/>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E3F49-FA11-74FA-1413-FD25D36D50C9}"/>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351402-31FE-0CF4-EE9A-E41C1FA1E1D8}"/>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C31FC-9304-28B0-8B3C-6A88DD6AB29F}"/>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12/7/2023</a:t>
            </a:fld>
            <a:endParaRPr lang="en-US" dirty="0"/>
          </a:p>
        </p:txBody>
      </p:sp>
      <p:sp>
        <p:nvSpPr>
          <p:cNvPr id="5" name="Footer Placeholder 4">
            <a:extLst>
              <a:ext uri="{FF2B5EF4-FFF2-40B4-BE49-F238E27FC236}">
                <a16:creationId xmlns:a16="http://schemas.microsoft.com/office/drawing/2014/main" id="{B9F44438-32E1-6EA4-1AAB-2C73C0C67FF7}"/>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1D10619-3D3A-A6C5-A54F-DD88ACAF1F1B}"/>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1632425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8C1282-8839-8FDB-7C75-94081022CA53}"/>
              </a:ext>
            </a:extLst>
          </p:cNvPr>
          <p:cNvSpPr txBox="1"/>
          <p:nvPr/>
        </p:nvSpPr>
        <p:spPr>
          <a:xfrm>
            <a:off x="1991360" y="1696720"/>
            <a:ext cx="10454640" cy="1015663"/>
          </a:xfrm>
          <a:prstGeom prst="rect">
            <a:avLst/>
          </a:prstGeom>
          <a:noFill/>
        </p:spPr>
        <p:txBody>
          <a:bodyPr wrap="square" rtlCol="0">
            <a:spAutoFit/>
          </a:bodyPr>
          <a:lstStyle/>
          <a:p>
            <a:pPr algn="ctr"/>
            <a:r>
              <a:rPr lang="en-IN" sz="6000" b="1" dirty="0"/>
              <a:t>SMART HOME AUTOMATION </a:t>
            </a:r>
          </a:p>
        </p:txBody>
      </p:sp>
      <p:sp>
        <p:nvSpPr>
          <p:cNvPr id="3" name="TextBox 2">
            <a:extLst>
              <a:ext uri="{FF2B5EF4-FFF2-40B4-BE49-F238E27FC236}">
                <a16:creationId xmlns:a16="http://schemas.microsoft.com/office/drawing/2014/main" id="{5FAB5DCB-51F8-0EB1-F5FF-2C856D1F153A}"/>
              </a:ext>
            </a:extLst>
          </p:cNvPr>
          <p:cNvSpPr txBox="1"/>
          <p:nvPr/>
        </p:nvSpPr>
        <p:spPr>
          <a:xfrm>
            <a:off x="5608320" y="2905760"/>
            <a:ext cx="4551680" cy="584775"/>
          </a:xfrm>
          <a:prstGeom prst="rect">
            <a:avLst/>
          </a:prstGeom>
          <a:noFill/>
        </p:spPr>
        <p:txBody>
          <a:bodyPr wrap="square" rtlCol="0">
            <a:spAutoFit/>
          </a:bodyPr>
          <a:lstStyle/>
          <a:p>
            <a:r>
              <a:rPr lang="en-IN" sz="3200" b="1" dirty="0">
                <a:solidFill>
                  <a:srgbClr val="FF0000"/>
                </a:solidFill>
              </a:rPr>
              <a:t>MINOR</a:t>
            </a:r>
            <a:r>
              <a:rPr lang="en-IN" sz="3200" dirty="0">
                <a:solidFill>
                  <a:srgbClr val="FF0000"/>
                </a:solidFill>
              </a:rPr>
              <a:t> </a:t>
            </a:r>
            <a:r>
              <a:rPr lang="en-IN" sz="3200" b="1" dirty="0">
                <a:solidFill>
                  <a:srgbClr val="FF0000"/>
                </a:solidFill>
              </a:rPr>
              <a:t>PROJECT</a:t>
            </a:r>
            <a:r>
              <a:rPr lang="en-IN" sz="3200" dirty="0">
                <a:solidFill>
                  <a:srgbClr val="FF0000"/>
                </a:solidFill>
              </a:rPr>
              <a:t> </a:t>
            </a:r>
          </a:p>
        </p:txBody>
      </p:sp>
      <p:sp>
        <p:nvSpPr>
          <p:cNvPr id="4" name="TextBox 3">
            <a:extLst>
              <a:ext uri="{FF2B5EF4-FFF2-40B4-BE49-F238E27FC236}">
                <a16:creationId xmlns:a16="http://schemas.microsoft.com/office/drawing/2014/main" id="{0955D088-FF23-9CFF-B92C-940091B8091B}"/>
              </a:ext>
            </a:extLst>
          </p:cNvPr>
          <p:cNvSpPr txBox="1"/>
          <p:nvPr/>
        </p:nvSpPr>
        <p:spPr>
          <a:xfrm>
            <a:off x="5207000" y="3683912"/>
            <a:ext cx="4551680" cy="400110"/>
          </a:xfrm>
          <a:prstGeom prst="rect">
            <a:avLst/>
          </a:prstGeom>
          <a:noFill/>
        </p:spPr>
        <p:txBody>
          <a:bodyPr wrap="square" rtlCol="0">
            <a:spAutoFit/>
          </a:bodyPr>
          <a:lstStyle/>
          <a:p>
            <a:r>
              <a:rPr lang="en-IN" sz="2000" dirty="0"/>
              <a:t>FACULTY ADVISOR : </a:t>
            </a:r>
            <a:r>
              <a:rPr lang="en-IN" sz="2000" dirty="0" err="1"/>
              <a:t>Dr.</a:t>
            </a:r>
            <a:r>
              <a:rPr lang="en-IN" sz="2000" dirty="0"/>
              <a:t> PHANIKRISHNA</a:t>
            </a:r>
          </a:p>
        </p:txBody>
      </p:sp>
      <p:sp>
        <p:nvSpPr>
          <p:cNvPr id="5" name="TextBox 4">
            <a:extLst>
              <a:ext uri="{FF2B5EF4-FFF2-40B4-BE49-F238E27FC236}">
                <a16:creationId xmlns:a16="http://schemas.microsoft.com/office/drawing/2014/main" id="{8D806DF3-77A6-AAA0-613F-1BB73F221B7C}"/>
              </a:ext>
            </a:extLst>
          </p:cNvPr>
          <p:cNvSpPr txBox="1"/>
          <p:nvPr/>
        </p:nvSpPr>
        <p:spPr>
          <a:xfrm>
            <a:off x="9179560" y="4739066"/>
            <a:ext cx="4988560" cy="1200329"/>
          </a:xfrm>
          <a:prstGeom prst="rect">
            <a:avLst/>
          </a:prstGeom>
          <a:noFill/>
        </p:spPr>
        <p:txBody>
          <a:bodyPr wrap="square" rtlCol="0">
            <a:spAutoFit/>
          </a:bodyPr>
          <a:lstStyle/>
          <a:p>
            <a:r>
              <a:rPr lang="en-IN" sz="2400" b="1" dirty="0">
                <a:solidFill>
                  <a:srgbClr val="002060"/>
                </a:solidFill>
              </a:rPr>
              <a:t>PRESENTED BY:</a:t>
            </a:r>
          </a:p>
          <a:p>
            <a:r>
              <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rPr>
              <a:t>SAURABH TIWARI-521234</a:t>
            </a:r>
          </a:p>
          <a:p>
            <a:r>
              <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rPr>
              <a:t>YUVASRI G-521262</a:t>
            </a:r>
          </a:p>
        </p:txBody>
      </p:sp>
    </p:spTree>
    <p:extLst>
      <p:ext uri="{BB962C8B-B14F-4D97-AF65-F5344CB8AC3E}">
        <p14:creationId xmlns:p14="http://schemas.microsoft.com/office/powerpoint/2010/main" val="2796277445"/>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EE5E9-F458-AB1D-BF6D-25C1655E6371}"/>
              </a:ext>
            </a:extLst>
          </p:cNvPr>
          <p:cNvSpPr txBox="1"/>
          <p:nvPr/>
        </p:nvSpPr>
        <p:spPr>
          <a:xfrm>
            <a:off x="609600" y="609599"/>
            <a:ext cx="5210287" cy="584775"/>
          </a:xfrm>
          <a:prstGeom prst="rect">
            <a:avLst/>
          </a:prstGeom>
          <a:noFill/>
        </p:spPr>
        <p:txBody>
          <a:bodyPr wrap="square" rtlCol="0">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WORKING</a:t>
            </a:r>
            <a:r>
              <a:rPr lang="en-IN" sz="3200" b="1" dirty="0"/>
              <a:t> FLOWCHART:</a:t>
            </a:r>
          </a:p>
        </p:txBody>
      </p:sp>
      <p:pic>
        <p:nvPicPr>
          <p:cNvPr id="3" name="Picture 2">
            <a:extLst>
              <a:ext uri="{FF2B5EF4-FFF2-40B4-BE49-F238E27FC236}">
                <a16:creationId xmlns:a16="http://schemas.microsoft.com/office/drawing/2014/main" id="{7721360E-4601-CE9B-40FE-48CE3C760501}"/>
              </a:ext>
            </a:extLst>
          </p:cNvPr>
          <p:cNvPicPr>
            <a:picLocks noChangeAspect="1"/>
          </p:cNvPicPr>
          <p:nvPr/>
        </p:nvPicPr>
        <p:blipFill>
          <a:blip r:embed="rId2"/>
          <a:stretch>
            <a:fillRect/>
          </a:stretch>
        </p:blipFill>
        <p:spPr>
          <a:xfrm>
            <a:off x="3593041" y="1647825"/>
            <a:ext cx="6211359" cy="6242890"/>
          </a:xfrm>
          <a:prstGeom prst="rect">
            <a:avLst/>
          </a:prstGeom>
        </p:spPr>
      </p:pic>
    </p:spTree>
    <p:extLst>
      <p:ext uri="{BB962C8B-B14F-4D97-AF65-F5344CB8AC3E}">
        <p14:creationId xmlns:p14="http://schemas.microsoft.com/office/powerpoint/2010/main" val="2131834795"/>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5" name="Text 2"/>
          <p:cNvSpPr/>
          <p:nvPr/>
        </p:nvSpPr>
        <p:spPr>
          <a:xfrm>
            <a:off x="2037993" y="5156359"/>
            <a:ext cx="4443889" cy="694373"/>
          </a:xfrm>
          <a:prstGeom prst="rect">
            <a:avLst/>
          </a:prstGeom>
          <a:noFill/>
          <a:ln/>
        </p:spPr>
        <p:txBody>
          <a:bodyPr wrap="none" rtlCol="0" anchor="t"/>
          <a:lstStyle/>
          <a:p>
            <a:pPr marL="0" indent="0">
              <a:lnSpc>
                <a:spcPts val="5468"/>
              </a:lnSpc>
              <a:buNone/>
            </a:pPr>
            <a:endParaRPr lang="en-US" sz="4374" dirty="0"/>
          </a:p>
        </p:txBody>
      </p:sp>
      <p:sp>
        <p:nvSpPr>
          <p:cNvPr id="7" name="TextBox 6"/>
          <p:cNvSpPr txBox="1"/>
          <p:nvPr/>
        </p:nvSpPr>
        <p:spPr>
          <a:xfrm>
            <a:off x="1091381" y="1135626"/>
            <a:ext cx="12580374" cy="369332"/>
          </a:xfrm>
          <a:prstGeom prst="rect">
            <a:avLst/>
          </a:prstGeom>
          <a:noFill/>
        </p:spPr>
        <p:txBody>
          <a:bodyPr wrap="square" rtlCol="0">
            <a:spAutoFit/>
          </a:bodyPr>
          <a:lstStyle/>
          <a:p>
            <a:endParaRPr lang="en-US" dirty="0"/>
          </a:p>
        </p:txBody>
      </p:sp>
      <p:sp>
        <p:nvSpPr>
          <p:cNvPr id="10" name="TextBox 9"/>
          <p:cNvSpPr txBox="1"/>
          <p:nvPr/>
        </p:nvSpPr>
        <p:spPr>
          <a:xfrm>
            <a:off x="808716" y="442452"/>
            <a:ext cx="3591161"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Circuit diagram:-</a:t>
            </a:r>
          </a:p>
        </p:txBody>
      </p:sp>
      <p:pic>
        <p:nvPicPr>
          <p:cNvPr id="6" name="Picture 5">
            <a:extLst>
              <a:ext uri="{FF2B5EF4-FFF2-40B4-BE49-F238E27FC236}">
                <a16:creationId xmlns:a16="http://schemas.microsoft.com/office/drawing/2014/main" id="{76AE3FBC-2CDE-78A2-3DE5-45B46DC8FE94}"/>
              </a:ext>
            </a:extLst>
          </p:cNvPr>
          <p:cNvPicPr>
            <a:picLocks noChangeAspect="1"/>
          </p:cNvPicPr>
          <p:nvPr/>
        </p:nvPicPr>
        <p:blipFill>
          <a:blip r:embed="rId3"/>
          <a:stretch>
            <a:fillRect/>
          </a:stretch>
        </p:blipFill>
        <p:spPr>
          <a:xfrm>
            <a:off x="2037993" y="1748798"/>
            <a:ext cx="11373207" cy="63974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dirty="0"/>
          </a:p>
          <a:p>
            <a:endParaRPr lang="en-IN" dirty="0"/>
          </a:p>
          <a:p>
            <a:endParaRPr lang="en-IN" dirty="0"/>
          </a:p>
          <a:p>
            <a:endParaRPr lang="en-IN" dirty="0"/>
          </a:p>
          <a:p>
            <a:r>
              <a:rPr lang="en-IN" b="1" dirty="0"/>
              <a:t>              </a:t>
            </a:r>
            <a:r>
              <a:rPr lang="en-IN" sz="2800" b="1" dirty="0">
                <a:solidFill>
                  <a:srgbClr val="FF0000"/>
                </a:solidFill>
              </a:rPr>
              <a:t>PROCEDURE:</a:t>
            </a:r>
          </a:p>
        </p:txBody>
      </p:sp>
      <p:sp>
        <p:nvSpPr>
          <p:cNvPr id="5" name="Text 2"/>
          <p:cNvSpPr/>
          <p:nvPr/>
        </p:nvSpPr>
        <p:spPr>
          <a:xfrm>
            <a:off x="2037993" y="5156359"/>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7" name="TextBox 6"/>
          <p:cNvSpPr txBox="1"/>
          <p:nvPr/>
        </p:nvSpPr>
        <p:spPr>
          <a:xfrm>
            <a:off x="1091381" y="1519084"/>
            <a:ext cx="11150772" cy="6001643"/>
          </a:xfrm>
          <a:prstGeom prst="rect">
            <a:avLst/>
          </a:prstGeom>
          <a:noFill/>
        </p:spPr>
        <p:txBody>
          <a:bodyPr wrap="square" rtlCol="0">
            <a:spAutoFit/>
          </a:bodyPr>
          <a:lstStyle/>
          <a:p>
            <a:pPr marL="457200" indent="-457200">
              <a:buAutoNum type="arabicPeriod"/>
            </a:pPr>
            <a:r>
              <a:rPr lang="en-US" sz="2400" dirty="0">
                <a:latin typeface="Arial" panose="020B0604020202020204" pitchFamily="34" charset="0"/>
                <a:cs typeface="Arial" panose="020B0604020202020204" pitchFamily="34" charset="0"/>
              </a:rPr>
              <a:t>Install Espressif System version 1.0.6</a:t>
            </a:r>
          </a:p>
          <a:p>
            <a:pPr marL="457200" indent="-457200"/>
            <a:endParaRPr lang="en-US" sz="2400" dirty="0">
              <a:latin typeface="Arial" panose="020B0604020202020204" pitchFamily="34" charset="0"/>
              <a:cs typeface="Arial" panose="020B0604020202020204" pitchFamily="34" charset="0"/>
            </a:endParaRPr>
          </a:p>
          <a:p>
            <a:pPr marL="457200" indent="-457200">
              <a:buAutoNum type="arabicPeriod" startAt="2"/>
            </a:pPr>
            <a:r>
              <a:rPr lang="en-US" sz="2400" dirty="0">
                <a:latin typeface="Arial" panose="020B0604020202020204" pitchFamily="34" charset="0"/>
                <a:cs typeface="Arial" panose="020B0604020202020204" pitchFamily="34" charset="0"/>
              </a:rPr>
              <a:t>Install Firebase Client Library :-</a:t>
            </a:r>
            <a:endParaRPr lang="en-US" sz="2400" i="1" dirty="0">
              <a:latin typeface="Arial" panose="020B0604020202020204" pitchFamily="34" charset="0"/>
              <a:cs typeface="Arial" panose="020B0604020202020204" pitchFamily="34" charset="0"/>
            </a:endParaRPr>
          </a:p>
          <a:p>
            <a:pPr marL="457200" indent="-457200"/>
            <a:r>
              <a:rPr lang="en-US" sz="2400" i="1" dirty="0">
                <a:latin typeface="Arial" panose="020B0604020202020204" pitchFamily="34" charset="0"/>
                <a:cs typeface="Arial" panose="020B0604020202020204" pitchFamily="34" charset="0"/>
              </a:rPr>
              <a:t>	Firebase Library is used to work with firebase Real time database, Cloud </a:t>
            </a:r>
            <a:r>
              <a:rPr lang="en-US" sz="2400" i="1" dirty="0" err="1">
                <a:latin typeface="Arial" panose="020B0604020202020204" pitchFamily="34" charset="0"/>
                <a:cs typeface="Arial" panose="020B0604020202020204" pitchFamily="34" charset="0"/>
              </a:rPr>
              <a:t>Firestore</a:t>
            </a:r>
            <a:r>
              <a:rPr lang="en-US" sz="2400" i="1" dirty="0">
                <a:latin typeface="Arial" panose="020B0604020202020204" pitchFamily="34" charset="0"/>
                <a:cs typeface="Arial" panose="020B0604020202020204" pitchFamily="34" charset="0"/>
              </a:rPr>
              <a:t> database. The library also supports other Arduino devices using Client interfaces</a:t>
            </a:r>
            <a:r>
              <a:rPr lang="en-US" sz="2400" dirty="0">
                <a:latin typeface="Arial" panose="020B0604020202020204" pitchFamily="34" charset="0"/>
                <a:cs typeface="Arial" panose="020B0604020202020204" pitchFamily="34" charset="0"/>
              </a:rPr>
              <a:t>.</a:t>
            </a:r>
          </a:p>
          <a:p>
            <a:pPr marL="457200" indent="-457200"/>
            <a:endParaRPr lang="en-US" sz="2400" dirty="0">
              <a:latin typeface="Arial" panose="020B0604020202020204" pitchFamily="34" charset="0"/>
              <a:cs typeface="Arial" panose="020B0604020202020204" pitchFamily="34" charset="0"/>
            </a:endParaRPr>
          </a:p>
          <a:p>
            <a:pPr marL="457200" indent="-457200">
              <a:buAutoNum type="arabicPeriod" startAt="3"/>
            </a:pPr>
            <a:r>
              <a:rPr lang="en-US" sz="2400" dirty="0">
                <a:latin typeface="Arial" panose="020B0604020202020204" pitchFamily="34" charset="0"/>
                <a:cs typeface="Arial" panose="020B0604020202020204" pitchFamily="34" charset="0"/>
              </a:rPr>
              <a:t>Enter the hotspot/</a:t>
            </a:r>
            <a:r>
              <a:rPr lang="en-US" sz="2400" dirty="0" err="1">
                <a:latin typeface="Arial" panose="020B0604020202020204" pitchFamily="34" charset="0"/>
                <a:cs typeface="Arial" panose="020B0604020202020204" pitchFamily="34" charset="0"/>
              </a:rPr>
              <a:t>wifi</a:t>
            </a:r>
            <a:r>
              <a:rPr lang="en-US" sz="2400" dirty="0">
                <a:latin typeface="Arial" panose="020B0604020202020204" pitchFamily="34" charset="0"/>
                <a:cs typeface="Arial" panose="020B0604020202020204" pitchFamily="34" charset="0"/>
              </a:rPr>
              <a:t> SSID and Password.</a:t>
            </a:r>
          </a:p>
          <a:p>
            <a:pPr marL="457200" indent="-457200">
              <a:buAutoNum type="arabicPeriod" startAt="3"/>
            </a:pPr>
            <a:endParaRPr lang="en-US" sz="2400" dirty="0">
              <a:latin typeface="Arial" panose="020B0604020202020204" pitchFamily="34" charset="0"/>
              <a:cs typeface="Arial" panose="020B0604020202020204" pitchFamily="34" charset="0"/>
            </a:endParaRPr>
          </a:p>
          <a:p>
            <a:pPr marL="457200" indent="-457200">
              <a:buAutoNum type="arabicPeriod" startAt="3"/>
            </a:pPr>
            <a:r>
              <a:rPr lang="en-US" sz="2400" dirty="0">
                <a:latin typeface="Arial" panose="020B0604020202020204" pitchFamily="34" charset="0"/>
                <a:cs typeface="Arial" panose="020B0604020202020204" pitchFamily="34" charset="0"/>
              </a:rPr>
              <a:t>Enter the firebase WEB API KEY.</a:t>
            </a:r>
          </a:p>
          <a:p>
            <a:pPr marL="457200" indent="-457200">
              <a:buAutoNum type="arabicPeriod" startAt="3"/>
            </a:pPr>
            <a:endParaRPr lang="en-US" sz="2400" dirty="0">
              <a:latin typeface="Arial" panose="020B0604020202020204" pitchFamily="34" charset="0"/>
              <a:cs typeface="Arial" panose="020B0604020202020204" pitchFamily="34" charset="0"/>
            </a:endParaRPr>
          </a:p>
          <a:p>
            <a:pPr marL="457200" indent="-457200">
              <a:buAutoNum type="arabicPeriod" startAt="3"/>
            </a:pPr>
            <a:r>
              <a:rPr lang="en-US" sz="2400" dirty="0">
                <a:latin typeface="Arial" panose="020B0604020202020204" pitchFamily="34" charset="0"/>
                <a:cs typeface="Arial" panose="020B0604020202020204" pitchFamily="34" charset="0"/>
              </a:rPr>
              <a:t>Enter the firebase HOST URL.</a:t>
            </a:r>
          </a:p>
          <a:p>
            <a:pPr marL="457200" indent="-457200">
              <a:buAutoNum type="arabicPeriod" startAt="3"/>
            </a:pPr>
            <a:endParaRPr lang="en-US" sz="2400" dirty="0">
              <a:latin typeface="Arial" panose="020B0604020202020204" pitchFamily="34" charset="0"/>
              <a:cs typeface="Arial" panose="020B0604020202020204" pitchFamily="34" charset="0"/>
            </a:endParaRPr>
          </a:p>
          <a:p>
            <a:pPr marL="457200" indent="-457200">
              <a:buAutoNum type="arabicPeriod" startAt="3"/>
            </a:pPr>
            <a:r>
              <a:rPr lang="en-US" sz="2400" dirty="0">
                <a:latin typeface="Arial" panose="020B0604020202020204" pitchFamily="34" charset="0"/>
                <a:cs typeface="Arial" panose="020B0604020202020204" pitchFamily="34" charset="0"/>
              </a:rPr>
              <a:t>Select the String </a:t>
            </a:r>
            <a:r>
              <a:rPr lang="en-US" sz="2400" dirty="0" err="1">
                <a:latin typeface="Arial" panose="020B0604020202020204" pitchFamily="34" charset="0"/>
                <a:cs typeface="Arial" panose="020B0604020202020204" pitchFamily="34" charset="0"/>
              </a:rPr>
              <a:t>room_no</a:t>
            </a:r>
            <a:r>
              <a:rPr lang="en-US" sz="2400" dirty="0">
                <a:latin typeface="Arial" panose="020B0604020202020204" pitchFamily="34" charset="0"/>
                <a:cs typeface="Arial" panose="020B0604020202020204" pitchFamily="34" charset="0"/>
              </a:rPr>
              <a:t> for the ESP device.</a:t>
            </a:r>
          </a:p>
          <a:p>
            <a:pPr marL="457200" indent="-457200">
              <a:buAutoNum type="arabicPeriod" startAt="3"/>
            </a:pPr>
            <a:endParaRPr lang="en-US" sz="2400" dirty="0">
              <a:latin typeface="Arial" panose="020B0604020202020204" pitchFamily="34" charset="0"/>
              <a:cs typeface="Arial" panose="020B0604020202020204" pitchFamily="34" charset="0"/>
            </a:endParaRPr>
          </a:p>
          <a:p>
            <a:pPr marL="457200" indent="-457200">
              <a:buAutoNum type="arabicPeriod" startAt="3"/>
            </a:pPr>
            <a:r>
              <a:rPr lang="en-US" sz="2400" dirty="0">
                <a:latin typeface="Arial" panose="020B0604020202020204" pitchFamily="34" charset="0"/>
                <a:cs typeface="Arial" panose="020B0604020202020204" pitchFamily="34" charset="0"/>
              </a:rPr>
              <a:t>Select the board from the tool button and upload the code to the board</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dirty="0"/>
          </a:p>
        </p:txBody>
      </p:sp>
      <p:sp>
        <p:nvSpPr>
          <p:cNvPr id="5" name="Text 2"/>
          <p:cNvSpPr/>
          <p:nvPr/>
        </p:nvSpPr>
        <p:spPr>
          <a:xfrm>
            <a:off x="2037993" y="5156359"/>
            <a:ext cx="4443889" cy="694373"/>
          </a:xfrm>
          <a:prstGeom prst="rect">
            <a:avLst/>
          </a:prstGeom>
          <a:noFill/>
          <a:ln/>
        </p:spPr>
        <p:txBody>
          <a:bodyPr wrap="none" rtlCol="0" anchor="t"/>
          <a:lstStyle/>
          <a:p>
            <a:pPr marL="0" indent="0">
              <a:lnSpc>
                <a:spcPts val="5468"/>
              </a:lnSpc>
              <a:buNone/>
            </a:pPr>
            <a:endParaRPr lang="en-US" sz="4374" dirty="0"/>
          </a:p>
        </p:txBody>
      </p:sp>
      <p:sp>
        <p:nvSpPr>
          <p:cNvPr id="7" name="TextBox 6"/>
          <p:cNvSpPr txBox="1"/>
          <p:nvPr/>
        </p:nvSpPr>
        <p:spPr>
          <a:xfrm>
            <a:off x="943896" y="1047135"/>
            <a:ext cx="12193370" cy="3293209"/>
          </a:xfrm>
          <a:prstGeom prst="rect">
            <a:avLst/>
          </a:prstGeom>
          <a:noFill/>
        </p:spPr>
        <p:txBody>
          <a:bodyPr wrap="square" rtlCol="0">
            <a:spAutoFit/>
          </a:bodyPr>
          <a:lstStyle/>
          <a:p>
            <a:pPr marL="342900" indent="-342900">
              <a:buAutoNum type="arabicPeriod" startAt="8"/>
            </a:pPr>
            <a:r>
              <a:rPr lang="en-US" sz="2600" dirty="0">
                <a:latin typeface="Arial" panose="020B0604020202020204" pitchFamily="34" charset="0"/>
                <a:cs typeface="Arial" panose="020B0604020202020204" pitchFamily="34" charset="0"/>
              </a:rPr>
              <a:t>After uploading the code open serial monitor.</a:t>
            </a:r>
          </a:p>
          <a:p>
            <a:pPr marL="342900" indent="-342900">
              <a:buAutoNum type="arabicPeriod" startAt="8"/>
            </a:pPr>
            <a:endParaRPr lang="en-US" sz="2600" i="1" dirty="0">
              <a:latin typeface="Arial" panose="020B0604020202020204" pitchFamily="34" charset="0"/>
              <a:cs typeface="Arial" panose="020B0604020202020204" pitchFamily="34" charset="0"/>
            </a:endParaRPr>
          </a:p>
          <a:p>
            <a:pPr marL="342900" indent="-342900">
              <a:buAutoNum type="arabicPeriod" startAt="8"/>
            </a:pPr>
            <a:r>
              <a:rPr lang="en-US" sz="2600" i="1" dirty="0">
                <a:latin typeface="Arial" panose="020B0604020202020204" pitchFamily="34" charset="0"/>
                <a:cs typeface="Arial" panose="020B0604020202020204" pitchFamily="34" charset="0"/>
              </a:rPr>
              <a:t>The project will continue to the </a:t>
            </a:r>
            <a:r>
              <a:rPr lang="en-US" sz="2600" i="1" dirty="0" err="1">
                <a:latin typeface="Arial" panose="020B0604020202020204" pitchFamily="34" charset="0"/>
                <a:cs typeface="Arial" panose="020B0604020202020204" pitchFamily="34" charset="0"/>
              </a:rPr>
              <a:t>wifi</a:t>
            </a:r>
            <a:r>
              <a:rPr lang="en-US" sz="2600" i="1" dirty="0">
                <a:latin typeface="Arial" panose="020B0604020202020204" pitchFamily="34" charset="0"/>
                <a:cs typeface="Arial" panose="020B0604020202020204" pitchFamily="34" charset="0"/>
              </a:rPr>
              <a:t> router</a:t>
            </a:r>
          </a:p>
          <a:p>
            <a:pPr marL="342900" indent="-342900">
              <a:buAutoNum type="arabicPeriod" startAt="8"/>
            </a:pPr>
            <a:endParaRPr lang="en-US" sz="2600" dirty="0">
              <a:latin typeface="Arial" panose="020B0604020202020204" pitchFamily="34" charset="0"/>
              <a:cs typeface="Arial" panose="020B0604020202020204" pitchFamily="34" charset="0"/>
            </a:endParaRPr>
          </a:p>
          <a:p>
            <a:pPr marL="342900" indent="-342900">
              <a:buAutoNum type="arabicPeriod" startAt="8"/>
            </a:pPr>
            <a:r>
              <a:rPr lang="en-US" sz="2600" dirty="0">
                <a:latin typeface="Arial" panose="020B0604020202020204" pitchFamily="34" charset="0"/>
                <a:cs typeface="Arial" panose="020B0604020202020204" pitchFamily="34" charset="0"/>
              </a:rPr>
              <a:t>Now the project will Signup to the firework database. As anonymous user.</a:t>
            </a:r>
          </a:p>
          <a:p>
            <a:pPr marL="342900" indent="-342900">
              <a:buAutoNum type="arabicPeriod" startAt="8"/>
            </a:pPr>
            <a:endParaRPr lang="en-US" sz="2600" dirty="0">
              <a:latin typeface="Arial" panose="020B0604020202020204" pitchFamily="34" charset="0"/>
              <a:cs typeface="Arial" panose="020B0604020202020204" pitchFamily="34" charset="0"/>
            </a:endParaRPr>
          </a:p>
          <a:p>
            <a:pPr marL="342900" indent="-342900">
              <a:buAutoNum type="arabicPeriod" startAt="8"/>
            </a:pPr>
            <a:r>
              <a:rPr lang="en-US" sz="2600" dirty="0">
                <a:latin typeface="Arial" panose="020B0604020202020204" pitchFamily="34" charset="0"/>
                <a:cs typeface="Arial" panose="020B0604020202020204" pitchFamily="34" charset="0"/>
              </a:rPr>
              <a:t>Now project will fetch the latest data from the room one of the firebase  database and relay database will be keep updating as per relay input</a:t>
            </a:r>
          </a:p>
        </p:txBody>
      </p:sp>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C8CCD-3BFF-9690-C497-72A83FB6BA8E}"/>
              </a:ext>
            </a:extLst>
          </p:cNvPr>
          <p:cNvSpPr txBox="1"/>
          <p:nvPr/>
        </p:nvSpPr>
        <p:spPr>
          <a:xfrm>
            <a:off x="2033195" y="849854"/>
            <a:ext cx="184731"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6FEDAE44-0186-1917-C698-48118C5C5735}"/>
              </a:ext>
            </a:extLst>
          </p:cNvPr>
          <p:cNvSpPr txBox="1"/>
          <p:nvPr/>
        </p:nvSpPr>
        <p:spPr>
          <a:xfrm>
            <a:off x="769172" y="354566"/>
            <a:ext cx="10295068" cy="646331"/>
          </a:xfrm>
          <a:prstGeom prst="rect">
            <a:avLst/>
          </a:prstGeom>
          <a:noFill/>
        </p:spPr>
        <p:txBody>
          <a:bodyPr wrap="square" rtlCol="0">
            <a:spAutoFit/>
          </a:bodyPr>
          <a:lstStyle/>
          <a:p>
            <a:r>
              <a:rPr lang="en-IN" sz="3600" b="1" dirty="0">
                <a:latin typeface="Cambria" panose="02040503050406030204" pitchFamily="18" charset="0"/>
                <a:ea typeface="Cambria" panose="02040503050406030204" pitchFamily="18" charset="0"/>
              </a:rPr>
              <a:t>PSEUDO CODE:</a:t>
            </a:r>
          </a:p>
        </p:txBody>
      </p:sp>
      <p:sp>
        <p:nvSpPr>
          <p:cNvPr id="2" name="TextBox 1">
            <a:extLst>
              <a:ext uri="{FF2B5EF4-FFF2-40B4-BE49-F238E27FC236}">
                <a16:creationId xmlns:a16="http://schemas.microsoft.com/office/drawing/2014/main" id="{33999586-6E34-396D-6C74-D85E1E50EA3F}"/>
              </a:ext>
            </a:extLst>
          </p:cNvPr>
          <p:cNvSpPr txBox="1"/>
          <p:nvPr/>
        </p:nvSpPr>
        <p:spPr>
          <a:xfrm>
            <a:off x="579120" y="943986"/>
            <a:ext cx="5689600" cy="7109639"/>
          </a:xfrm>
          <a:prstGeom prst="rect">
            <a:avLst/>
          </a:prstGeom>
          <a:noFill/>
        </p:spPr>
        <p:txBody>
          <a:bodyPr wrap="square" rtlCol="0">
            <a:spAutoFit/>
          </a:bodyPr>
          <a:lstStyle/>
          <a:p>
            <a:r>
              <a:rPr lang="en-IN" sz="1200" dirty="0"/>
              <a:t>// Import necessary libraries</a:t>
            </a:r>
          </a:p>
          <a:p>
            <a:r>
              <a:rPr lang="en-IN" sz="1200" dirty="0"/>
              <a:t>import </a:t>
            </a:r>
            <a:r>
              <a:rPr lang="en-IN" sz="1200" dirty="0" err="1"/>
              <a:t>WiFiLibrary</a:t>
            </a:r>
            <a:endParaRPr lang="en-IN" sz="1200" dirty="0"/>
          </a:p>
          <a:p>
            <a:r>
              <a:rPr lang="en-IN" sz="1200" dirty="0"/>
              <a:t>import </a:t>
            </a:r>
            <a:r>
              <a:rPr lang="en-IN" sz="1200" dirty="0" err="1"/>
              <a:t>FirebaseLibrary</a:t>
            </a:r>
            <a:endParaRPr lang="en-IN" sz="1200" dirty="0"/>
          </a:p>
          <a:p>
            <a:endParaRPr lang="en-IN" sz="1200" dirty="0"/>
          </a:p>
          <a:p>
            <a:r>
              <a:rPr lang="en-IN" sz="1200" dirty="0"/>
              <a:t>// Define constants</a:t>
            </a:r>
          </a:p>
          <a:p>
            <a:r>
              <a:rPr lang="en-IN" sz="1200" dirty="0" err="1"/>
              <a:t>const</a:t>
            </a:r>
            <a:r>
              <a:rPr lang="en-IN" sz="1200" dirty="0"/>
              <a:t> WIFI_SSID = "</a:t>
            </a:r>
            <a:r>
              <a:rPr lang="en-IN" sz="1200" dirty="0" err="1"/>
              <a:t>Yuva</a:t>
            </a:r>
            <a:r>
              <a:rPr lang="en-IN" sz="1200" dirty="0"/>
              <a:t>"</a:t>
            </a:r>
          </a:p>
          <a:p>
            <a:r>
              <a:rPr lang="en-IN" sz="1200" dirty="0" err="1"/>
              <a:t>const</a:t>
            </a:r>
            <a:r>
              <a:rPr lang="en-IN" sz="1200" dirty="0"/>
              <a:t> WIFI_PASSWORD = "its me hi"</a:t>
            </a:r>
          </a:p>
          <a:p>
            <a:r>
              <a:rPr lang="en-IN" sz="1200" dirty="0" err="1"/>
              <a:t>const</a:t>
            </a:r>
            <a:r>
              <a:rPr lang="en-IN" sz="1200" dirty="0"/>
              <a:t> API_KEY = "AIzaSyAwRqduc_c6tBZq8p5C-FInE3w12Oaq-4U"</a:t>
            </a:r>
          </a:p>
          <a:p>
            <a:r>
              <a:rPr lang="en-IN" sz="1200" dirty="0" err="1"/>
              <a:t>const</a:t>
            </a:r>
            <a:r>
              <a:rPr lang="en-IN" sz="1200" dirty="0"/>
              <a:t> DATABASE_URL = "https://homeautomation-482f2-default-rtdb.firebaseio.com/"</a:t>
            </a:r>
          </a:p>
          <a:p>
            <a:r>
              <a:rPr lang="en-IN" sz="1200" dirty="0" err="1"/>
              <a:t>const</a:t>
            </a:r>
            <a:r>
              <a:rPr lang="en-IN" sz="1200" dirty="0"/>
              <a:t> </a:t>
            </a:r>
            <a:r>
              <a:rPr lang="en-IN" sz="1200" dirty="0" err="1"/>
              <a:t>room_no</a:t>
            </a:r>
            <a:r>
              <a:rPr lang="en-IN" sz="1200" dirty="0"/>
              <a:t> = "room1"</a:t>
            </a:r>
          </a:p>
          <a:p>
            <a:endParaRPr lang="en-IN" sz="1200" dirty="0"/>
          </a:p>
          <a:p>
            <a:r>
              <a:rPr lang="en-IN" sz="1200" dirty="0"/>
              <a:t>// Define GPIO pins</a:t>
            </a:r>
          </a:p>
          <a:p>
            <a:r>
              <a:rPr lang="en-IN" sz="1200" dirty="0" err="1"/>
              <a:t>const</a:t>
            </a:r>
            <a:r>
              <a:rPr lang="en-IN" sz="1200" dirty="0"/>
              <a:t> Relay1 = 13</a:t>
            </a:r>
          </a:p>
          <a:p>
            <a:r>
              <a:rPr lang="en-IN" sz="1200" dirty="0" err="1"/>
              <a:t>const</a:t>
            </a:r>
            <a:r>
              <a:rPr lang="en-IN" sz="1200" dirty="0"/>
              <a:t> Relay2 = 12</a:t>
            </a:r>
          </a:p>
          <a:p>
            <a:r>
              <a:rPr lang="en-IN" sz="1200" dirty="0" err="1"/>
              <a:t>const</a:t>
            </a:r>
            <a:r>
              <a:rPr lang="en-IN" sz="1200" dirty="0"/>
              <a:t> Relay3 = 14</a:t>
            </a:r>
          </a:p>
          <a:p>
            <a:r>
              <a:rPr lang="en-IN" sz="1200" dirty="0" err="1"/>
              <a:t>const</a:t>
            </a:r>
            <a:r>
              <a:rPr lang="en-IN" sz="1200" dirty="0"/>
              <a:t> Relay4 = 27</a:t>
            </a:r>
          </a:p>
          <a:p>
            <a:r>
              <a:rPr lang="en-IN" sz="1200" dirty="0" err="1"/>
              <a:t>const</a:t>
            </a:r>
            <a:r>
              <a:rPr lang="en-IN" sz="1200" dirty="0"/>
              <a:t> Switch1 = 23</a:t>
            </a:r>
          </a:p>
          <a:p>
            <a:r>
              <a:rPr lang="en-IN" sz="1200" dirty="0" err="1"/>
              <a:t>const</a:t>
            </a:r>
            <a:r>
              <a:rPr lang="en-IN" sz="1200" dirty="0"/>
              <a:t> Switch2 = 22</a:t>
            </a:r>
          </a:p>
          <a:p>
            <a:r>
              <a:rPr lang="en-IN" sz="1200" dirty="0" err="1"/>
              <a:t>const</a:t>
            </a:r>
            <a:r>
              <a:rPr lang="en-IN" sz="1200" dirty="0"/>
              <a:t> Switch3 = 21</a:t>
            </a:r>
          </a:p>
          <a:p>
            <a:r>
              <a:rPr lang="en-IN" sz="1200" dirty="0" err="1"/>
              <a:t>const</a:t>
            </a:r>
            <a:r>
              <a:rPr lang="en-IN" sz="1200" dirty="0"/>
              <a:t> Switch4 = 19</a:t>
            </a:r>
          </a:p>
          <a:p>
            <a:r>
              <a:rPr lang="en-IN" sz="1200" dirty="0" err="1"/>
              <a:t>const</a:t>
            </a:r>
            <a:r>
              <a:rPr lang="en-IN" sz="1200" dirty="0"/>
              <a:t> WIFI_LED = 2</a:t>
            </a:r>
          </a:p>
          <a:p>
            <a:endParaRPr lang="en-IN" sz="1200" dirty="0"/>
          </a:p>
          <a:p>
            <a:r>
              <a:rPr lang="en-IN" sz="1200" dirty="0"/>
              <a:t>// Initialize relay states</a:t>
            </a:r>
          </a:p>
          <a:p>
            <a:r>
              <a:rPr lang="en-IN" sz="1200" dirty="0"/>
              <a:t>int stateRelay1 = 0</a:t>
            </a:r>
          </a:p>
          <a:p>
            <a:r>
              <a:rPr lang="en-IN" sz="1200" dirty="0"/>
              <a:t>int stateRelay2 = 0</a:t>
            </a:r>
          </a:p>
          <a:p>
            <a:r>
              <a:rPr lang="en-IN" sz="1200" dirty="0"/>
              <a:t>int stateRelay3 = 0</a:t>
            </a:r>
          </a:p>
          <a:p>
            <a:r>
              <a:rPr lang="en-IN" sz="1200" dirty="0"/>
              <a:t>int stateRelay4 = 0</a:t>
            </a:r>
          </a:p>
          <a:p>
            <a:endParaRPr lang="en-IN" sz="1200" dirty="0"/>
          </a:p>
          <a:p>
            <a:r>
              <a:rPr lang="en-IN" sz="1200" dirty="0"/>
              <a:t>// Define Firebase objects</a:t>
            </a:r>
          </a:p>
          <a:p>
            <a:r>
              <a:rPr lang="en-IN" sz="1200" dirty="0" err="1"/>
              <a:t>FirebaseData</a:t>
            </a:r>
            <a:r>
              <a:rPr lang="en-IN" sz="1200" dirty="0"/>
              <a:t> stream</a:t>
            </a:r>
          </a:p>
          <a:p>
            <a:r>
              <a:rPr lang="en-IN" sz="1200" dirty="0" err="1"/>
              <a:t>FirebaseData</a:t>
            </a:r>
            <a:r>
              <a:rPr lang="en-IN" sz="1200" dirty="0"/>
              <a:t> </a:t>
            </a:r>
            <a:r>
              <a:rPr lang="en-IN" sz="1200" dirty="0" err="1"/>
              <a:t>fbdo</a:t>
            </a:r>
            <a:endParaRPr lang="en-IN" sz="1200" dirty="0"/>
          </a:p>
          <a:p>
            <a:r>
              <a:rPr lang="en-IN" sz="1200" dirty="0" err="1"/>
              <a:t>FirebaseAuth</a:t>
            </a:r>
            <a:r>
              <a:rPr lang="en-IN" sz="1200" dirty="0"/>
              <a:t> auth</a:t>
            </a:r>
          </a:p>
          <a:p>
            <a:r>
              <a:rPr lang="en-IN" sz="1200" dirty="0" err="1"/>
              <a:t>FirebaseConfig</a:t>
            </a:r>
            <a:r>
              <a:rPr lang="en-IN" sz="1200" dirty="0"/>
              <a:t> config</a:t>
            </a:r>
          </a:p>
          <a:p>
            <a:endParaRPr lang="en-IN" sz="1200" dirty="0"/>
          </a:p>
          <a:p>
            <a:r>
              <a:rPr lang="en-IN" sz="1200" dirty="0"/>
              <a:t>// Function to handle Firebase stream callback</a:t>
            </a:r>
          </a:p>
          <a:p>
            <a:r>
              <a:rPr lang="en-IN" sz="1200" dirty="0"/>
              <a:t>function </a:t>
            </a:r>
            <a:r>
              <a:rPr lang="en-IN" sz="1200" dirty="0" err="1"/>
              <a:t>streamCallback</a:t>
            </a:r>
            <a:r>
              <a:rPr lang="en-IN" sz="1200" dirty="0"/>
              <a:t>(data):</a:t>
            </a:r>
          </a:p>
          <a:p>
            <a:r>
              <a:rPr lang="en-IN" sz="1200" dirty="0"/>
              <a:t>    // Process Firebase stream data</a:t>
            </a:r>
          </a:p>
          <a:p>
            <a:r>
              <a:rPr lang="en-IN" sz="1200" dirty="0"/>
              <a:t>    // Update relay states and perform necessary actions  </a:t>
            </a:r>
          </a:p>
        </p:txBody>
      </p:sp>
      <p:sp>
        <p:nvSpPr>
          <p:cNvPr id="3" name="TextBox 2">
            <a:extLst>
              <a:ext uri="{FF2B5EF4-FFF2-40B4-BE49-F238E27FC236}">
                <a16:creationId xmlns:a16="http://schemas.microsoft.com/office/drawing/2014/main" id="{569D240A-4247-C828-09E0-3EBCA713416F}"/>
              </a:ext>
            </a:extLst>
          </p:cNvPr>
          <p:cNvSpPr txBox="1"/>
          <p:nvPr/>
        </p:nvSpPr>
        <p:spPr>
          <a:xfrm>
            <a:off x="6776720" y="943986"/>
            <a:ext cx="5019040" cy="6924973"/>
          </a:xfrm>
          <a:prstGeom prst="rect">
            <a:avLst/>
          </a:prstGeom>
          <a:noFill/>
        </p:spPr>
        <p:txBody>
          <a:bodyPr wrap="square" rtlCol="0">
            <a:spAutoFit/>
          </a:bodyPr>
          <a:lstStyle/>
          <a:p>
            <a:endParaRPr lang="en-IN" sz="1200" dirty="0"/>
          </a:p>
          <a:p>
            <a:r>
              <a:rPr lang="en-IN" sz="1200" dirty="0"/>
              <a:t>// Function to handle Firebase stream timeout</a:t>
            </a:r>
          </a:p>
          <a:p>
            <a:r>
              <a:rPr lang="en-IN" sz="1200" dirty="0"/>
              <a:t>function </a:t>
            </a:r>
            <a:r>
              <a:rPr lang="en-IN" sz="1200" dirty="0" err="1"/>
              <a:t>streamTimeoutCallback</a:t>
            </a:r>
            <a:r>
              <a:rPr lang="en-IN" sz="1200" dirty="0"/>
              <a:t>(timeout):</a:t>
            </a:r>
          </a:p>
          <a:p>
            <a:r>
              <a:rPr lang="en-IN" sz="1200" dirty="0"/>
              <a:t>    // Handle stream timeout, if needed</a:t>
            </a:r>
          </a:p>
          <a:p>
            <a:endParaRPr lang="en-IN" sz="1200" dirty="0"/>
          </a:p>
          <a:p>
            <a:r>
              <a:rPr lang="en-IN" sz="1200" dirty="0"/>
              <a:t>// Function to setup the program</a:t>
            </a:r>
          </a:p>
          <a:p>
            <a:r>
              <a:rPr lang="en-IN" sz="1200" dirty="0"/>
              <a:t>function setup():</a:t>
            </a:r>
          </a:p>
          <a:p>
            <a:r>
              <a:rPr lang="en-IN" sz="1200" dirty="0"/>
              <a:t>    // Initialize GPIO pins</a:t>
            </a:r>
          </a:p>
          <a:p>
            <a:r>
              <a:rPr lang="en-IN" sz="1200" dirty="0"/>
              <a:t>    // Connect to </a:t>
            </a:r>
            <a:r>
              <a:rPr lang="en-IN" sz="1200" dirty="0" err="1"/>
              <a:t>WiFi</a:t>
            </a:r>
            <a:endParaRPr lang="en-IN" sz="1200" dirty="0"/>
          </a:p>
          <a:p>
            <a:r>
              <a:rPr lang="en-IN" sz="1200" dirty="0"/>
              <a:t>    // Initialize Firebase configuration</a:t>
            </a:r>
          </a:p>
          <a:p>
            <a:r>
              <a:rPr lang="en-IN" sz="1200" dirty="0"/>
              <a:t>    // Sign up or authenticate with Firebase</a:t>
            </a:r>
          </a:p>
          <a:p>
            <a:r>
              <a:rPr lang="en-IN" sz="1200" dirty="0"/>
              <a:t>    // Begin Firebase stream and set callbacks</a:t>
            </a:r>
          </a:p>
          <a:p>
            <a:endParaRPr lang="en-IN" sz="1200" dirty="0"/>
          </a:p>
          <a:p>
            <a:r>
              <a:rPr lang="en-IN" sz="1200" dirty="0"/>
              <a:t>// Function to handle main program logic</a:t>
            </a:r>
          </a:p>
          <a:p>
            <a:r>
              <a:rPr lang="en-IN" sz="1200" dirty="0"/>
              <a:t>function loop():</a:t>
            </a:r>
          </a:p>
          <a:p>
            <a:r>
              <a:rPr lang="en-IN" sz="1200" dirty="0"/>
              <a:t>    // Check </a:t>
            </a:r>
            <a:r>
              <a:rPr lang="en-IN" sz="1200" dirty="0" err="1"/>
              <a:t>WiFi</a:t>
            </a:r>
            <a:r>
              <a:rPr lang="en-IN" sz="1200" dirty="0"/>
              <a:t> connection status</a:t>
            </a:r>
          </a:p>
          <a:p>
            <a:r>
              <a:rPr lang="en-IN" sz="1200" dirty="0"/>
              <a:t>    // Listen to switch states</a:t>
            </a:r>
          </a:p>
          <a:p>
            <a:r>
              <a:rPr lang="en-IN" sz="1200" dirty="0"/>
              <a:t>    // Check Firebase connection and perform actions if ready</a:t>
            </a:r>
          </a:p>
          <a:p>
            <a:r>
              <a:rPr lang="en-IN" sz="1200" dirty="0"/>
              <a:t>    // Handle data changes from Firebase stream</a:t>
            </a:r>
          </a:p>
          <a:p>
            <a:endParaRPr lang="en-IN" sz="1200" dirty="0"/>
          </a:p>
          <a:p>
            <a:r>
              <a:rPr lang="en-IN" sz="1200" dirty="0"/>
              <a:t>// Function to reload relay states from Firebase</a:t>
            </a:r>
          </a:p>
          <a:p>
            <a:r>
              <a:rPr lang="en-IN" sz="1200" dirty="0"/>
              <a:t>function </a:t>
            </a:r>
            <a:r>
              <a:rPr lang="en-IN" sz="1200" dirty="0" err="1"/>
              <a:t>reloadRelayStates</a:t>
            </a:r>
            <a:r>
              <a:rPr lang="en-IN" sz="1200" dirty="0"/>
              <a:t>():</a:t>
            </a:r>
          </a:p>
          <a:p>
            <a:r>
              <a:rPr lang="en-IN" sz="1200" dirty="0"/>
              <a:t>    // Process JSON data and update relay states</a:t>
            </a:r>
          </a:p>
          <a:p>
            <a:endParaRPr lang="en-IN" sz="1200" dirty="0"/>
          </a:p>
          <a:p>
            <a:r>
              <a:rPr lang="en-IN" sz="1200" dirty="0"/>
              <a:t>// Function to listen to physical switches</a:t>
            </a:r>
          </a:p>
          <a:p>
            <a:r>
              <a:rPr lang="en-IN" sz="1200" dirty="0"/>
              <a:t>function </a:t>
            </a:r>
            <a:r>
              <a:rPr lang="en-IN" sz="1200" dirty="0" err="1"/>
              <a:t>listenSwitches</a:t>
            </a:r>
            <a:r>
              <a:rPr lang="en-IN" sz="1200" dirty="0"/>
              <a:t>():</a:t>
            </a:r>
          </a:p>
          <a:p>
            <a:r>
              <a:rPr lang="en-IN" sz="1200" dirty="0"/>
              <a:t>    // Check state of physical switches</a:t>
            </a:r>
          </a:p>
          <a:p>
            <a:r>
              <a:rPr lang="en-IN" sz="1200" dirty="0"/>
              <a:t>    // Update relay states and Firebase data if switch state changes</a:t>
            </a:r>
          </a:p>
          <a:p>
            <a:endParaRPr lang="en-IN" sz="1200" dirty="0"/>
          </a:p>
          <a:p>
            <a:r>
              <a:rPr lang="en-IN" sz="1200" dirty="0"/>
              <a:t>// Function to write data to Firebase</a:t>
            </a:r>
          </a:p>
          <a:p>
            <a:r>
              <a:rPr lang="en-IN" sz="1200" dirty="0"/>
              <a:t>function </a:t>
            </a:r>
            <a:r>
              <a:rPr lang="en-IN" sz="1200" dirty="0" err="1"/>
              <a:t>FirebaseWrite</a:t>
            </a:r>
            <a:r>
              <a:rPr lang="en-IN" sz="1200" dirty="0"/>
              <a:t>(URL, data):</a:t>
            </a:r>
          </a:p>
          <a:p>
            <a:r>
              <a:rPr lang="en-IN" sz="1200" dirty="0"/>
              <a:t>    // Write data to the specified Firebase URL</a:t>
            </a:r>
          </a:p>
          <a:p>
            <a:endParaRPr lang="en-IN" sz="1200" dirty="0"/>
          </a:p>
          <a:p>
            <a:r>
              <a:rPr lang="en-IN" sz="1200" dirty="0"/>
              <a:t>// Main program execution</a:t>
            </a:r>
          </a:p>
          <a:p>
            <a:r>
              <a:rPr lang="en-IN" sz="1200" dirty="0"/>
              <a:t>setup()</a:t>
            </a:r>
          </a:p>
          <a:p>
            <a:r>
              <a:rPr lang="en-IN" sz="1200" dirty="0"/>
              <a:t>loop()</a:t>
            </a:r>
          </a:p>
          <a:p>
            <a:endParaRPr lang="en-IN" sz="1200" dirty="0"/>
          </a:p>
        </p:txBody>
      </p:sp>
    </p:spTree>
    <p:extLst>
      <p:ext uri="{BB962C8B-B14F-4D97-AF65-F5344CB8AC3E}">
        <p14:creationId xmlns:p14="http://schemas.microsoft.com/office/powerpoint/2010/main" val="171788328"/>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292299"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338019" y="-73509"/>
            <a:ext cx="14630400" cy="2777490"/>
          </a:xfrm>
          <a:prstGeom prst="rect">
            <a:avLst/>
          </a:prstGeom>
        </p:spPr>
      </p:pic>
      <p:sp>
        <p:nvSpPr>
          <p:cNvPr id="5" name="Text 2"/>
          <p:cNvSpPr/>
          <p:nvPr/>
        </p:nvSpPr>
        <p:spPr>
          <a:xfrm>
            <a:off x="1422320" y="865465"/>
            <a:ext cx="4443889" cy="694373"/>
          </a:xfrm>
          <a:prstGeom prst="rect">
            <a:avLst/>
          </a:prstGeom>
          <a:noFill/>
          <a:ln/>
        </p:spPr>
        <p:txBody>
          <a:bodyPr wrap="none" rtlCol="0" anchor="t"/>
          <a:lstStyle/>
          <a:p>
            <a:pPr marL="0" indent="0">
              <a:lnSpc>
                <a:spcPts val="5468"/>
              </a:lnSpc>
              <a:buNone/>
            </a:pPr>
            <a:r>
              <a:rPr lang="en-US" sz="5400" b="1" dirty="0">
                <a:solidFill>
                  <a:schemeClr val="bg1"/>
                </a:solidFill>
                <a:latin typeface="Kanit" pitchFamily="34" charset="0"/>
                <a:ea typeface="Kanit" pitchFamily="34" charset="-122"/>
                <a:cs typeface="Kanit" pitchFamily="34" charset="-120"/>
              </a:rPr>
              <a:t>CONCLUSION</a:t>
            </a:r>
            <a:endParaRPr lang="en-US" sz="5400" b="1" dirty="0">
              <a:solidFill>
                <a:schemeClr val="bg1"/>
              </a:solidFill>
            </a:endParaRPr>
          </a:p>
        </p:txBody>
      </p:sp>
      <p:sp>
        <p:nvSpPr>
          <p:cNvPr id="6" name="Shape 3"/>
          <p:cNvSpPr/>
          <p:nvPr/>
        </p:nvSpPr>
        <p:spPr>
          <a:xfrm>
            <a:off x="1006923" y="3242025"/>
            <a:ext cx="5309210" cy="4358091"/>
          </a:xfrm>
          <a:prstGeom prst="roundRect">
            <a:avLst>
              <a:gd name="adj" fmla="val 3159"/>
            </a:avLst>
          </a:prstGeom>
          <a:solidFill>
            <a:srgbClr val="DFECE9"/>
          </a:solidFill>
          <a:ln w="13811">
            <a:solidFill>
              <a:srgbClr val="BFD9D3"/>
            </a:solidFill>
            <a:prstDash val="solid"/>
          </a:ln>
        </p:spPr>
        <p:txBody>
          <a:bodyPr/>
          <a:lstStyle/>
          <a:p>
            <a:endParaRPr lang="en-IN" dirty="0"/>
          </a:p>
        </p:txBody>
      </p:sp>
      <p:sp>
        <p:nvSpPr>
          <p:cNvPr id="7" name="Text 4"/>
          <p:cNvSpPr/>
          <p:nvPr/>
        </p:nvSpPr>
        <p:spPr>
          <a:xfrm>
            <a:off x="1151467" y="3242025"/>
            <a:ext cx="5046133" cy="4431600"/>
          </a:xfrm>
          <a:prstGeom prst="rect">
            <a:avLst/>
          </a:prstGeom>
          <a:noFill/>
          <a:ln/>
        </p:spPr>
        <p:txBody>
          <a:bodyPr wrap="square" rtlCol="0" anchor="t"/>
          <a:lstStyle/>
          <a:p>
            <a:pPr marL="0" indent="0">
              <a:lnSpc>
                <a:spcPts val="2734"/>
              </a:lnSpc>
              <a:buNone/>
            </a:pPr>
            <a:endParaRPr lang="en-US" sz="2400" b="1" dirty="0">
              <a:solidFill>
                <a:srgbClr val="2C3249"/>
              </a:solidFill>
              <a:latin typeface="Kanit" pitchFamily="34" charset="0"/>
              <a:ea typeface="Kanit" pitchFamily="34" charset="-122"/>
              <a:cs typeface="Kanit" pitchFamily="34" charset="-120"/>
            </a:endParaRPr>
          </a:p>
          <a:p>
            <a:pPr marL="0" indent="0">
              <a:lnSpc>
                <a:spcPts val="2734"/>
              </a:lnSpc>
              <a:buNone/>
            </a:pPr>
            <a:r>
              <a:rPr lang="en-US" sz="2800" b="1" dirty="0">
                <a:solidFill>
                  <a:srgbClr val="2C3249"/>
                </a:solidFill>
                <a:latin typeface="Kanit" pitchFamily="34" charset="0"/>
                <a:ea typeface="Kanit" pitchFamily="34" charset="-122"/>
                <a:cs typeface="Kanit" pitchFamily="34" charset="-120"/>
              </a:rPr>
              <a:t>Transformed Living Experience</a:t>
            </a:r>
          </a:p>
          <a:p>
            <a:pPr marL="0" indent="0">
              <a:lnSpc>
                <a:spcPts val="2734"/>
              </a:lnSpc>
              <a:buNone/>
            </a:pPr>
            <a:endParaRPr lang="en-US" sz="2400" b="1" dirty="0">
              <a:solidFill>
                <a:srgbClr val="2C3249"/>
              </a:solidFill>
              <a:latin typeface="Kanit" pitchFamily="34" charset="0"/>
              <a:ea typeface="Kanit" pitchFamily="34" charset="-122"/>
              <a:cs typeface="Kanit" pitchFamily="34" charset="-120"/>
            </a:endParaRPr>
          </a:p>
          <a:p>
            <a:pPr marL="0" indent="0" algn="just">
              <a:lnSpc>
                <a:spcPts val="2734"/>
              </a:lnSpc>
              <a:buNone/>
            </a:pPr>
            <a:r>
              <a:rPr lang="en-US" sz="2400" i="0" dirty="0">
                <a:effectLst/>
                <a:latin typeface="Aptos Narrow" panose="020B0004020202020204" pitchFamily="34" charset="0"/>
              </a:rPr>
              <a:t>Our smart home automation project utilizes ESP32, Relay, </a:t>
            </a:r>
            <a:r>
              <a:rPr lang="en-US" sz="2400" dirty="0">
                <a:latin typeface="Aptos Narrow" panose="020B0004020202020204" pitchFamily="34" charset="0"/>
              </a:rPr>
              <a:t>and </a:t>
            </a:r>
            <a:r>
              <a:rPr lang="en-US" sz="2400" i="0" dirty="0">
                <a:effectLst/>
                <a:latin typeface="Aptos Narrow" panose="020B0004020202020204" pitchFamily="34" charset="0"/>
              </a:rPr>
              <a:t>Firebase for global appliance control with internet-based access and a fail-safe manual option. This sophisticated solution ensures both convenience and professional-grade reliability in home automation.</a:t>
            </a:r>
            <a:endParaRPr lang="en-US" sz="2187" dirty="0">
              <a:latin typeface="Aptos Narrow" panose="020B0004020202020204" pitchFamily="34" charset="0"/>
            </a:endParaRPr>
          </a:p>
        </p:txBody>
      </p:sp>
      <p:sp>
        <p:nvSpPr>
          <p:cNvPr id="8" name="Text 5"/>
          <p:cNvSpPr/>
          <p:nvPr/>
        </p:nvSpPr>
        <p:spPr>
          <a:xfrm>
            <a:off x="2273975" y="5587127"/>
            <a:ext cx="2898100" cy="1777008"/>
          </a:xfrm>
          <a:prstGeom prst="rect">
            <a:avLst/>
          </a:prstGeom>
          <a:noFill/>
          <a:ln/>
        </p:spPr>
        <p:txBody>
          <a:bodyPr wrap="square" rtlCol="0" anchor="t"/>
          <a:lstStyle/>
          <a:p>
            <a:pPr marL="0" indent="0">
              <a:lnSpc>
                <a:spcPts val="2799"/>
              </a:lnSpc>
              <a:buNone/>
            </a:pPr>
            <a:endParaRPr lang="en-US" sz="1750" dirty="0"/>
          </a:p>
        </p:txBody>
      </p:sp>
      <p:sp>
        <p:nvSpPr>
          <p:cNvPr id="9" name="Shape 6"/>
          <p:cNvSpPr/>
          <p:nvPr/>
        </p:nvSpPr>
        <p:spPr>
          <a:xfrm>
            <a:off x="7519787" y="3242025"/>
            <a:ext cx="6382480" cy="4347495"/>
          </a:xfrm>
          <a:prstGeom prst="roundRect">
            <a:avLst>
              <a:gd name="adj" fmla="val 3159"/>
            </a:avLst>
          </a:prstGeom>
          <a:solidFill>
            <a:srgbClr val="DFECE9"/>
          </a:solidFill>
          <a:ln w="13811">
            <a:solidFill>
              <a:srgbClr val="BFD9D3"/>
            </a:solidFill>
            <a:prstDash val="solid"/>
          </a:ln>
        </p:spPr>
        <p:txBody>
          <a:bodyPr/>
          <a:lstStyle/>
          <a:p>
            <a:r>
              <a:rPr lang="en-IN" dirty="0"/>
              <a:t>   </a:t>
            </a:r>
          </a:p>
        </p:txBody>
      </p:sp>
      <p:sp>
        <p:nvSpPr>
          <p:cNvPr id="10" name="Text 7"/>
          <p:cNvSpPr/>
          <p:nvPr/>
        </p:nvSpPr>
        <p:spPr>
          <a:xfrm>
            <a:off x="7661557" y="3593581"/>
            <a:ext cx="5961920" cy="3770554"/>
          </a:xfrm>
          <a:prstGeom prst="rect">
            <a:avLst/>
          </a:prstGeom>
          <a:noFill/>
          <a:ln/>
        </p:spPr>
        <p:txBody>
          <a:bodyPr wrap="none" rtlCol="0" anchor="t"/>
          <a:lstStyle/>
          <a:p>
            <a:pPr marL="0" indent="0">
              <a:lnSpc>
                <a:spcPts val="2734"/>
              </a:lnSpc>
              <a:buNone/>
            </a:pPr>
            <a:r>
              <a:rPr lang="en-US" sz="2800" b="1" dirty="0">
                <a:solidFill>
                  <a:srgbClr val="2C3249"/>
                </a:solidFill>
                <a:latin typeface="Kanit" pitchFamily="34" charset="0"/>
                <a:ea typeface="Kanit" pitchFamily="34" charset="-122"/>
                <a:cs typeface="Kanit" pitchFamily="34" charset="-120"/>
              </a:rPr>
              <a:t>Future Enhancements</a:t>
            </a:r>
          </a:p>
          <a:p>
            <a:pPr marL="0" indent="0">
              <a:lnSpc>
                <a:spcPts val="2734"/>
              </a:lnSpc>
              <a:buNone/>
            </a:pPr>
            <a:endParaRPr lang="en-US" sz="2400" dirty="0">
              <a:latin typeface="Aptos Narrow" panose="020B0004020202020204" pitchFamily="34" charset="0"/>
            </a:endParaRPr>
          </a:p>
          <a:p>
            <a:pPr marL="0" indent="0">
              <a:lnSpc>
                <a:spcPts val="2734"/>
              </a:lnSpc>
              <a:buNone/>
            </a:pPr>
            <a:r>
              <a:rPr lang="en-US" sz="2400" dirty="0">
                <a:latin typeface="Aptos Narrow" panose="020B0004020202020204" pitchFamily="34" charset="0"/>
              </a:rPr>
              <a:t>We can integrate an ESP-CAM module along with</a:t>
            </a:r>
          </a:p>
          <a:p>
            <a:pPr marL="0" indent="0">
              <a:lnSpc>
                <a:spcPts val="2734"/>
              </a:lnSpc>
              <a:buNone/>
            </a:pPr>
            <a:r>
              <a:rPr lang="en-US" sz="2400" dirty="0">
                <a:latin typeface="Aptos Narrow" panose="020B0004020202020204" pitchFamily="34" charset="0"/>
              </a:rPr>
              <a:t> sensors to detect intruders, monitor room </a:t>
            </a:r>
          </a:p>
          <a:p>
            <a:pPr marL="0" indent="0">
              <a:lnSpc>
                <a:spcPts val="2734"/>
              </a:lnSpc>
              <a:buNone/>
            </a:pPr>
            <a:r>
              <a:rPr lang="en-US" sz="2400" dirty="0">
                <a:latin typeface="Aptos Narrow" panose="020B0004020202020204" pitchFamily="34" charset="0"/>
              </a:rPr>
              <a:t>temperature, and provide a WhatsApp alert in</a:t>
            </a:r>
          </a:p>
          <a:p>
            <a:pPr marL="0" indent="0">
              <a:lnSpc>
                <a:spcPts val="2734"/>
              </a:lnSpc>
              <a:buNone/>
            </a:pPr>
            <a:r>
              <a:rPr lang="en-US" sz="2400" dirty="0">
                <a:latin typeface="Aptos Narrow" panose="020B0004020202020204" pitchFamily="34" charset="0"/>
              </a:rPr>
              <a:t> case of a short circuit. This augmentation would </a:t>
            </a:r>
          </a:p>
          <a:p>
            <a:pPr marL="0" indent="0">
              <a:lnSpc>
                <a:spcPts val="2734"/>
              </a:lnSpc>
              <a:buNone/>
            </a:pPr>
            <a:r>
              <a:rPr lang="en-US" sz="2400" dirty="0">
                <a:latin typeface="Aptos Narrow" panose="020B0004020202020204" pitchFamily="34" charset="0"/>
              </a:rPr>
              <a:t>significantly enhance the security and monitoring </a:t>
            </a:r>
          </a:p>
          <a:p>
            <a:pPr marL="0" indent="0">
              <a:lnSpc>
                <a:spcPts val="2734"/>
              </a:lnSpc>
              <a:buNone/>
            </a:pPr>
            <a:r>
              <a:rPr lang="en-US" sz="2400" dirty="0">
                <a:latin typeface="Aptos Narrow" panose="020B0004020202020204" pitchFamily="34" charset="0"/>
              </a:rPr>
              <a:t>capabilities of our smart home automation system, </a:t>
            </a:r>
          </a:p>
          <a:p>
            <a:pPr marL="0" indent="0">
              <a:lnSpc>
                <a:spcPts val="2734"/>
              </a:lnSpc>
              <a:buNone/>
            </a:pPr>
            <a:r>
              <a:rPr lang="en-US" sz="2400" dirty="0">
                <a:latin typeface="Aptos Narrow" panose="020B0004020202020204" pitchFamily="34" charset="0"/>
              </a:rPr>
              <a:t>extending its functionality to encompass a broader </a:t>
            </a:r>
          </a:p>
          <a:p>
            <a:pPr marL="0" indent="0">
              <a:lnSpc>
                <a:spcPts val="2734"/>
              </a:lnSpc>
              <a:buNone/>
            </a:pPr>
            <a:r>
              <a:rPr lang="en-US" sz="2400" dirty="0">
                <a:latin typeface="Aptos Narrow" panose="020B0004020202020204" pitchFamily="34" charset="0"/>
              </a:rPr>
              <a:t>range of potential scenarios.</a:t>
            </a:r>
          </a:p>
        </p:txBody>
      </p:sp>
      <p:sp>
        <p:nvSpPr>
          <p:cNvPr id="11" name="Text 8"/>
          <p:cNvSpPr/>
          <p:nvPr/>
        </p:nvSpPr>
        <p:spPr>
          <a:xfrm>
            <a:off x="8699871" y="3882253"/>
            <a:ext cx="3656553" cy="3134696"/>
          </a:xfrm>
          <a:prstGeom prst="rect">
            <a:avLst/>
          </a:prstGeom>
          <a:noFill/>
          <a:ln/>
        </p:spPr>
        <p:txBody>
          <a:bodyPr wrap="square" rtlCol="0" anchor="t"/>
          <a:lstStyle/>
          <a:p>
            <a:pPr marL="0" indent="0">
              <a:lnSpc>
                <a:spcPts val="2799"/>
              </a:lnSpc>
              <a:buNone/>
            </a:pPr>
            <a:endParaRPr lang="en-US" sz="1750" dirty="0"/>
          </a:p>
        </p:txBody>
      </p:sp>
      <p:sp>
        <p:nvSpPr>
          <p:cNvPr id="13" name="Text 10"/>
          <p:cNvSpPr/>
          <p:nvPr/>
        </p:nvSpPr>
        <p:spPr>
          <a:xfrm>
            <a:off x="9458444" y="4670584"/>
            <a:ext cx="2221944"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9458443" y="5239941"/>
            <a:ext cx="3817289" cy="1777008"/>
          </a:xfrm>
          <a:prstGeom prst="rect">
            <a:avLst/>
          </a:prstGeom>
          <a:noFill/>
          <a:ln/>
        </p:spPr>
        <p:txBody>
          <a:bodyPr wrap="square" rtlCol="0" anchor="t"/>
          <a:lstStyle/>
          <a:p>
            <a:pPr marL="0" indent="0">
              <a:lnSpc>
                <a:spcPts val="2799"/>
              </a:lnSpc>
              <a:buNone/>
            </a:pPr>
            <a:endParaRPr lang="en-US" sz="1750"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0" y="0"/>
            <a:ext cx="5869858" cy="8229600"/>
          </a:xfrm>
          <a:prstGeom prst="rect">
            <a:avLst/>
          </a:prstGeom>
        </p:spPr>
      </p:pic>
      <p:sp>
        <p:nvSpPr>
          <p:cNvPr id="5" name="Text 2"/>
          <p:cNvSpPr/>
          <p:nvPr/>
        </p:nvSpPr>
        <p:spPr>
          <a:xfrm>
            <a:off x="6327219" y="1194619"/>
            <a:ext cx="7477601" cy="2499598"/>
          </a:xfrm>
          <a:prstGeom prst="rect">
            <a:avLst/>
          </a:prstGeom>
          <a:noFill/>
          <a:ln/>
        </p:spPr>
        <p:txBody>
          <a:bodyPr wrap="square" rtlCol="0" anchor="t"/>
          <a:lstStyle/>
          <a:p>
            <a:pPr marL="0" indent="0">
              <a:lnSpc>
                <a:spcPts val="6561"/>
              </a:lnSpc>
              <a:buNone/>
            </a:pPr>
            <a:r>
              <a:rPr lang="en-US" sz="5249" b="1" dirty="0">
                <a:solidFill>
                  <a:srgbClr val="272D45"/>
                </a:solidFill>
                <a:effectLst>
                  <a:outerShdw blurRad="38100" dist="38100" dir="2700000" algn="tl">
                    <a:srgbClr val="000000">
                      <a:alpha val="43137"/>
                    </a:srgbClr>
                  </a:outerShdw>
                </a:effectLst>
                <a:latin typeface="Kanit" pitchFamily="34" charset="0"/>
                <a:ea typeface="Kanit" pitchFamily="34" charset="-122"/>
                <a:cs typeface="Kanit" pitchFamily="34" charset="-120"/>
              </a:rPr>
              <a:t>Revolutionizing Your Home with Smart Automation</a:t>
            </a:r>
            <a:endParaRPr lang="en-US" sz="5249" b="1" dirty="0">
              <a:effectLst>
                <a:outerShdw blurRad="38100" dist="38100" dir="2700000" algn="tl">
                  <a:srgbClr val="000000">
                    <a:alpha val="43137"/>
                  </a:srgbClr>
                </a:outerShdw>
              </a:effectLst>
            </a:endParaRPr>
          </a:p>
        </p:txBody>
      </p:sp>
      <p:sp>
        <p:nvSpPr>
          <p:cNvPr id="6" name="Text 3"/>
          <p:cNvSpPr/>
          <p:nvPr/>
        </p:nvSpPr>
        <p:spPr>
          <a:xfrm>
            <a:off x="6319599" y="4678680"/>
            <a:ext cx="7477601" cy="1688188"/>
          </a:xfrm>
          <a:prstGeom prst="rect">
            <a:avLst/>
          </a:prstGeom>
          <a:noFill/>
          <a:ln/>
        </p:spPr>
        <p:txBody>
          <a:bodyPr wrap="square" rtlCol="0" anchor="t"/>
          <a:lstStyle/>
          <a:p>
            <a:pPr>
              <a:lnSpc>
                <a:spcPts val="2799"/>
              </a:lnSpc>
            </a:pPr>
            <a:r>
              <a:rPr lang="en-US" sz="2400" dirty="0"/>
              <a:t>Let's make a Home Automation Project to control the appliances in multiple rooms of your home using INTERNET OF THINGS with a Firebase Real-time Database and ESP 32.</a:t>
            </a:r>
          </a:p>
        </p:txBody>
      </p:sp>
      <p:sp>
        <p:nvSpPr>
          <p:cNvPr id="7" name="Shape 4"/>
          <p:cNvSpPr/>
          <p:nvPr/>
        </p:nvSpPr>
        <p:spPr>
          <a:xfrm>
            <a:off x="6319599" y="6011466"/>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5994797"/>
            <a:ext cx="154686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7757652" y="0"/>
            <a:ext cx="6872748" cy="1917290"/>
          </a:xfrm>
          <a:prstGeom prst="rect">
            <a:avLst/>
          </a:prstGeom>
        </p:spPr>
      </p:pic>
      <p:sp>
        <p:nvSpPr>
          <p:cNvPr id="5" name="Text 2"/>
          <p:cNvSpPr/>
          <p:nvPr/>
        </p:nvSpPr>
        <p:spPr>
          <a:xfrm>
            <a:off x="2037993" y="5156359"/>
            <a:ext cx="4443889" cy="694373"/>
          </a:xfrm>
          <a:prstGeom prst="rect">
            <a:avLst/>
          </a:prstGeom>
          <a:noFill/>
          <a:ln/>
        </p:spPr>
        <p:txBody>
          <a:bodyPr wrap="none" rtlCol="0" anchor="t"/>
          <a:lstStyle/>
          <a:p>
            <a:pPr marL="0" indent="0">
              <a:lnSpc>
                <a:spcPts val="5468"/>
              </a:lnSpc>
              <a:buNone/>
            </a:pPr>
            <a:endParaRPr lang="en-US" sz="4374" dirty="0"/>
          </a:p>
        </p:txBody>
      </p:sp>
      <p:pic>
        <p:nvPicPr>
          <p:cNvPr id="8" name="Picture 7" descr="_6jIQatrF4I.jpeg"/>
          <p:cNvPicPr>
            <a:picLocks noChangeAspect="1"/>
          </p:cNvPicPr>
          <p:nvPr/>
        </p:nvPicPr>
        <p:blipFill rotWithShape="1">
          <a:blip r:embed="rId4"/>
          <a:srcRect t="15173"/>
          <a:stretch/>
        </p:blipFill>
        <p:spPr>
          <a:xfrm>
            <a:off x="7757652" y="2471265"/>
            <a:ext cx="6622025" cy="5370188"/>
          </a:xfrm>
          <a:prstGeom prst="rect">
            <a:avLst/>
          </a:prstGeom>
          <a:ln>
            <a:noFill/>
          </a:ln>
          <a:effectLst>
            <a:softEdge rad="112500"/>
          </a:effectLst>
        </p:spPr>
      </p:pic>
      <p:sp>
        <p:nvSpPr>
          <p:cNvPr id="7" name="TextBox 6"/>
          <p:cNvSpPr txBox="1"/>
          <p:nvPr/>
        </p:nvSpPr>
        <p:spPr>
          <a:xfrm>
            <a:off x="361371" y="294968"/>
            <a:ext cx="7396281" cy="6555641"/>
          </a:xfrm>
          <a:prstGeom prst="rect">
            <a:avLst/>
          </a:prstGeom>
          <a:noFill/>
        </p:spPr>
        <p:txBody>
          <a:bodyPr wrap="square" rtlCol="0">
            <a:spAutoFit/>
          </a:bodyPr>
          <a:lstStyle/>
          <a:p>
            <a:pPr algn="ctr"/>
            <a:r>
              <a:rPr lang="en-US" sz="4000" b="1" dirty="0">
                <a:solidFill>
                  <a:srgbClr val="2C3249"/>
                </a:solidFill>
                <a:effectLst>
                  <a:outerShdw blurRad="38100" dist="38100" dir="2700000" algn="tl">
                    <a:srgbClr val="000000">
                      <a:alpha val="43137"/>
                    </a:srgbClr>
                  </a:outerShdw>
                </a:effectLst>
                <a:latin typeface="Martel Sans" pitchFamily="34" charset="0"/>
                <a:ea typeface="Martel Sans" pitchFamily="34" charset="-122"/>
                <a:cs typeface="Martel Sans" pitchFamily="34" charset="-120"/>
              </a:rPr>
              <a:t>Introduction:-</a:t>
            </a:r>
          </a:p>
          <a:p>
            <a:pPr algn="ctr"/>
            <a:endParaRPr lang="en-US" sz="4000" b="1" dirty="0">
              <a:solidFill>
                <a:srgbClr val="2C3249"/>
              </a:solidFill>
              <a:effectLst>
                <a:outerShdw blurRad="38100" dist="38100" dir="2700000" algn="tl">
                  <a:srgbClr val="000000">
                    <a:alpha val="43137"/>
                  </a:srgbClr>
                </a:outerShdw>
              </a:effectLst>
              <a:latin typeface="Martel Sans" pitchFamily="34" charset="0"/>
              <a:ea typeface="Martel Sans" pitchFamily="34" charset="-122"/>
              <a:cs typeface="Martel Sans" pitchFamily="34" charset="-120"/>
            </a:endParaRPr>
          </a:p>
          <a:p>
            <a:pPr algn="just"/>
            <a:r>
              <a:rPr lang="en-US" sz="2400" dirty="0">
                <a:latin typeface="Aptos" panose="020B0004020202020204" pitchFamily="34" charset="0"/>
                <a:cs typeface="Arial" panose="020B0604020202020204" pitchFamily="34" charset="0"/>
              </a:rPr>
              <a:t>Let's make a Home Automation Project to control the multiple rooms of your home with a Firebase Real-time Database ,and ESP32. This is an IOT home automation project. We have also created an Android App using MIT App Inventor. You can use the App to control total 4 rooms of you home. You can also add more rooms in the Android App by modifying the project </a:t>
            </a:r>
            <a:r>
              <a:rPr lang="en-US" sz="2400" dirty="0" err="1">
                <a:latin typeface="Aptos" panose="020B0004020202020204" pitchFamily="34" charset="0"/>
                <a:cs typeface="Arial" panose="020B0604020202020204" pitchFamily="34" charset="0"/>
              </a:rPr>
              <a:t>aia</a:t>
            </a:r>
            <a:r>
              <a:rPr lang="en-US" sz="2400" dirty="0">
                <a:latin typeface="Aptos" panose="020B0004020202020204" pitchFamily="34" charset="0"/>
                <a:cs typeface="Arial" panose="020B0604020202020204" pitchFamily="34" charset="0"/>
              </a:rPr>
              <a:t> file. You can also check the real time status update by using the Android App. We have also added the manual switches to control the appliances of different rooms. If you reset the micro controller, or If there is a power failure. And when the micro controller power up again, the latest status of the relays will be updated automatically</a:t>
            </a:r>
            <a:r>
              <a:rPr lang="en-US" sz="2800" dirty="0">
                <a:latin typeface="Aptos" panose="020B00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1696065"/>
          </a:xfrm>
          <a:prstGeom prst="rect">
            <a:avLst/>
          </a:prstGeom>
        </p:spPr>
      </p:pic>
      <p:sp>
        <p:nvSpPr>
          <p:cNvPr id="5" name="Text 2"/>
          <p:cNvSpPr/>
          <p:nvPr/>
        </p:nvSpPr>
        <p:spPr>
          <a:xfrm>
            <a:off x="2037993" y="5156359"/>
            <a:ext cx="4443889" cy="694373"/>
          </a:xfrm>
          <a:prstGeom prst="rect">
            <a:avLst/>
          </a:prstGeom>
          <a:noFill/>
          <a:ln/>
        </p:spPr>
        <p:txBody>
          <a:bodyPr wrap="none" rtlCol="0" anchor="t"/>
          <a:lstStyle/>
          <a:p>
            <a:pPr marL="0" indent="0">
              <a:lnSpc>
                <a:spcPts val="5468"/>
              </a:lnSpc>
              <a:buNone/>
            </a:pPr>
            <a:endParaRPr lang="en-US" sz="4374" dirty="0"/>
          </a:p>
        </p:txBody>
      </p:sp>
      <p:sp>
        <p:nvSpPr>
          <p:cNvPr id="7" name="TextBox 6"/>
          <p:cNvSpPr txBox="1"/>
          <p:nvPr/>
        </p:nvSpPr>
        <p:spPr>
          <a:xfrm>
            <a:off x="221226" y="1696065"/>
            <a:ext cx="8908026" cy="5078313"/>
          </a:xfrm>
          <a:prstGeom prst="rect">
            <a:avLst/>
          </a:prstGeom>
          <a:noFill/>
        </p:spPr>
        <p:txBody>
          <a:bodyPr wrap="square" rtlCol="0">
            <a:spAutoFit/>
          </a:bodyPr>
          <a:lstStyle/>
          <a:p>
            <a:r>
              <a:rPr lang="en-US" sz="3600" b="1" dirty="0"/>
              <a:t>Components Used : </a:t>
            </a:r>
          </a:p>
          <a:p>
            <a:endParaRPr lang="en-US" sz="3200" dirty="0"/>
          </a:p>
          <a:p>
            <a:pPr marL="457200" indent="-457200">
              <a:buFont typeface="Arial" panose="020B0604020202020204" pitchFamily="34" charset="0"/>
              <a:buChar char="•"/>
            </a:pPr>
            <a:r>
              <a:rPr lang="en-US" sz="3200" dirty="0"/>
              <a:t>ESP32 Development Board </a:t>
            </a:r>
          </a:p>
          <a:p>
            <a:pPr marL="514350" indent="-514350">
              <a:buFont typeface="Arial" panose="020B0604020202020204" pitchFamily="34" charset="0"/>
              <a:buChar char="•"/>
            </a:pPr>
            <a:r>
              <a:rPr lang="en-US" sz="3200" dirty="0"/>
              <a:t>4 Channel Relay Module (2x) </a:t>
            </a:r>
          </a:p>
          <a:p>
            <a:pPr marL="514350" indent="-514350">
              <a:buFont typeface="Arial" panose="020B0604020202020204" pitchFamily="34" charset="0"/>
              <a:buChar char="•"/>
            </a:pPr>
            <a:r>
              <a:rPr lang="en-US" sz="3200" dirty="0"/>
              <a:t>AC Bulbs (4x) </a:t>
            </a:r>
          </a:p>
          <a:p>
            <a:pPr marL="514350" indent="-514350">
              <a:buFont typeface="Arial" panose="020B0604020202020204" pitchFamily="34" charset="0"/>
              <a:buChar char="•"/>
            </a:pPr>
            <a:r>
              <a:rPr lang="en-US" sz="3200" dirty="0"/>
              <a:t>Bulb Holder (4x) </a:t>
            </a:r>
          </a:p>
          <a:p>
            <a:pPr marL="514350" indent="-514350">
              <a:buFont typeface="Arial" panose="020B0604020202020204" pitchFamily="34" charset="0"/>
              <a:buChar char="•"/>
            </a:pPr>
            <a:r>
              <a:rPr lang="en-US" sz="3200" dirty="0"/>
              <a:t>5v Power Adapter</a:t>
            </a:r>
          </a:p>
          <a:p>
            <a:pPr marL="514350" indent="-514350">
              <a:buFont typeface="Arial" panose="020B0604020202020204" pitchFamily="34" charset="0"/>
              <a:buChar char="•"/>
            </a:pPr>
            <a:r>
              <a:rPr lang="en-US" sz="3200" dirty="0"/>
              <a:t>Push Buttons (8x) </a:t>
            </a:r>
          </a:p>
          <a:p>
            <a:pPr marL="514350" indent="-514350">
              <a:buFont typeface="Arial" panose="020B0604020202020204" pitchFamily="34" charset="0"/>
              <a:buChar char="•"/>
            </a:pPr>
            <a:r>
              <a:rPr lang="en-US" sz="3200" dirty="0"/>
              <a:t>Breadboard </a:t>
            </a:r>
          </a:p>
          <a:p>
            <a:pPr marL="514350" indent="-514350">
              <a:buFont typeface="Arial" panose="020B0604020202020204" pitchFamily="34" charset="0"/>
              <a:buChar char="•"/>
            </a:pPr>
            <a:r>
              <a:rPr lang="en-US" sz="3200" dirty="0"/>
              <a:t>Jumper Wires (Male/Female)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5156359"/>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7" name="TextBox 6"/>
          <p:cNvSpPr txBox="1"/>
          <p:nvPr/>
        </p:nvSpPr>
        <p:spPr>
          <a:xfrm>
            <a:off x="471948" y="3598606"/>
            <a:ext cx="7329949" cy="2646878"/>
          </a:xfrm>
          <a:prstGeom prst="rect">
            <a:avLst/>
          </a:prstGeom>
          <a:noFill/>
        </p:spPr>
        <p:txBody>
          <a:bodyPr wrap="square" rtlCol="0">
            <a:spAutoFit/>
          </a:bodyPr>
          <a:lstStyle/>
          <a:p>
            <a:br>
              <a:rPr lang="en-US" dirty="0"/>
            </a:br>
            <a:r>
              <a:rPr lang="en-US" sz="2800" b="1" dirty="0"/>
              <a:t>Software Used in This Project:</a:t>
            </a:r>
          </a:p>
          <a:p>
            <a:endParaRPr lang="en-US" sz="2400" b="1" dirty="0"/>
          </a:p>
          <a:p>
            <a:pPr marL="457200" indent="-457200">
              <a:buFont typeface="+mj-lt"/>
              <a:buAutoNum type="arabicPeriod"/>
            </a:pPr>
            <a:r>
              <a:rPr lang="en-US" sz="2400" dirty="0"/>
              <a:t> Arduino IDE (Version 1.8.20) </a:t>
            </a:r>
          </a:p>
          <a:p>
            <a:pPr marL="457200" indent="-457200">
              <a:buFont typeface="+mj-lt"/>
              <a:buAutoNum type="arabicPeriod"/>
            </a:pPr>
            <a:r>
              <a:rPr lang="en-US" sz="2400" dirty="0"/>
              <a:t> ESP8266 Board Package (Version 3.0.2) </a:t>
            </a:r>
          </a:p>
          <a:p>
            <a:pPr marL="457200" indent="-457200">
              <a:buFont typeface="+mj-lt"/>
              <a:buAutoNum type="arabicPeriod"/>
            </a:pPr>
            <a:r>
              <a:rPr lang="en-US" sz="2400" dirty="0"/>
              <a:t> ESP32 Board Package (Version 1.0.6) </a:t>
            </a:r>
          </a:p>
          <a:p>
            <a:pPr marL="457200" indent="-457200">
              <a:buFont typeface="+mj-lt"/>
              <a:buAutoNum type="arabicPeriod"/>
            </a:pPr>
            <a:r>
              <a:rPr lang="en-US" sz="2400" dirty="0"/>
              <a:t>Firebase ESP Client Library (Version 3.1.5)</a:t>
            </a:r>
            <a:endParaRPr lang="en-US" dirty="0"/>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96819" y="50664"/>
            <a:ext cx="14630400" cy="8229600"/>
          </a:xfrm>
          <a:prstGeom prst="rect">
            <a:avLst/>
          </a:prstGeom>
          <a:solidFill>
            <a:srgbClr val="EBF4F3"/>
          </a:solidFill>
          <a:ln/>
        </p:spPr>
      </p:sp>
      <p:sp>
        <p:nvSpPr>
          <p:cNvPr id="3" name="Shape 1"/>
          <p:cNvSpPr/>
          <p:nvPr/>
        </p:nvSpPr>
        <p:spPr>
          <a:xfrm>
            <a:off x="0" y="7589519"/>
            <a:ext cx="14630400" cy="754680"/>
          </a:xfrm>
          <a:prstGeom prst="rect">
            <a:avLst/>
          </a:prstGeom>
          <a:solidFill>
            <a:srgbClr val="FFFFFF"/>
          </a:solidFill>
          <a:ln w="13811">
            <a:solidFill>
              <a:srgbClr val="E5E0DF"/>
            </a:solidFill>
            <a:prstDash val="solid"/>
          </a:ln>
        </p:spPr>
      </p:sp>
      <p:sp>
        <p:nvSpPr>
          <p:cNvPr id="4" name="Text 2"/>
          <p:cNvSpPr/>
          <p:nvPr/>
        </p:nvSpPr>
        <p:spPr>
          <a:xfrm>
            <a:off x="3070388" y="1061883"/>
            <a:ext cx="6606540" cy="694373"/>
          </a:xfrm>
          <a:prstGeom prst="rect">
            <a:avLst/>
          </a:prstGeom>
          <a:noFill/>
          <a:ln/>
        </p:spPr>
        <p:txBody>
          <a:bodyPr wrap="none" rtlCol="0" anchor="t"/>
          <a:lstStyle/>
          <a:p>
            <a:pPr>
              <a:lnSpc>
                <a:spcPts val="5468"/>
              </a:lnSpc>
            </a:pPr>
            <a:r>
              <a:rPr lang="en-US" sz="4400" dirty="0"/>
              <a:t>ESP32 Development Board</a:t>
            </a:r>
            <a:endParaRPr lang="en-US" sz="4374" dirty="0"/>
          </a:p>
        </p:txBody>
      </p:sp>
      <p:sp>
        <p:nvSpPr>
          <p:cNvPr id="5" name="Shape 3"/>
          <p:cNvSpPr/>
          <p:nvPr/>
        </p:nvSpPr>
        <p:spPr>
          <a:xfrm>
            <a:off x="1340333" y="2115008"/>
            <a:ext cx="3962715" cy="3833371"/>
          </a:xfrm>
          <a:prstGeom prst="roundRect">
            <a:avLst>
              <a:gd name="adj" fmla="val 3159"/>
            </a:avLst>
          </a:prstGeom>
          <a:solidFill>
            <a:srgbClr val="DFECE9"/>
          </a:solidFill>
          <a:ln w="13811">
            <a:solidFill>
              <a:srgbClr val="BFD9D3"/>
            </a:solidFill>
            <a:prstDash val="solid"/>
          </a:ln>
        </p:spPr>
      </p:sp>
      <p:sp>
        <p:nvSpPr>
          <p:cNvPr id="6" name="Text 4"/>
          <p:cNvSpPr/>
          <p:nvPr/>
        </p:nvSpPr>
        <p:spPr>
          <a:xfrm>
            <a:off x="2170737" y="2318883"/>
            <a:ext cx="2232660" cy="347186"/>
          </a:xfrm>
          <a:prstGeom prst="rect">
            <a:avLst/>
          </a:prstGeom>
          <a:noFill/>
          <a:ln/>
        </p:spPr>
        <p:txBody>
          <a:bodyPr wrap="none" rtlCol="0" anchor="t"/>
          <a:lstStyle/>
          <a:p>
            <a:pPr marL="0" indent="0">
              <a:lnSpc>
                <a:spcPts val="2734"/>
              </a:lnSpc>
              <a:buNone/>
            </a:pPr>
            <a:r>
              <a:rPr lang="en-US" sz="2187" b="1" dirty="0">
                <a:solidFill>
                  <a:srgbClr val="2C3249"/>
                </a:solidFill>
                <a:latin typeface="Kanit" pitchFamily="34" charset="0"/>
                <a:ea typeface="Kanit" pitchFamily="34" charset="-122"/>
                <a:cs typeface="Kanit" pitchFamily="34" charset="-120"/>
              </a:rPr>
              <a:t>Unleash the Power</a:t>
            </a:r>
            <a:endParaRPr lang="en-US" sz="2187" b="1" dirty="0"/>
          </a:p>
        </p:txBody>
      </p:sp>
      <p:sp>
        <p:nvSpPr>
          <p:cNvPr id="7" name="Text 5"/>
          <p:cNvSpPr/>
          <p:nvPr/>
        </p:nvSpPr>
        <p:spPr>
          <a:xfrm>
            <a:off x="1592826" y="2839662"/>
            <a:ext cx="3476011" cy="2558247"/>
          </a:xfrm>
          <a:prstGeom prst="rect">
            <a:avLst/>
          </a:prstGeom>
          <a:noFill/>
          <a:ln/>
        </p:spPr>
        <p:txBody>
          <a:bodyPr wrap="square" rtlCol="0" anchor="t"/>
          <a:lstStyle/>
          <a:p>
            <a:pPr>
              <a:lnSpc>
                <a:spcPts val="2799"/>
              </a:lnSpc>
            </a:pPr>
            <a:r>
              <a:rPr lang="en-US" dirty="0">
                <a:latin typeface="Arial" panose="020B0604020202020204" pitchFamily="34" charset="0"/>
                <a:cs typeface="Arial" panose="020B0604020202020204" pitchFamily="34" charset="0"/>
              </a:rPr>
              <a:t>The ESP32 is a popular and versatile microcontroller development board that is widely used in IoT (Internet of Things) projects. It is part of the ESP-IDF (Espressif IoT Development Framework) ecosystem</a:t>
            </a:r>
          </a:p>
        </p:txBody>
      </p:sp>
      <p:sp>
        <p:nvSpPr>
          <p:cNvPr id="8" name="Shape 6"/>
          <p:cNvSpPr/>
          <p:nvPr/>
        </p:nvSpPr>
        <p:spPr>
          <a:xfrm>
            <a:off x="6019482" y="2115009"/>
            <a:ext cx="3962714" cy="3747910"/>
          </a:xfrm>
          <a:prstGeom prst="roundRect">
            <a:avLst>
              <a:gd name="adj" fmla="val 3159"/>
            </a:avLst>
          </a:prstGeom>
          <a:solidFill>
            <a:srgbClr val="DFECE9"/>
          </a:solidFill>
          <a:ln w="13811">
            <a:solidFill>
              <a:srgbClr val="BFD9D3"/>
            </a:solidFill>
            <a:prstDash val="solid"/>
          </a:ln>
        </p:spPr>
        <p:txBody>
          <a:bodyPr/>
          <a:lstStyle/>
          <a:p>
            <a:endParaRPr lang="en-IN" dirty="0"/>
          </a:p>
        </p:txBody>
      </p:sp>
      <p:sp>
        <p:nvSpPr>
          <p:cNvPr id="9" name="Text 7"/>
          <p:cNvSpPr/>
          <p:nvPr/>
        </p:nvSpPr>
        <p:spPr>
          <a:xfrm>
            <a:off x="6019482" y="2318883"/>
            <a:ext cx="3541240" cy="694373"/>
          </a:xfrm>
          <a:prstGeom prst="rect">
            <a:avLst/>
          </a:prstGeom>
          <a:noFill/>
          <a:ln/>
        </p:spPr>
        <p:txBody>
          <a:bodyPr wrap="square" rtlCol="0" anchor="t"/>
          <a:lstStyle/>
          <a:p>
            <a:pPr marL="0" indent="0">
              <a:lnSpc>
                <a:spcPts val="2734"/>
              </a:lnSpc>
              <a:buNone/>
            </a:pPr>
            <a:r>
              <a:rPr lang="en-US" sz="2187" b="1" dirty="0">
                <a:solidFill>
                  <a:srgbClr val="2C3249"/>
                </a:solidFill>
                <a:latin typeface="Kanit" pitchFamily="34" charset="0"/>
                <a:ea typeface="Kanit" pitchFamily="34" charset="-122"/>
                <a:cs typeface="Kanit" pitchFamily="34" charset="-120"/>
              </a:rPr>
              <a:t>Feature-Rich Innovation</a:t>
            </a:r>
            <a:endParaRPr lang="en-US" sz="2187" b="1" dirty="0"/>
          </a:p>
        </p:txBody>
      </p:sp>
      <p:sp>
        <p:nvSpPr>
          <p:cNvPr id="10" name="Text 8"/>
          <p:cNvSpPr/>
          <p:nvPr/>
        </p:nvSpPr>
        <p:spPr>
          <a:xfrm>
            <a:off x="6099461" y="2839662"/>
            <a:ext cx="3689998" cy="2693551"/>
          </a:xfrm>
          <a:prstGeom prst="rect">
            <a:avLst/>
          </a:prstGeom>
          <a:noFill/>
          <a:ln/>
        </p:spPr>
        <p:txBody>
          <a:bodyPr wrap="square" rtlCol="0" anchor="t"/>
          <a:lstStyle/>
          <a:p>
            <a:pPr marL="342900" indent="-342900">
              <a:lnSpc>
                <a:spcPts val="2799"/>
              </a:lnSpc>
              <a:buFont typeface="Wingdings" pitchFamily="2" charset="2"/>
              <a:buChar char="§"/>
            </a:pPr>
            <a:r>
              <a:rPr lang="en-US" dirty="0">
                <a:latin typeface="Arial" panose="020B0604020202020204" pitchFamily="34" charset="0"/>
                <a:cs typeface="Arial" panose="020B0604020202020204" pitchFamily="34" charset="0"/>
              </a:rPr>
              <a:t> Wireless Connectivity</a:t>
            </a:r>
          </a:p>
          <a:p>
            <a:pPr marL="342900" indent="-342900">
              <a:lnSpc>
                <a:spcPts val="2799"/>
              </a:lnSpc>
              <a:buFont typeface="Wingdings" pitchFamily="2" charset="2"/>
              <a:buChar char="§"/>
            </a:pPr>
            <a:r>
              <a:rPr lang="en-US" dirty="0">
                <a:latin typeface="Arial" panose="020B0604020202020204" pitchFamily="34" charset="0"/>
                <a:cs typeface="Arial" panose="020B0604020202020204" pitchFamily="34" charset="0"/>
              </a:rPr>
              <a:t> Multitasking with Dual-Core Processing</a:t>
            </a:r>
          </a:p>
          <a:p>
            <a:pPr marL="342900" indent="-342900">
              <a:lnSpc>
                <a:spcPts val="2799"/>
              </a:lnSpc>
              <a:buFont typeface="Wingdings" pitchFamily="2" charset="2"/>
              <a:buChar char="§"/>
            </a:pPr>
            <a:r>
              <a:rPr lang="en-US" dirty="0">
                <a:latin typeface="Arial" panose="020B0604020202020204" pitchFamily="34" charset="0"/>
                <a:cs typeface="Arial" panose="020B0604020202020204" pitchFamily="34" charset="0"/>
              </a:rPr>
              <a:t> Low Power Consumption</a:t>
            </a:r>
          </a:p>
          <a:p>
            <a:pPr marL="342900" indent="-342900">
              <a:lnSpc>
                <a:spcPts val="2799"/>
              </a:lnSpc>
              <a:buFont typeface="Wingdings" pitchFamily="2" charset="2"/>
              <a:buChar char="§"/>
            </a:pPr>
            <a:r>
              <a:rPr lang="en-US" dirty="0">
                <a:latin typeface="Arial" panose="020B0604020202020204" pitchFamily="34" charset="0"/>
                <a:cs typeface="Arial" panose="020B0604020202020204" pitchFamily="34" charset="0"/>
              </a:rPr>
              <a:t> ESP32, allowing you to control and monitor your device through a web interface</a:t>
            </a:r>
            <a:r>
              <a:rPr lang="en-US" sz="1600" dirty="0"/>
              <a:t>.</a:t>
            </a:r>
            <a:endParaRPr lang="en-US" sz="1750" dirty="0"/>
          </a:p>
        </p:txBody>
      </p:sp>
      <p:sp>
        <p:nvSpPr>
          <p:cNvPr id="12" name="Text 10"/>
          <p:cNvSpPr/>
          <p:nvPr/>
        </p:nvSpPr>
        <p:spPr>
          <a:xfrm>
            <a:off x="10254857" y="3337321"/>
            <a:ext cx="2887980" cy="347186"/>
          </a:xfrm>
          <a:prstGeom prst="rect">
            <a:avLst/>
          </a:prstGeom>
          <a:noFill/>
          <a:ln/>
        </p:spPr>
        <p:txBody>
          <a:bodyPr wrap="none" rtlCol="0" anchor="t"/>
          <a:lstStyle/>
          <a:p>
            <a:pPr marL="0" indent="0">
              <a:lnSpc>
                <a:spcPts val="2734"/>
              </a:lnSpc>
              <a:buNone/>
            </a:pPr>
            <a:endParaRPr lang="en-US" sz="2187" dirty="0"/>
          </a:p>
        </p:txBody>
      </p:sp>
      <p:sp>
        <p:nvSpPr>
          <p:cNvPr id="13" name="Text 11"/>
          <p:cNvSpPr/>
          <p:nvPr/>
        </p:nvSpPr>
        <p:spPr>
          <a:xfrm>
            <a:off x="10254857" y="3906678"/>
            <a:ext cx="2898100" cy="1777008"/>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1"/>
            <a:ext cx="14630400" cy="8229601"/>
          </a:xfrm>
          <a:prstGeom prst="rect">
            <a:avLst/>
          </a:prstGeom>
        </p:spPr>
      </p:pic>
      <p:sp>
        <p:nvSpPr>
          <p:cNvPr id="5" name="Text 2"/>
          <p:cNvSpPr/>
          <p:nvPr/>
        </p:nvSpPr>
        <p:spPr>
          <a:xfrm>
            <a:off x="2037993" y="5156359"/>
            <a:ext cx="4443889" cy="694373"/>
          </a:xfrm>
          <a:prstGeom prst="rect">
            <a:avLst/>
          </a:prstGeom>
          <a:noFill/>
          <a:ln/>
        </p:spPr>
        <p:txBody>
          <a:bodyPr wrap="none" rtlCol="0" anchor="t"/>
          <a:lstStyle/>
          <a:p>
            <a:pPr marL="0" indent="0">
              <a:lnSpc>
                <a:spcPts val="5468"/>
              </a:lnSpc>
              <a:buNone/>
            </a:pPr>
            <a:endParaRPr lang="en-US" sz="4374" dirty="0"/>
          </a:p>
        </p:txBody>
      </p:sp>
      <p:sp>
        <p:nvSpPr>
          <p:cNvPr id="8" name="TextBox 7"/>
          <p:cNvSpPr txBox="1"/>
          <p:nvPr/>
        </p:nvSpPr>
        <p:spPr>
          <a:xfrm>
            <a:off x="191730" y="6866395"/>
            <a:ext cx="13524270" cy="101566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The four-channel relay module contains four 5V relays and the associated switching and isolating components, which makes interfacing with a microcontroller or sensor easy with minimum components and connections. The contacts on each relay are specified for 250VAC and 30VDC and 10A in each case, as marked on the body of the relays</a:t>
            </a:r>
          </a:p>
        </p:txBody>
      </p:sp>
      <p:pic>
        <p:nvPicPr>
          <p:cNvPr id="9" name="Picture 8" descr="Four-Channel-Relay-Module-Pinout.jpg"/>
          <p:cNvPicPr>
            <a:picLocks noChangeAspect="1"/>
          </p:cNvPicPr>
          <p:nvPr/>
        </p:nvPicPr>
        <p:blipFill>
          <a:blip r:embed="rId4"/>
          <a:stretch>
            <a:fillRect/>
          </a:stretch>
        </p:blipFill>
        <p:spPr>
          <a:xfrm>
            <a:off x="781630" y="971532"/>
            <a:ext cx="11400503" cy="56146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4085304" y="0"/>
            <a:ext cx="5069454" cy="584775"/>
          </a:xfrm>
          <a:prstGeom prst="rect">
            <a:avLst/>
          </a:prstGeom>
          <a:solidFill>
            <a:srgbClr val="FFFF00"/>
          </a:solidFill>
        </p:spPr>
        <p:txBody>
          <a:bodyPr wrap="square" rtlCol="0">
            <a:spAutoFit/>
          </a:bodyPr>
          <a:lstStyle/>
          <a:p>
            <a:r>
              <a:rPr lang="en-US" sz="3200" b="1" u="sng" dirty="0"/>
              <a:t>The four-channel relay</a:t>
            </a:r>
            <a:endParaRPr lang="en-US" sz="3200" u="sng"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5" name="Text 2"/>
          <p:cNvSpPr/>
          <p:nvPr/>
        </p:nvSpPr>
        <p:spPr>
          <a:xfrm>
            <a:off x="2037993" y="5156359"/>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7" name="TextBox 6"/>
          <p:cNvSpPr txBox="1"/>
          <p:nvPr/>
        </p:nvSpPr>
        <p:spPr>
          <a:xfrm>
            <a:off x="796413" y="914400"/>
            <a:ext cx="9409471" cy="2708434"/>
          </a:xfrm>
          <a:prstGeom prst="rect">
            <a:avLst/>
          </a:prstGeom>
          <a:noFill/>
        </p:spPr>
        <p:txBody>
          <a:bodyPr wrap="square" rtlCol="0">
            <a:spAutoFit/>
          </a:bodyPr>
          <a:lstStyle/>
          <a:p>
            <a:r>
              <a:rPr lang="en-US" sz="3200" b="1" dirty="0"/>
              <a:t>Four-Channel Relay Module Specifications</a:t>
            </a:r>
          </a:p>
          <a:p>
            <a:pPr>
              <a:buFont typeface="Wingdings" pitchFamily="2" charset="2"/>
              <a:buChar char="q"/>
            </a:pPr>
            <a:r>
              <a:rPr lang="en-US" sz="2400" dirty="0"/>
              <a:t>Supply voltage – 3.75V to 6V</a:t>
            </a:r>
          </a:p>
          <a:p>
            <a:pPr>
              <a:buFont typeface="Wingdings" pitchFamily="2" charset="2"/>
              <a:buChar char="q"/>
            </a:pPr>
            <a:r>
              <a:rPr lang="en-US" sz="2400" dirty="0"/>
              <a:t>Trigger current – 5mA</a:t>
            </a:r>
          </a:p>
          <a:p>
            <a:pPr>
              <a:buFont typeface="Wingdings" pitchFamily="2" charset="2"/>
              <a:buChar char="q"/>
            </a:pPr>
            <a:r>
              <a:rPr lang="en-US" sz="2400" dirty="0"/>
              <a:t>Current when the relay is active - ~70mA (single), ~300mA (all four)</a:t>
            </a:r>
          </a:p>
          <a:p>
            <a:pPr>
              <a:buFont typeface="Wingdings" pitchFamily="2" charset="2"/>
              <a:buChar char="q"/>
            </a:pPr>
            <a:r>
              <a:rPr lang="en-US" sz="2400" dirty="0"/>
              <a:t>Relay maximum contact voltage – 250VAC, 30VDC</a:t>
            </a:r>
          </a:p>
          <a:p>
            <a:pPr>
              <a:buFont typeface="Wingdings" pitchFamily="2" charset="2"/>
              <a:buChar char="q"/>
            </a:pPr>
            <a:r>
              <a:rPr lang="en-US" sz="2400" dirty="0"/>
              <a:t>Relay maximum current – 10A</a:t>
            </a:r>
          </a:p>
          <a:p>
            <a:endParaRPr lang="en-US" dirty="0"/>
          </a:p>
        </p:txBody>
      </p:sp>
      <p:pic>
        <p:nvPicPr>
          <p:cNvPr id="2050" name="Picture 2" descr="5V Four Channel Relay Module "/>
          <p:cNvPicPr>
            <a:picLocks noChangeAspect="1" noChangeArrowheads="1"/>
          </p:cNvPicPr>
          <p:nvPr/>
        </p:nvPicPr>
        <p:blipFill>
          <a:blip r:embed="rId5"/>
          <a:srcRect/>
          <a:stretch>
            <a:fillRect/>
          </a:stretch>
        </p:blipFill>
        <p:spPr bwMode="auto">
          <a:xfrm>
            <a:off x="3392129" y="3622834"/>
            <a:ext cx="8410727" cy="421957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5" name="Text 2"/>
          <p:cNvSpPr/>
          <p:nvPr/>
        </p:nvSpPr>
        <p:spPr>
          <a:xfrm>
            <a:off x="2037993" y="5156359"/>
            <a:ext cx="4443889" cy="694373"/>
          </a:xfrm>
          <a:prstGeom prst="rect">
            <a:avLst/>
          </a:prstGeom>
          <a:noFill/>
          <a:ln/>
        </p:spPr>
        <p:txBody>
          <a:bodyPr wrap="none" rtlCol="0" anchor="t"/>
          <a:lstStyle/>
          <a:p>
            <a:pPr marL="0" indent="0">
              <a:lnSpc>
                <a:spcPts val="5468"/>
              </a:lnSpc>
              <a:buNone/>
            </a:pPr>
            <a:endParaRPr lang="en-US" sz="4374" dirty="0"/>
          </a:p>
        </p:txBody>
      </p:sp>
      <p:pic>
        <p:nvPicPr>
          <p:cNvPr id="31746" name="Picture 2" descr="Getting Started with ESP32 with Firebase: Realtime Database Arduino IDE"/>
          <p:cNvPicPr>
            <a:picLocks noChangeAspect="1" noChangeArrowheads="1"/>
          </p:cNvPicPr>
          <p:nvPr/>
        </p:nvPicPr>
        <p:blipFill>
          <a:blip r:embed="rId3"/>
          <a:srcRect/>
          <a:stretch>
            <a:fillRect/>
          </a:stretch>
        </p:blipFill>
        <p:spPr bwMode="auto">
          <a:xfrm>
            <a:off x="6481882" y="407887"/>
            <a:ext cx="7886700" cy="4438651"/>
          </a:xfrm>
          <a:prstGeom prst="rect">
            <a:avLst/>
          </a:prstGeom>
          <a:noFill/>
        </p:spPr>
      </p:pic>
      <p:sp>
        <p:nvSpPr>
          <p:cNvPr id="8" name="TextBox 7"/>
          <p:cNvSpPr txBox="1"/>
          <p:nvPr/>
        </p:nvSpPr>
        <p:spPr>
          <a:xfrm>
            <a:off x="176981" y="702854"/>
            <a:ext cx="6061587" cy="5386090"/>
          </a:xfrm>
          <a:prstGeom prst="rect">
            <a:avLst/>
          </a:prstGeom>
          <a:noFill/>
        </p:spPr>
        <p:txBody>
          <a:bodyPr wrap="square" rtlCol="0">
            <a:spAutoFit/>
          </a:bodyPr>
          <a:lstStyle/>
          <a:p>
            <a:r>
              <a:rPr lang="en-US" sz="3200" b="1" dirty="0"/>
              <a:t>Firebase ESP 32</a:t>
            </a:r>
          </a:p>
          <a:p>
            <a:endParaRPr lang="en-US" sz="3200" b="1" dirty="0"/>
          </a:p>
          <a:p>
            <a:pPr>
              <a:buFont typeface="Wingdings" pitchFamily="2" charset="2"/>
              <a:buChar char="q"/>
            </a:pPr>
            <a:r>
              <a:rPr lang="en-US" sz="2800" dirty="0">
                <a:latin typeface="Calibri" panose="020F0502020204030204" pitchFamily="34" charset="0"/>
                <a:ea typeface="Calibri" panose="020F0502020204030204" pitchFamily="34" charset="0"/>
                <a:cs typeface="Calibri" panose="020F0502020204030204" pitchFamily="34" charset="0"/>
              </a:rPr>
              <a:t>Firebase is Google’s mobile application development platform that includes many services to manage data from IOS, Android, or web applications.</a:t>
            </a:r>
          </a:p>
          <a:p>
            <a:pPr>
              <a:buFont typeface="Wingdings" pitchFamily="2" charset="2"/>
              <a:buChar char="q"/>
            </a:pPr>
            <a:endParaRPr lang="en-US" sz="2800" dirty="0">
              <a:latin typeface="Calibri" panose="020F0502020204030204" pitchFamily="34" charset="0"/>
              <a:ea typeface="Calibri" panose="020F0502020204030204" pitchFamily="34" charset="0"/>
              <a:cs typeface="Calibri" panose="020F0502020204030204" pitchFamily="34" charset="0"/>
            </a:endParaRPr>
          </a:p>
          <a:p>
            <a:pPr>
              <a:buFont typeface="Wingdings" pitchFamily="2" charset="2"/>
              <a:buChar char="q"/>
            </a:pPr>
            <a:r>
              <a:rPr lang="en-US" sz="2800" dirty="0">
                <a:latin typeface="Calibri" panose="020F0502020204030204" pitchFamily="34" charset="0"/>
                <a:ea typeface="Calibri" panose="020F0502020204030204" pitchFamily="34" charset="0"/>
                <a:cs typeface="Calibri" panose="020F0502020204030204" pitchFamily="34" charset="0"/>
              </a:rPr>
              <a:t>To follow this project, first, you need to set up a Firebase project and create a real-time database for that project. Then, you’ll program the ESP32 to store and read data from the database.</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31748" name="Picture 4" descr="ESP32 Firebase Project Introduction realtime database"/>
          <p:cNvPicPr>
            <a:picLocks noChangeAspect="1" noChangeArrowheads="1"/>
          </p:cNvPicPr>
          <p:nvPr/>
        </p:nvPicPr>
        <p:blipFill>
          <a:blip r:embed="rId4"/>
          <a:srcRect/>
          <a:stretch>
            <a:fillRect/>
          </a:stretch>
        </p:blipFill>
        <p:spPr bwMode="auto">
          <a:xfrm>
            <a:off x="6481882" y="5156359"/>
            <a:ext cx="7886700" cy="285654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854</TotalTime>
  <Words>1124</Words>
  <Application>Microsoft Office PowerPoint</Application>
  <PresentationFormat>Custom</PresentationFormat>
  <Paragraphs>179</Paragraphs>
  <Slides>15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Aptos Narrow</vt:lpstr>
      <vt:lpstr>Arial</vt:lpstr>
      <vt:lpstr>Calibri</vt:lpstr>
      <vt:lpstr>Calibri Light</vt:lpstr>
      <vt:lpstr>Cambria</vt:lpstr>
      <vt:lpstr>Kanit</vt:lpstr>
      <vt:lpstr>Martel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Yuvasri G</cp:lastModifiedBy>
  <cp:revision>34</cp:revision>
  <dcterms:created xsi:type="dcterms:W3CDTF">2023-12-06T17:37:09Z</dcterms:created>
  <dcterms:modified xsi:type="dcterms:W3CDTF">2023-12-07T12:21:53Z</dcterms:modified>
</cp:coreProperties>
</file>