
<file path=[Content_Types].xml><?xml version="1.0" encoding="utf-8"?>
<Types xmlns="http://schemas.openxmlformats.org/package/2006/content-types">
  <Default ContentType="application/x-fontdata" Extension="fntdata"/>
  <Default ContentType="image/jpeg" Extension="jpe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Lst>
  <p:sldSz cx="18288000" cy="10287000"/>
  <p:notesSz cx="6858000" cy="9144000"/>
  <p:embeddedFontLst>
    <p:embeddedFont>
      <p:font typeface="Times New Roman Bold" charset="1" panose="02030802070405020303"/>
      <p:regular r:id="rId8"/>
    </p:embeddedFont>
    <p:embeddedFont>
      <p:font typeface="Times New Roman" charset="1" panose="02030502070405020303"/>
      <p:regular r:id="rId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3.jpeg" Type="http://schemas.openxmlformats.org/officeDocument/2006/relationships/image"/><Relationship Id="rId4" Target="../media/image4.jpeg" Type="http://schemas.openxmlformats.org/officeDocument/2006/relationships/image"/><Relationship Id="rId5" Target="../media/image5.jpeg" Type="http://schemas.openxmlformats.org/officeDocument/2006/relationships/image"/><Relationship Id="rId6" Target="../media/image6.jpeg" Type="http://schemas.openxmlformats.org/officeDocument/2006/relationships/image"/><Relationship Id="rId7" Target="../media/image7.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8428522" y="-200654"/>
            <a:ext cx="11430226" cy="12366613"/>
            <a:chOff x="0" y="0"/>
            <a:chExt cx="3010430" cy="3257050"/>
          </a:xfrm>
        </p:grpSpPr>
        <p:sp>
          <p:nvSpPr>
            <p:cNvPr name="Freeform 3" id="3"/>
            <p:cNvSpPr/>
            <p:nvPr/>
          </p:nvSpPr>
          <p:spPr>
            <a:xfrm flipH="false" flipV="false" rot="0">
              <a:off x="0" y="0"/>
              <a:ext cx="3010430" cy="3257050"/>
            </a:xfrm>
            <a:custGeom>
              <a:avLst/>
              <a:gdLst/>
              <a:ahLst/>
              <a:cxnLst/>
              <a:rect r="r" b="b" t="t" l="l"/>
              <a:pathLst>
                <a:path h="3257050" w="3010430">
                  <a:moveTo>
                    <a:pt x="0" y="0"/>
                  </a:moveTo>
                  <a:lnTo>
                    <a:pt x="3010430" y="0"/>
                  </a:lnTo>
                  <a:lnTo>
                    <a:pt x="3010430" y="3257050"/>
                  </a:lnTo>
                  <a:lnTo>
                    <a:pt x="0" y="3257050"/>
                  </a:lnTo>
                  <a:close/>
                </a:path>
              </a:pathLst>
            </a:custGeom>
            <a:gradFill rotWithShape="true">
              <a:gsLst>
                <a:gs pos="0">
                  <a:srgbClr val="FFDE59">
                    <a:alpha val="100000"/>
                  </a:srgbClr>
                </a:gs>
                <a:gs pos="100000">
                  <a:srgbClr val="FF914D">
                    <a:alpha val="100000"/>
                  </a:srgbClr>
                </a:gs>
              </a:gsLst>
              <a:lin ang="0"/>
            </a:gradFill>
          </p:spPr>
        </p:sp>
        <p:sp>
          <p:nvSpPr>
            <p:cNvPr name="TextBox 4" id="4"/>
            <p:cNvSpPr txBox="true"/>
            <p:nvPr/>
          </p:nvSpPr>
          <p:spPr>
            <a:xfrm>
              <a:off x="0" y="-76200"/>
              <a:ext cx="3010430" cy="3333250"/>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1668476" y="152226"/>
            <a:ext cx="3502852" cy="1965253"/>
          </a:xfrm>
          <a:custGeom>
            <a:avLst/>
            <a:gdLst/>
            <a:ahLst/>
            <a:cxnLst/>
            <a:rect r="r" b="b" t="t" l="l"/>
            <a:pathLst>
              <a:path h="1965253" w="3502852">
                <a:moveTo>
                  <a:pt x="0" y="0"/>
                </a:moveTo>
                <a:lnTo>
                  <a:pt x="3502852" y="0"/>
                </a:lnTo>
                <a:lnTo>
                  <a:pt x="3502852" y="1965253"/>
                </a:lnTo>
                <a:lnTo>
                  <a:pt x="0" y="1965253"/>
                </a:lnTo>
                <a:lnTo>
                  <a:pt x="0" y="0"/>
                </a:lnTo>
                <a:close/>
              </a:path>
            </a:pathLst>
          </a:custGeom>
          <a:blipFill>
            <a:blip r:embed="rId2"/>
            <a:stretch>
              <a:fillRect l="0" t="0" r="0" b="0"/>
            </a:stretch>
          </a:blipFill>
        </p:spPr>
      </p:sp>
      <p:sp>
        <p:nvSpPr>
          <p:cNvPr name="TextBox 6" id="6"/>
          <p:cNvSpPr txBox="true"/>
          <p:nvPr/>
        </p:nvSpPr>
        <p:spPr>
          <a:xfrm rot="0">
            <a:off x="683747" y="156210"/>
            <a:ext cx="7212330" cy="872490"/>
          </a:xfrm>
          <a:prstGeom prst="rect">
            <a:avLst/>
          </a:prstGeom>
        </p:spPr>
        <p:txBody>
          <a:bodyPr anchor="t" rtlCol="false" tIns="0" lIns="0" bIns="0" rIns="0">
            <a:spAutoFit/>
          </a:bodyPr>
          <a:lstStyle/>
          <a:p>
            <a:pPr algn="ctr">
              <a:lnSpc>
                <a:spcPts val="3359"/>
              </a:lnSpc>
            </a:pPr>
            <a:r>
              <a:rPr lang="en-US" sz="2400" b="true">
                <a:solidFill>
                  <a:srgbClr val="FF3131"/>
                </a:solidFill>
                <a:latin typeface="Times New Roman Bold"/>
                <a:ea typeface="Times New Roman Bold"/>
                <a:cs typeface="Times New Roman Bold"/>
                <a:sym typeface="Times New Roman Bold"/>
              </a:rPr>
              <a:t>SAFE TRACK</a:t>
            </a:r>
            <a:r>
              <a:rPr lang="en-US" sz="2400" b="true">
                <a:solidFill>
                  <a:srgbClr val="FFFFFF"/>
                </a:solidFill>
                <a:latin typeface="Times New Roman Bold"/>
                <a:ea typeface="Times New Roman Bold"/>
                <a:cs typeface="Times New Roman Bold"/>
                <a:sym typeface="Times New Roman Bold"/>
              </a:rPr>
              <a:t> :- </a:t>
            </a:r>
            <a:r>
              <a:rPr lang="en-US" sz="2400" b="true">
                <a:solidFill>
                  <a:srgbClr val="FFDE59"/>
                </a:solidFill>
                <a:latin typeface="Times New Roman Bold"/>
                <a:ea typeface="Times New Roman Bold"/>
                <a:cs typeface="Times New Roman Bold"/>
                <a:sym typeface="Times New Roman Bold"/>
              </a:rPr>
              <a:t>EMPOWERING WOMEN SAFETY</a:t>
            </a:r>
          </a:p>
          <a:p>
            <a:pPr algn="ctr">
              <a:lnSpc>
                <a:spcPts val="3359"/>
              </a:lnSpc>
            </a:pPr>
            <a:r>
              <a:rPr lang="en-US" sz="2400" b="true">
                <a:solidFill>
                  <a:srgbClr val="FFDE59"/>
                </a:solidFill>
                <a:latin typeface="Times New Roman Bold"/>
                <a:ea typeface="Times New Roman Bold"/>
                <a:cs typeface="Times New Roman Bold"/>
                <a:sym typeface="Times New Roman Bold"/>
              </a:rPr>
              <a:t> THROUGH TECHNOLOGY</a:t>
            </a:r>
          </a:p>
        </p:txBody>
      </p:sp>
      <p:sp>
        <p:nvSpPr>
          <p:cNvPr name="TextBox 7" id="7"/>
          <p:cNvSpPr txBox="true"/>
          <p:nvPr/>
        </p:nvSpPr>
        <p:spPr>
          <a:xfrm rot="0">
            <a:off x="-1521599" y="1356127"/>
            <a:ext cx="4778951" cy="269240"/>
          </a:xfrm>
          <a:prstGeom prst="rect">
            <a:avLst/>
          </a:prstGeom>
        </p:spPr>
        <p:txBody>
          <a:bodyPr anchor="t" rtlCol="false" tIns="0" lIns="0" bIns="0" rIns="0">
            <a:spAutoFit/>
          </a:bodyPr>
          <a:lstStyle/>
          <a:p>
            <a:pPr algn="ctr">
              <a:lnSpc>
                <a:spcPts val="1960"/>
              </a:lnSpc>
            </a:pPr>
            <a:r>
              <a:rPr lang="en-US" sz="1400" b="true">
                <a:solidFill>
                  <a:srgbClr val="5CE1E6"/>
                </a:solidFill>
                <a:latin typeface="Times New Roman Bold"/>
                <a:ea typeface="Times New Roman Bold"/>
                <a:cs typeface="Times New Roman Bold"/>
                <a:sym typeface="Times New Roman Bold"/>
              </a:rPr>
              <a:t>INTRODUCTION</a:t>
            </a:r>
            <a:r>
              <a:rPr lang="en-US" sz="1400" b="true">
                <a:solidFill>
                  <a:srgbClr val="FFDE59"/>
                </a:solidFill>
                <a:latin typeface="Times New Roman Bold"/>
                <a:ea typeface="Times New Roman Bold"/>
                <a:cs typeface="Times New Roman Bold"/>
                <a:sym typeface="Times New Roman Bold"/>
              </a:rPr>
              <a:t> : </a:t>
            </a:r>
          </a:p>
        </p:txBody>
      </p:sp>
      <p:sp>
        <p:nvSpPr>
          <p:cNvPr name="TextBox 8" id="8"/>
          <p:cNvSpPr txBox="true"/>
          <p:nvPr/>
        </p:nvSpPr>
        <p:spPr>
          <a:xfrm rot="0">
            <a:off x="9139238" y="4753292"/>
            <a:ext cx="9525" cy="647065"/>
          </a:xfrm>
          <a:prstGeom prst="rect">
            <a:avLst/>
          </a:prstGeom>
        </p:spPr>
        <p:txBody>
          <a:bodyPr anchor="t" rtlCol="false" tIns="0" lIns="0" bIns="0" rIns="0">
            <a:spAutoFit/>
          </a:bodyPr>
          <a:lstStyle/>
          <a:p>
            <a:pPr algn="ctr">
              <a:lnSpc>
                <a:spcPts val="4759"/>
              </a:lnSpc>
            </a:pPr>
          </a:p>
        </p:txBody>
      </p:sp>
      <p:sp>
        <p:nvSpPr>
          <p:cNvPr name="TextBox 9" id="9"/>
          <p:cNvSpPr txBox="true"/>
          <p:nvPr/>
        </p:nvSpPr>
        <p:spPr>
          <a:xfrm rot="0">
            <a:off x="1599073" y="1401212"/>
            <a:ext cx="6501733" cy="400685"/>
          </a:xfrm>
          <a:prstGeom prst="rect">
            <a:avLst/>
          </a:prstGeom>
        </p:spPr>
        <p:txBody>
          <a:bodyPr anchor="t" rtlCol="false" tIns="0" lIns="0" bIns="0" rIns="0">
            <a:spAutoFit/>
          </a:bodyPr>
          <a:lstStyle/>
          <a:p>
            <a:pPr algn="ctr">
              <a:lnSpc>
                <a:spcPts val="1540"/>
              </a:lnSpc>
              <a:spcBef>
                <a:spcPct val="0"/>
              </a:spcBef>
            </a:pPr>
            <a:r>
              <a:rPr lang="en-US" b="true" sz="1100">
                <a:solidFill>
                  <a:srgbClr val="FFFFFF"/>
                </a:solidFill>
                <a:latin typeface="Times New Roman Bold"/>
                <a:ea typeface="Times New Roman Bold"/>
                <a:cs typeface="Times New Roman Bold"/>
                <a:sym typeface="Times New Roman Bold"/>
              </a:rPr>
              <a:t>SAFETRACK IS A REVOLUTIONARY APP DESIGNED TO ENHANCE THE SAFETY OF WOMEN</a:t>
            </a:r>
          </a:p>
          <a:p>
            <a:pPr algn="ctr">
              <a:lnSpc>
                <a:spcPts val="1540"/>
              </a:lnSpc>
              <a:spcBef>
                <a:spcPct val="0"/>
              </a:spcBef>
            </a:pPr>
            <a:r>
              <a:rPr lang="en-US" b="true" sz="1100">
                <a:solidFill>
                  <a:srgbClr val="FFFFFF"/>
                </a:solidFill>
                <a:latin typeface="Times New Roman Bold"/>
                <a:ea typeface="Times New Roman Bold"/>
                <a:cs typeface="Times New Roman Bold"/>
                <a:sym typeface="Times New Roman Bold"/>
              </a:rPr>
              <a:t> BY ALLOWING LOVED ONES TO TRACK THEIR WHEREABOUTS WITH PERMISSION</a:t>
            </a:r>
          </a:p>
        </p:txBody>
      </p:sp>
      <p:sp>
        <p:nvSpPr>
          <p:cNvPr name="TextBox 10" id="10"/>
          <p:cNvSpPr txBox="true"/>
          <p:nvPr/>
        </p:nvSpPr>
        <p:spPr>
          <a:xfrm rot="0">
            <a:off x="9139238" y="4547552"/>
            <a:ext cx="9525" cy="991870"/>
          </a:xfrm>
          <a:prstGeom prst="rect">
            <a:avLst/>
          </a:prstGeom>
        </p:spPr>
        <p:txBody>
          <a:bodyPr anchor="t" rtlCol="false" tIns="0" lIns="0" bIns="0" rIns="0">
            <a:spAutoFit/>
          </a:bodyPr>
          <a:lstStyle/>
          <a:p>
            <a:pPr algn="ctr">
              <a:lnSpc>
                <a:spcPts val="7279"/>
              </a:lnSpc>
            </a:pPr>
          </a:p>
        </p:txBody>
      </p:sp>
      <p:sp>
        <p:nvSpPr>
          <p:cNvPr name="TextBox 11" id="11"/>
          <p:cNvSpPr txBox="true"/>
          <p:nvPr/>
        </p:nvSpPr>
        <p:spPr>
          <a:xfrm rot="0">
            <a:off x="91559" y="1971408"/>
            <a:ext cx="1319093" cy="322580"/>
          </a:xfrm>
          <a:prstGeom prst="rect">
            <a:avLst/>
          </a:prstGeom>
        </p:spPr>
        <p:txBody>
          <a:bodyPr anchor="t" rtlCol="false" tIns="0" lIns="0" bIns="0" rIns="0">
            <a:spAutoFit/>
          </a:bodyPr>
          <a:lstStyle/>
          <a:p>
            <a:pPr algn="just">
              <a:lnSpc>
                <a:spcPts val="2590"/>
              </a:lnSpc>
            </a:pPr>
            <a:r>
              <a:rPr lang="en-US" b="true" sz="1400" spc="250">
                <a:solidFill>
                  <a:srgbClr val="FF66C4"/>
                </a:solidFill>
                <a:latin typeface="Times New Roman Bold"/>
                <a:ea typeface="Times New Roman Bold"/>
                <a:cs typeface="Times New Roman Bold"/>
                <a:sym typeface="Times New Roman Bold"/>
              </a:rPr>
              <a:t>Importance:</a:t>
            </a:r>
            <a:r>
              <a:rPr lang="en-US" b="true" sz="1400" spc="250">
                <a:solidFill>
                  <a:srgbClr val="000000"/>
                </a:solidFill>
                <a:latin typeface="Times New Roman Bold"/>
                <a:ea typeface="Times New Roman Bold"/>
                <a:cs typeface="Times New Roman Bold"/>
                <a:sym typeface="Times New Roman Bold"/>
              </a:rPr>
              <a:t> </a:t>
            </a:r>
          </a:p>
        </p:txBody>
      </p:sp>
      <p:sp>
        <p:nvSpPr>
          <p:cNvPr name="TextBox 12" id="12"/>
          <p:cNvSpPr txBox="true"/>
          <p:nvPr/>
        </p:nvSpPr>
        <p:spPr>
          <a:xfrm rot="0">
            <a:off x="1599073" y="2069854"/>
            <a:ext cx="6671786" cy="400643"/>
          </a:xfrm>
          <a:prstGeom prst="rect">
            <a:avLst/>
          </a:prstGeom>
        </p:spPr>
        <p:txBody>
          <a:bodyPr anchor="t" rtlCol="false" tIns="0" lIns="0" bIns="0" rIns="0">
            <a:spAutoFit/>
          </a:bodyPr>
          <a:lstStyle/>
          <a:p>
            <a:pPr algn="ctr">
              <a:lnSpc>
                <a:spcPts val="1542"/>
              </a:lnSpc>
            </a:pPr>
            <a:r>
              <a:rPr lang="en-US" b="true" sz="1101">
                <a:solidFill>
                  <a:srgbClr val="000000"/>
                </a:solidFill>
                <a:latin typeface="Times New Roman Bold"/>
                <a:ea typeface="Times New Roman Bold"/>
                <a:cs typeface="Times New Roman Bold"/>
                <a:sym typeface="Times New Roman Bold"/>
              </a:rPr>
              <a:t> </a:t>
            </a:r>
            <a:r>
              <a:rPr lang="en-US" b="true" sz="1101">
                <a:solidFill>
                  <a:srgbClr val="FFFFFF"/>
                </a:solidFill>
                <a:latin typeface="Times New Roman Bold"/>
                <a:ea typeface="Times New Roman Bold"/>
                <a:cs typeface="Times New Roman Bold"/>
                <a:sym typeface="Times New Roman Bold"/>
              </a:rPr>
              <a:t>IN A WORLD WHERE SAFETY IS A GROWING CONCERN, TECHNOLOGY CAN PLAY A CRUCIAL </a:t>
            </a:r>
          </a:p>
          <a:p>
            <a:pPr algn="ctr">
              <a:lnSpc>
                <a:spcPts val="1542"/>
              </a:lnSpc>
            </a:pPr>
            <a:r>
              <a:rPr lang="en-US" b="true" sz="1101">
                <a:solidFill>
                  <a:srgbClr val="FFFFFF"/>
                </a:solidFill>
                <a:latin typeface="Times New Roman Bold"/>
                <a:ea typeface="Times New Roman Bold"/>
                <a:cs typeface="Times New Roman Bold"/>
                <a:sym typeface="Times New Roman Bold"/>
              </a:rPr>
              <a:t>ROLE IN PROVIDING PEACE OF MIND FOR FAMILIES AND FRIENDS</a:t>
            </a:r>
            <a:r>
              <a:rPr lang="en-US" sz="1101">
                <a:solidFill>
                  <a:srgbClr val="000000"/>
                </a:solidFill>
                <a:latin typeface="Times New Roman"/>
                <a:ea typeface="Times New Roman"/>
                <a:cs typeface="Times New Roman"/>
                <a:sym typeface="Times New Roman"/>
              </a:rPr>
              <a:t>.</a:t>
            </a:r>
          </a:p>
        </p:txBody>
      </p:sp>
      <p:sp>
        <p:nvSpPr>
          <p:cNvPr name="TextBox 13" id="13"/>
          <p:cNvSpPr txBox="true"/>
          <p:nvPr/>
        </p:nvSpPr>
        <p:spPr>
          <a:xfrm rot="0">
            <a:off x="67449" y="2734043"/>
            <a:ext cx="2202775" cy="269240"/>
          </a:xfrm>
          <a:prstGeom prst="rect">
            <a:avLst/>
          </a:prstGeom>
        </p:spPr>
        <p:txBody>
          <a:bodyPr anchor="t" rtlCol="false" tIns="0" lIns="0" bIns="0" rIns="0">
            <a:spAutoFit/>
          </a:bodyPr>
          <a:lstStyle/>
          <a:p>
            <a:pPr algn="ctr">
              <a:lnSpc>
                <a:spcPts val="1960"/>
              </a:lnSpc>
            </a:pPr>
            <a:r>
              <a:rPr lang="en-US" sz="1400" b="true">
                <a:solidFill>
                  <a:srgbClr val="FFDE59"/>
                </a:solidFill>
                <a:latin typeface="Times New Roman Bold"/>
                <a:ea typeface="Times New Roman Bold"/>
                <a:cs typeface="Times New Roman Bold"/>
                <a:sym typeface="Times New Roman Bold"/>
              </a:rPr>
              <a:t>PROBLEM STATEMENT: </a:t>
            </a:r>
          </a:p>
        </p:txBody>
      </p:sp>
      <p:sp>
        <p:nvSpPr>
          <p:cNvPr name="TextBox 14" id="14"/>
          <p:cNvSpPr txBox="true"/>
          <p:nvPr/>
        </p:nvSpPr>
        <p:spPr>
          <a:xfrm rot="0">
            <a:off x="2475159" y="2743568"/>
            <a:ext cx="4262119" cy="591185"/>
          </a:xfrm>
          <a:prstGeom prst="rect">
            <a:avLst/>
          </a:prstGeom>
        </p:spPr>
        <p:txBody>
          <a:bodyPr anchor="t" rtlCol="false" tIns="0" lIns="0" bIns="0" rIns="0">
            <a:spAutoFit/>
          </a:bodyPr>
          <a:lstStyle/>
          <a:p>
            <a:pPr algn="just">
              <a:lnSpc>
                <a:spcPts val="1540"/>
              </a:lnSpc>
            </a:pPr>
            <a:r>
              <a:rPr lang="en-US" b="true" sz="1100">
                <a:solidFill>
                  <a:srgbClr val="FFFFFF"/>
                </a:solidFill>
                <a:latin typeface="Times New Roman Bold"/>
                <a:ea typeface="Times New Roman Bold"/>
                <a:cs typeface="Times New Roman Bold"/>
                <a:sym typeface="Times New Roman Bold"/>
              </a:rPr>
              <a:t>CURRENT CHALLENGES: WOMEN OFTEN FACE SAFETY THREATS IN VARIOUS SITUATIONS,, LEADING TO ANXIETY FOR THEMSELVES AND THEIR FAMILIES</a:t>
            </a:r>
            <a:r>
              <a:rPr lang="en-US" b="true" sz="1100">
                <a:solidFill>
                  <a:srgbClr val="000000"/>
                </a:solidFill>
                <a:latin typeface="Times New Roman Bold"/>
                <a:ea typeface="Times New Roman Bold"/>
                <a:cs typeface="Times New Roman Bold"/>
                <a:sym typeface="Times New Roman Bold"/>
              </a:rPr>
              <a:t>.</a:t>
            </a:r>
          </a:p>
        </p:txBody>
      </p:sp>
      <p:sp>
        <p:nvSpPr>
          <p:cNvPr name="TextBox 15" id="15"/>
          <p:cNvSpPr txBox="true"/>
          <p:nvPr/>
        </p:nvSpPr>
        <p:spPr>
          <a:xfrm rot="0">
            <a:off x="91559" y="3583134"/>
            <a:ext cx="1163122" cy="269240"/>
          </a:xfrm>
          <a:prstGeom prst="rect">
            <a:avLst/>
          </a:prstGeom>
        </p:spPr>
        <p:txBody>
          <a:bodyPr anchor="t" rtlCol="false" tIns="0" lIns="0" bIns="0" rIns="0">
            <a:spAutoFit/>
          </a:bodyPr>
          <a:lstStyle/>
          <a:p>
            <a:pPr algn="ctr">
              <a:lnSpc>
                <a:spcPts val="1960"/>
              </a:lnSpc>
            </a:pPr>
            <a:r>
              <a:rPr lang="en-US" b="true" sz="1400">
                <a:solidFill>
                  <a:srgbClr val="0CC0DF"/>
                </a:solidFill>
                <a:latin typeface="Times New Roman Bold"/>
                <a:ea typeface="Times New Roman Bold"/>
                <a:cs typeface="Times New Roman Bold"/>
                <a:sym typeface="Times New Roman Bold"/>
              </a:rPr>
              <a:t>STATISTICS:</a:t>
            </a:r>
            <a:r>
              <a:rPr lang="en-US" b="true" sz="1400">
                <a:solidFill>
                  <a:srgbClr val="000000"/>
                </a:solidFill>
                <a:latin typeface="Times New Roman Bold"/>
                <a:ea typeface="Times New Roman Bold"/>
                <a:cs typeface="Times New Roman Bold"/>
                <a:sym typeface="Times New Roman Bold"/>
              </a:rPr>
              <a:t> </a:t>
            </a:r>
          </a:p>
        </p:txBody>
      </p:sp>
      <p:sp>
        <p:nvSpPr>
          <p:cNvPr name="TextBox 16" id="16"/>
          <p:cNvSpPr txBox="true"/>
          <p:nvPr/>
        </p:nvSpPr>
        <p:spPr>
          <a:xfrm rot="0">
            <a:off x="1410652" y="3534390"/>
            <a:ext cx="6480215" cy="400685"/>
          </a:xfrm>
          <a:prstGeom prst="rect">
            <a:avLst/>
          </a:prstGeom>
        </p:spPr>
        <p:txBody>
          <a:bodyPr anchor="t" rtlCol="false" tIns="0" lIns="0" bIns="0" rIns="0">
            <a:spAutoFit/>
          </a:bodyPr>
          <a:lstStyle/>
          <a:p>
            <a:pPr algn="ctr">
              <a:lnSpc>
                <a:spcPts val="1539"/>
              </a:lnSpc>
            </a:pPr>
            <a:r>
              <a:rPr lang="en-US" b="true" sz="1099">
                <a:solidFill>
                  <a:srgbClr val="FFFFFF"/>
                </a:solidFill>
                <a:latin typeface="Times New Roman Bold"/>
                <a:ea typeface="Times New Roman Bold"/>
                <a:cs typeface="Times New Roman Bold"/>
                <a:sym typeface="Times New Roman Bold"/>
              </a:rPr>
              <a:t>60% OF WOMEN REPORTED FEELING UNSAFE WALKING ALONE AT NIGHT IN THEIR LOCAL</a:t>
            </a:r>
          </a:p>
          <a:p>
            <a:pPr algn="l">
              <a:lnSpc>
                <a:spcPts val="1539"/>
              </a:lnSpc>
            </a:pPr>
            <a:r>
              <a:rPr lang="en-US" sz="1099" b="true">
                <a:solidFill>
                  <a:srgbClr val="FFFFFF"/>
                </a:solidFill>
                <a:latin typeface="Times New Roman Bold"/>
                <a:ea typeface="Times New Roman Bold"/>
                <a:cs typeface="Times New Roman Bold"/>
                <a:sym typeface="Times New Roman Bold"/>
              </a:rPr>
              <a:t> AREA (GALLUP)</a:t>
            </a:r>
            <a:r>
              <a:rPr lang="en-US" sz="1099" b="true">
                <a:solidFill>
                  <a:srgbClr val="000000"/>
                </a:solidFill>
                <a:latin typeface="Times New Roman Bold"/>
                <a:ea typeface="Times New Roman Bold"/>
                <a:cs typeface="Times New Roman Bold"/>
                <a:sym typeface="Times New Roman Bold"/>
              </a:rPr>
              <a:t>.</a:t>
            </a:r>
          </a:p>
        </p:txBody>
      </p:sp>
      <p:sp>
        <p:nvSpPr>
          <p:cNvPr name="TextBox 17" id="17"/>
          <p:cNvSpPr txBox="true"/>
          <p:nvPr/>
        </p:nvSpPr>
        <p:spPr>
          <a:xfrm rot="0">
            <a:off x="1410652" y="4001751"/>
            <a:ext cx="6805017" cy="400685"/>
          </a:xfrm>
          <a:prstGeom prst="rect">
            <a:avLst/>
          </a:prstGeom>
        </p:spPr>
        <p:txBody>
          <a:bodyPr anchor="t" rtlCol="false" tIns="0" lIns="0" bIns="0" rIns="0">
            <a:spAutoFit/>
          </a:bodyPr>
          <a:lstStyle/>
          <a:p>
            <a:pPr algn="ctr">
              <a:lnSpc>
                <a:spcPts val="1540"/>
              </a:lnSpc>
            </a:pPr>
            <a:r>
              <a:rPr lang="en-US" sz="1100">
                <a:solidFill>
                  <a:srgbClr val="FFFFFF"/>
                </a:solidFill>
                <a:latin typeface="Times New Roman"/>
                <a:ea typeface="Times New Roman"/>
                <a:cs typeface="Times New Roman"/>
                <a:sym typeface="Times New Roman"/>
              </a:rPr>
              <a:t>7</a:t>
            </a:r>
            <a:r>
              <a:rPr lang="en-US" b="true" sz="1100">
                <a:solidFill>
                  <a:srgbClr val="FFFFFF"/>
                </a:solidFill>
                <a:latin typeface="Times New Roman Bold"/>
                <a:ea typeface="Times New Roman Bold"/>
                <a:cs typeface="Times New Roman Bold"/>
                <a:sym typeface="Times New Roman Bold"/>
              </a:rPr>
              <a:t>5% OF PARENTS EXPRESS ANXIETY ABOUT THEIR CHILDREN'S SAFETY WHEN THEY ARE OUT, </a:t>
            </a:r>
          </a:p>
          <a:p>
            <a:pPr algn="just">
              <a:lnSpc>
                <a:spcPts val="1540"/>
              </a:lnSpc>
            </a:pPr>
            <a:r>
              <a:rPr lang="en-US" b="true" sz="1100">
                <a:solidFill>
                  <a:srgbClr val="FFFFFF"/>
                </a:solidFill>
                <a:latin typeface="Times New Roman Bold"/>
                <a:ea typeface="Times New Roman Bold"/>
                <a:cs typeface="Times New Roman Bold"/>
                <a:sym typeface="Times New Roman Bold"/>
              </a:rPr>
              <a:t>ESPECIALLY DURING LATE HOURS (NATIONAL SAFETY COUNCIL).</a:t>
            </a:r>
          </a:p>
        </p:txBody>
      </p:sp>
      <p:sp>
        <p:nvSpPr>
          <p:cNvPr name="TextBox 18" id="18"/>
          <p:cNvSpPr txBox="true"/>
          <p:nvPr/>
        </p:nvSpPr>
        <p:spPr>
          <a:xfrm rot="0">
            <a:off x="1433989" y="4431011"/>
            <a:ext cx="5263515" cy="400685"/>
          </a:xfrm>
          <a:prstGeom prst="rect">
            <a:avLst/>
          </a:prstGeom>
        </p:spPr>
        <p:txBody>
          <a:bodyPr anchor="t" rtlCol="false" tIns="0" lIns="0" bIns="0" rIns="0">
            <a:spAutoFit/>
          </a:bodyPr>
          <a:lstStyle/>
          <a:p>
            <a:pPr algn="ctr">
              <a:lnSpc>
                <a:spcPts val="1540"/>
              </a:lnSpc>
            </a:pPr>
            <a:r>
              <a:rPr lang="en-US" b="true" sz="1100">
                <a:solidFill>
                  <a:srgbClr val="FFFFFF"/>
                </a:solidFill>
                <a:latin typeface="Times New Roman Bold"/>
                <a:ea typeface="Times New Roman Bold"/>
                <a:cs typeface="Times New Roman Bold"/>
                <a:sym typeface="Times New Roman Bold"/>
              </a:rPr>
              <a:t>LOSING MORE THAN 50% OF WOMEN’S LIFE IN EMERGENCY SITUATIONS </a:t>
            </a:r>
          </a:p>
          <a:p>
            <a:pPr algn="l">
              <a:lnSpc>
                <a:spcPts val="1540"/>
              </a:lnSpc>
            </a:pPr>
            <a:r>
              <a:rPr lang="en-US" sz="1100" b="true">
                <a:solidFill>
                  <a:srgbClr val="FFFFFF"/>
                </a:solidFill>
                <a:latin typeface="Times New Roman Bold"/>
                <a:ea typeface="Times New Roman Bold"/>
                <a:cs typeface="Times New Roman Bold"/>
                <a:sym typeface="Times New Roman Bold"/>
              </a:rPr>
              <a:t>CAUSE OF UNABLE TO FINDING THE LOCATION ON TIME </a:t>
            </a:r>
          </a:p>
        </p:txBody>
      </p:sp>
      <p:sp>
        <p:nvSpPr>
          <p:cNvPr name="TextBox 19" id="19"/>
          <p:cNvSpPr txBox="true"/>
          <p:nvPr/>
        </p:nvSpPr>
        <p:spPr>
          <a:xfrm rot="0">
            <a:off x="91559" y="4980305"/>
            <a:ext cx="4080748" cy="269240"/>
          </a:xfrm>
          <a:prstGeom prst="rect">
            <a:avLst/>
          </a:prstGeom>
        </p:spPr>
        <p:txBody>
          <a:bodyPr anchor="t" rtlCol="false" tIns="0" lIns="0" bIns="0" rIns="0">
            <a:spAutoFit/>
          </a:bodyPr>
          <a:lstStyle/>
          <a:p>
            <a:pPr algn="ctr">
              <a:lnSpc>
                <a:spcPts val="1960"/>
              </a:lnSpc>
            </a:pPr>
            <a:r>
              <a:rPr lang="en-US" sz="1400" b="true">
                <a:solidFill>
                  <a:srgbClr val="FF3131"/>
                </a:solidFill>
                <a:latin typeface="Times New Roman Bold"/>
                <a:ea typeface="Times New Roman Bold"/>
                <a:cs typeface="Times New Roman Bold"/>
                <a:sym typeface="Times New Roman Bold"/>
              </a:rPr>
              <a:t>SOLUTION FOR THE PROBLEM STATEMENT :</a:t>
            </a:r>
          </a:p>
        </p:txBody>
      </p:sp>
      <p:sp>
        <p:nvSpPr>
          <p:cNvPr name="TextBox 20" id="20"/>
          <p:cNvSpPr txBox="true"/>
          <p:nvPr/>
        </p:nvSpPr>
        <p:spPr>
          <a:xfrm rot="0">
            <a:off x="1181071" y="5758498"/>
            <a:ext cx="6625709" cy="400685"/>
          </a:xfrm>
          <a:prstGeom prst="rect">
            <a:avLst/>
          </a:prstGeom>
        </p:spPr>
        <p:txBody>
          <a:bodyPr anchor="t" rtlCol="false" tIns="0" lIns="0" bIns="0" rIns="0">
            <a:spAutoFit/>
          </a:bodyPr>
          <a:lstStyle/>
          <a:p>
            <a:pPr algn="l">
              <a:lnSpc>
                <a:spcPts val="1540"/>
              </a:lnSpc>
            </a:pPr>
            <a:r>
              <a:rPr lang="en-US" sz="1100">
                <a:solidFill>
                  <a:srgbClr val="FFFFFF"/>
                </a:solidFill>
                <a:latin typeface="Times New Roman"/>
                <a:ea typeface="Times New Roman"/>
                <a:cs typeface="Times New Roman"/>
                <a:sym typeface="Times New Roman"/>
              </a:rPr>
              <a:t>A</a:t>
            </a:r>
            <a:r>
              <a:rPr lang="en-US" sz="1100" b="true">
                <a:solidFill>
                  <a:srgbClr val="FFFFFF"/>
                </a:solidFill>
                <a:latin typeface="Times New Roman Bold"/>
                <a:ea typeface="Times New Roman Bold"/>
                <a:cs typeface="Times New Roman Bold"/>
                <a:sym typeface="Times New Roman Bold"/>
              </a:rPr>
              <a:t> MINI SIZE (SIM CARD SIZE) TRACKER WILL BE INSTALLED IN MOBILE PHONE, KEY CHAIN, </a:t>
            </a:r>
          </a:p>
          <a:p>
            <a:pPr algn="l">
              <a:lnSpc>
                <a:spcPts val="1540"/>
              </a:lnSpc>
            </a:pPr>
            <a:r>
              <a:rPr lang="en-US" sz="1100" b="true">
                <a:solidFill>
                  <a:srgbClr val="FFFFFF"/>
                </a:solidFill>
                <a:latin typeface="Times New Roman Bold"/>
                <a:ea typeface="Times New Roman Bold"/>
                <a:cs typeface="Times New Roman Bold"/>
                <a:sym typeface="Times New Roman Bold"/>
              </a:rPr>
              <a:t>LOCKETS, ETC.. OTHER POCKET ACCESORIES</a:t>
            </a:r>
          </a:p>
        </p:txBody>
      </p:sp>
      <p:sp>
        <p:nvSpPr>
          <p:cNvPr name="TextBox 21" id="21"/>
          <p:cNvSpPr txBox="true"/>
          <p:nvPr/>
        </p:nvSpPr>
        <p:spPr>
          <a:xfrm rot="0">
            <a:off x="1181071" y="6225857"/>
            <a:ext cx="5511046" cy="210185"/>
          </a:xfrm>
          <a:prstGeom prst="rect">
            <a:avLst/>
          </a:prstGeom>
        </p:spPr>
        <p:txBody>
          <a:bodyPr anchor="t" rtlCol="false" tIns="0" lIns="0" bIns="0" rIns="0">
            <a:spAutoFit/>
          </a:bodyPr>
          <a:lstStyle/>
          <a:p>
            <a:pPr algn="ctr">
              <a:lnSpc>
                <a:spcPts val="1540"/>
              </a:lnSpc>
            </a:pPr>
            <a:r>
              <a:rPr lang="en-US" b="true" sz="1100">
                <a:solidFill>
                  <a:srgbClr val="FFFFFF"/>
                </a:solidFill>
                <a:latin typeface="Times New Roman Bold"/>
                <a:ea typeface="Times New Roman Bold"/>
                <a:cs typeface="Times New Roman Bold"/>
                <a:sym typeface="Times New Roman Bold"/>
              </a:rPr>
              <a:t>BASED ON THE USER SELECTION OF OBJECTS INSTALLATION WILL BE DONE</a:t>
            </a:r>
          </a:p>
        </p:txBody>
      </p:sp>
      <p:sp>
        <p:nvSpPr>
          <p:cNvPr name="TextBox 22" id="22"/>
          <p:cNvSpPr txBox="true"/>
          <p:nvPr/>
        </p:nvSpPr>
        <p:spPr>
          <a:xfrm rot="0">
            <a:off x="10656" y="5270183"/>
            <a:ext cx="2959775" cy="269240"/>
          </a:xfrm>
          <a:prstGeom prst="rect">
            <a:avLst/>
          </a:prstGeom>
        </p:spPr>
        <p:txBody>
          <a:bodyPr anchor="t" rtlCol="false" tIns="0" lIns="0" bIns="0" rIns="0">
            <a:spAutoFit/>
          </a:bodyPr>
          <a:lstStyle/>
          <a:p>
            <a:pPr algn="ctr">
              <a:lnSpc>
                <a:spcPts val="1960"/>
              </a:lnSpc>
            </a:pPr>
            <a:r>
              <a:rPr lang="en-US" sz="1400" b="true">
                <a:solidFill>
                  <a:srgbClr val="FFDE59"/>
                </a:solidFill>
                <a:latin typeface="Times New Roman Bold"/>
                <a:ea typeface="Times New Roman Bold"/>
                <a:cs typeface="Times New Roman Bold"/>
                <a:sym typeface="Times New Roman Bold"/>
              </a:rPr>
              <a:t>INTRODUCTION TO SAFE TRACK</a:t>
            </a:r>
          </a:p>
        </p:txBody>
      </p:sp>
      <p:sp>
        <p:nvSpPr>
          <p:cNvPr name="TextBox 23" id="23"/>
          <p:cNvSpPr txBox="true"/>
          <p:nvPr/>
        </p:nvSpPr>
        <p:spPr>
          <a:xfrm rot="0">
            <a:off x="57686" y="6493192"/>
            <a:ext cx="3852505" cy="269240"/>
          </a:xfrm>
          <a:prstGeom prst="rect">
            <a:avLst/>
          </a:prstGeom>
        </p:spPr>
        <p:txBody>
          <a:bodyPr anchor="t" rtlCol="false" tIns="0" lIns="0" bIns="0" rIns="0">
            <a:spAutoFit/>
          </a:bodyPr>
          <a:lstStyle/>
          <a:p>
            <a:pPr algn="ctr">
              <a:lnSpc>
                <a:spcPts val="1960"/>
              </a:lnSpc>
            </a:pPr>
            <a:r>
              <a:rPr lang="en-US" b="true" sz="1400">
                <a:solidFill>
                  <a:srgbClr val="FF914D"/>
                </a:solidFill>
                <a:latin typeface="Times New Roman Bold"/>
                <a:ea typeface="Times New Roman Bold"/>
                <a:cs typeface="Times New Roman Bold"/>
                <a:sym typeface="Times New Roman Bold"/>
              </a:rPr>
              <a:t>BRIEF INFORMATION AOUT SAFE TRACK :</a:t>
            </a:r>
            <a:r>
              <a:rPr lang="en-US" b="true" sz="1400">
                <a:solidFill>
                  <a:srgbClr val="000000"/>
                </a:solidFill>
                <a:latin typeface="Times New Roman Bold"/>
                <a:ea typeface="Times New Roman Bold"/>
                <a:cs typeface="Times New Roman Bold"/>
                <a:sym typeface="Times New Roman Bold"/>
              </a:rPr>
              <a:t>-</a:t>
            </a:r>
          </a:p>
        </p:txBody>
      </p:sp>
      <p:sp>
        <p:nvSpPr>
          <p:cNvPr name="TextBox 24" id="24"/>
          <p:cNvSpPr txBox="true"/>
          <p:nvPr/>
        </p:nvSpPr>
        <p:spPr>
          <a:xfrm rot="0">
            <a:off x="1219736" y="6829107"/>
            <a:ext cx="4888111" cy="210185"/>
          </a:xfrm>
          <a:prstGeom prst="rect">
            <a:avLst/>
          </a:prstGeom>
        </p:spPr>
        <p:txBody>
          <a:bodyPr anchor="t" rtlCol="false" tIns="0" lIns="0" bIns="0" rIns="0">
            <a:spAutoFit/>
          </a:bodyPr>
          <a:lstStyle/>
          <a:p>
            <a:pPr algn="ctr">
              <a:lnSpc>
                <a:spcPts val="1540"/>
              </a:lnSpc>
            </a:pPr>
            <a:r>
              <a:rPr lang="en-US" sz="1100" b="true">
                <a:solidFill>
                  <a:srgbClr val="FFFFFF"/>
                </a:solidFill>
                <a:latin typeface="Times New Roman Bold"/>
                <a:ea typeface="Times New Roman Bold"/>
                <a:cs typeface="Times New Roman Bold"/>
                <a:sym typeface="Times New Roman Bold"/>
              </a:rPr>
              <a:t>AFTER INSTALLATION IT ASKS USER TO WHO CAN TRACK HIM / HER</a:t>
            </a:r>
          </a:p>
        </p:txBody>
      </p:sp>
      <p:sp>
        <p:nvSpPr>
          <p:cNvPr name="TextBox 25" id="25"/>
          <p:cNvSpPr txBox="true"/>
          <p:nvPr/>
        </p:nvSpPr>
        <p:spPr>
          <a:xfrm rot="0">
            <a:off x="1219736" y="7067867"/>
            <a:ext cx="6685598" cy="210185"/>
          </a:xfrm>
          <a:prstGeom prst="rect">
            <a:avLst/>
          </a:prstGeom>
        </p:spPr>
        <p:txBody>
          <a:bodyPr anchor="t" rtlCol="false" tIns="0" lIns="0" bIns="0" rIns="0">
            <a:spAutoFit/>
          </a:bodyPr>
          <a:lstStyle/>
          <a:p>
            <a:pPr algn="ctr">
              <a:lnSpc>
                <a:spcPts val="1540"/>
              </a:lnSpc>
            </a:pPr>
            <a:r>
              <a:rPr lang="en-US" sz="1100" b="true">
                <a:solidFill>
                  <a:srgbClr val="FFFFFF"/>
                </a:solidFill>
                <a:latin typeface="Times New Roman Bold"/>
                <a:ea typeface="Times New Roman Bold"/>
                <a:cs typeface="Times New Roman Bold"/>
                <a:sym typeface="Times New Roman Bold"/>
              </a:rPr>
              <a:t>BASED ON THE USER ACCEPTANCE AUTHORIZED USERS CAN ACCESS MAIN USER LOCATION.</a:t>
            </a:r>
          </a:p>
        </p:txBody>
      </p:sp>
      <p:sp>
        <p:nvSpPr>
          <p:cNvPr name="TextBox 26" id="26"/>
          <p:cNvSpPr txBox="true"/>
          <p:nvPr/>
        </p:nvSpPr>
        <p:spPr>
          <a:xfrm rot="0">
            <a:off x="69235" y="7335202"/>
            <a:ext cx="7135059" cy="269240"/>
          </a:xfrm>
          <a:prstGeom prst="rect">
            <a:avLst/>
          </a:prstGeom>
        </p:spPr>
        <p:txBody>
          <a:bodyPr anchor="t" rtlCol="false" tIns="0" lIns="0" bIns="0" rIns="0">
            <a:spAutoFit/>
          </a:bodyPr>
          <a:lstStyle/>
          <a:p>
            <a:pPr algn="ctr">
              <a:lnSpc>
                <a:spcPts val="1960"/>
              </a:lnSpc>
            </a:pPr>
            <a:r>
              <a:rPr lang="en-US" sz="1400" b="true">
                <a:solidFill>
                  <a:srgbClr val="FFFFFF"/>
                </a:solidFill>
                <a:latin typeface="Times New Roman Bold"/>
                <a:ea typeface="Times New Roman Bold"/>
                <a:cs typeface="Times New Roman Bold"/>
                <a:sym typeface="Times New Roman Bold"/>
              </a:rPr>
              <a:t>[ LIMITATION :-  ONLY 10 MEMBERS HAVE CHANCE TO ACCES THE LOCATION ]</a:t>
            </a:r>
          </a:p>
        </p:txBody>
      </p:sp>
      <p:sp>
        <p:nvSpPr>
          <p:cNvPr name="TextBox 27" id="27"/>
          <p:cNvSpPr txBox="true"/>
          <p:nvPr/>
        </p:nvSpPr>
        <p:spPr>
          <a:xfrm rot="0">
            <a:off x="1219736" y="7633017"/>
            <a:ext cx="5765959" cy="400685"/>
          </a:xfrm>
          <a:prstGeom prst="rect">
            <a:avLst/>
          </a:prstGeom>
        </p:spPr>
        <p:txBody>
          <a:bodyPr anchor="t" rtlCol="false" tIns="0" lIns="0" bIns="0" rIns="0">
            <a:spAutoFit/>
          </a:bodyPr>
          <a:lstStyle/>
          <a:p>
            <a:pPr algn="ctr">
              <a:lnSpc>
                <a:spcPts val="1540"/>
              </a:lnSpc>
            </a:pPr>
            <a:r>
              <a:rPr lang="en-US" sz="1100" b="true">
                <a:solidFill>
                  <a:srgbClr val="FFFFFF"/>
                </a:solidFill>
                <a:latin typeface="Times New Roman Bold"/>
                <a:ea typeface="Times New Roman Bold"/>
                <a:cs typeface="Times New Roman Bold"/>
                <a:sym typeface="Times New Roman Bold"/>
              </a:rPr>
              <a:t>USER MUST ALLOW TO ACCESS THE HIS / HER LOCATION BY SAFE TRACK TEAM </a:t>
            </a:r>
          </a:p>
          <a:p>
            <a:pPr algn="l">
              <a:lnSpc>
                <a:spcPts val="1540"/>
              </a:lnSpc>
            </a:pPr>
            <a:r>
              <a:rPr lang="en-US" sz="1100" b="true">
                <a:solidFill>
                  <a:srgbClr val="FFFFFF"/>
                </a:solidFill>
                <a:latin typeface="Times New Roman Bold"/>
                <a:ea typeface="Times New Roman Bold"/>
                <a:cs typeface="Times New Roman Bold"/>
                <a:sym typeface="Times New Roman Bold"/>
              </a:rPr>
              <a:t>AND POLICE DEPARTMENT. </a:t>
            </a:r>
          </a:p>
        </p:txBody>
      </p:sp>
      <p:sp>
        <p:nvSpPr>
          <p:cNvPr name="TextBox 28" id="28"/>
          <p:cNvSpPr txBox="true"/>
          <p:nvPr/>
        </p:nvSpPr>
        <p:spPr>
          <a:xfrm rot="0">
            <a:off x="1219736" y="8100377"/>
            <a:ext cx="6793230" cy="400685"/>
          </a:xfrm>
          <a:prstGeom prst="rect">
            <a:avLst/>
          </a:prstGeom>
        </p:spPr>
        <p:txBody>
          <a:bodyPr anchor="t" rtlCol="false" tIns="0" lIns="0" bIns="0" rIns="0">
            <a:spAutoFit/>
          </a:bodyPr>
          <a:lstStyle/>
          <a:p>
            <a:pPr algn="l">
              <a:lnSpc>
                <a:spcPts val="1540"/>
              </a:lnSpc>
            </a:pPr>
            <a:r>
              <a:rPr lang="en-US" sz="1100" b="true">
                <a:solidFill>
                  <a:srgbClr val="FFFFFF"/>
                </a:solidFill>
                <a:latin typeface="Times New Roman Bold"/>
                <a:ea typeface="Times New Roman Bold"/>
                <a:cs typeface="Times New Roman Bold"/>
                <a:sym typeface="Times New Roman Bold"/>
              </a:rPr>
              <a:t>USER CAN GIVE ACCESS TO TRACK HIS / HER  LOCATION AT ANYTIME TO THEIR TRUSTED ONE</a:t>
            </a:r>
          </a:p>
          <a:p>
            <a:pPr algn="l">
              <a:lnSpc>
                <a:spcPts val="1540"/>
              </a:lnSpc>
            </a:pPr>
            <a:r>
              <a:rPr lang="en-US" sz="1100" b="true">
                <a:solidFill>
                  <a:srgbClr val="FFFFFF"/>
                </a:solidFill>
                <a:latin typeface="Times New Roman Bold"/>
                <a:ea typeface="Times New Roman Bold"/>
                <a:cs typeface="Times New Roman Bold"/>
                <a:sym typeface="Times New Roman Bold"/>
              </a:rPr>
              <a:t> LIKE PARENTS, SISTER, BROTHER AND OTHERS.</a:t>
            </a:r>
          </a:p>
        </p:txBody>
      </p:sp>
      <p:sp>
        <p:nvSpPr>
          <p:cNvPr name="TextBox 29" id="29"/>
          <p:cNvSpPr txBox="true"/>
          <p:nvPr/>
        </p:nvSpPr>
        <p:spPr>
          <a:xfrm rot="0">
            <a:off x="-1599341" y="8548687"/>
            <a:ext cx="4934436" cy="272996"/>
          </a:xfrm>
          <a:prstGeom prst="rect">
            <a:avLst/>
          </a:prstGeom>
        </p:spPr>
        <p:txBody>
          <a:bodyPr anchor="t" rtlCol="false" tIns="0" lIns="0" bIns="0" rIns="0">
            <a:spAutoFit/>
          </a:bodyPr>
          <a:lstStyle/>
          <a:p>
            <a:pPr algn="ctr">
              <a:lnSpc>
                <a:spcPts val="1906"/>
              </a:lnSpc>
            </a:pPr>
            <a:r>
              <a:rPr lang="en-US" sz="1361" b="true">
                <a:solidFill>
                  <a:srgbClr val="0CC0DF"/>
                </a:solidFill>
                <a:latin typeface="Times New Roman Bold"/>
                <a:ea typeface="Times New Roman Bold"/>
                <a:cs typeface="Times New Roman Bold"/>
                <a:sym typeface="Times New Roman Bold"/>
              </a:rPr>
              <a:t>HOW TO TRACK :-</a:t>
            </a:r>
            <a:r>
              <a:rPr lang="en-US" sz="1361" b="true">
                <a:solidFill>
                  <a:srgbClr val="000000"/>
                </a:solidFill>
                <a:latin typeface="Times New Roman Bold"/>
                <a:ea typeface="Times New Roman Bold"/>
                <a:cs typeface="Times New Roman Bold"/>
                <a:sym typeface="Times New Roman Bold"/>
              </a:rPr>
              <a:t> </a:t>
            </a:r>
          </a:p>
        </p:txBody>
      </p:sp>
      <p:sp>
        <p:nvSpPr>
          <p:cNvPr name="TextBox 30" id="30"/>
          <p:cNvSpPr txBox="true"/>
          <p:nvPr/>
        </p:nvSpPr>
        <p:spPr>
          <a:xfrm rot="0">
            <a:off x="1746473" y="8611498"/>
            <a:ext cx="3492580" cy="210185"/>
          </a:xfrm>
          <a:prstGeom prst="rect">
            <a:avLst/>
          </a:prstGeom>
        </p:spPr>
        <p:txBody>
          <a:bodyPr anchor="t" rtlCol="false" tIns="0" lIns="0" bIns="0" rIns="0">
            <a:spAutoFit/>
          </a:bodyPr>
          <a:lstStyle/>
          <a:p>
            <a:pPr algn="ctr">
              <a:lnSpc>
                <a:spcPts val="1540"/>
              </a:lnSpc>
            </a:pPr>
            <a:r>
              <a:rPr lang="en-US" b="true" sz="1100">
                <a:solidFill>
                  <a:srgbClr val="FFFFFF"/>
                </a:solidFill>
                <a:latin typeface="Times New Roman Bold"/>
                <a:ea typeface="Times New Roman Bold"/>
                <a:cs typeface="Times New Roman Bold"/>
                <a:sym typeface="Times New Roman Bold"/>
              </a:rPr>
              <a:t>[ TRACKING IS TO SIMPLE AS LIKE PHONE CALL ]</a:t>
            </a:r>
          </a:p>
        </p:txBody>
      </p:sp>
      <p:sp>
        <p:nvSpPr>
          <p:cNvPr name="TextBox 31" id="31"/>
          <p:cNvSpPr txBox="true"/>
          <p:nvPr/>
        </p:nvSpPr>
        <p:spPr>
          <a:xfrm rot="0">
            <a:off x="1779151" y="8888358"/>
            <a:ext cx="6436519" cy="972185"/>
          </a:xfrm>
          <a:prstGeom prst="rect">
            <a:avLst/>
          </a:prstGeom>
        </p:spPr>
        <p:txBody>
          <a:bodyPr anchor="t" rtlCol="false" tIns="0" lIns="0" bIns="0" rIns="0">
            <a:spAutoFit/>
          </a:bodyPr>
          <a:lstStyle/>
          <a:p>
            <a:pPr algn="l">
              <a:lnSpc>
                <a:spcPts val="1539"/>
              </a:lnSpc>
            </a:pPr>
            <a:r>
              <a:rPr lang="en-US" sz="1099" b="true">
                <a:solidFill>
                  <a:srgbClr val="FFFFFF"/>
                </a:solidFill>
                <a:latin typeface="Times New Roman Bold"/>
                <a:ea typeface="Times New Roman Bold"/>
                <a:cs typeface="Times New Roman Bold"/>
                <a:sym typeface="Times New Roman Bold"/>
              </a:rPr>
              <a:t>STEP-1   OPEN THE APP.</a:t>
            </a:r>
          </a:p>
          <a:p>
            <a:pPr algn="l">
              <a:lnSpc>
                <a:spcPts val="1539"/>
              </a:lnSpc>
            </a:pPr>
            <a:r>
              <a:rPr lang="en-US" sz="1099" b="true">
                <a:solidFill>
                  <a:srgbClr val="FFFFFF"/>
                </a:solidFill>
                <a:latin typeface="Times New Roman Bold"/>
                <a:ea typeface="Times New Roman Bold"/>
                <a:cs typeface="Times New Roman Bold"/>
                <a:sym typeface="Times New Roman Bold"/>
              </a:rPr>
              <a:t>STEP-2  GO TO THE DIAL PAD</a:t>
            </a:r>
          </a:p>
          <a:p>
            <a:pPr algn="l">
              <a:lnSpc>
                <a:spcPts val="1539"/>
              </a:lnSpc>
            </a:pPr>
            <a:r>
              <a:rPr lang="en-US" sz="1099" b="true">
                <a:solidFill>
                  <a:srgbClr val="FFFFFF"/>
                </a:solidFill>
                <a:latin typeface="Times New Roman Bold"/>
                <a:ea typeface="Times New Roman Bold"/>
                <a:cs typeface="Times New Roman Bold"/>
                <a:sym typeface="Times New Roman Bold"/>
              </a:rPr>
              <a:t>STEP-3 WE WILL PROVIDE 10 DIGIT TRACKER NUMBER....SIMPLY DIAL THAT NUMBER.</a:t>
            </a:r>
          </a:p>
          <a:p>
            <a:pPr algn="l">
              <a:lnSpc>
                <a:spcPts val="1539"/>
              </a:lnSpc>
            </a:pPr>
            <a:r>
              <a:rPr lang="en-US" sz="1099" b="true">
                <a:solidFill>
                  <a:srgbClr val="FFFFFF"/>
                </a:solidFill>
                <a:latin typeface="Times New Roman Bold"/>
                <a:ea typeface="Times New Roman Bold"/>
                <a:cs typeface="Times New Roman Bold"/>
                <a:sym typeface="Times New Roman Bold"/>
              </a:rPr>
              <a:t>STEP-4 TOUCH THE TRACK ICON IT GIVES YOU THE EXACT LOCATION OF THE MAIN USER</a:t>
            </a:r>
          </a:p>
          <a:p>
            <a:pPr algn="l">
              <a:lnSpc>
                <a:spcPts val="1539"/>
              </a:lnSpc>
            </a:pPr>
          </a:p>
        </p:txBody>
      </p:sp>
      <p:sp>
        <p:nvSpPr>
          <p:cNvPr name="TextBox 32" id="32"/>
          <p:cNvSpPr txBox="true"/>
          <p:nvPr/>
        </p:nvSpPr>
        <p:spPr>
          <a:xfrm rot="0">
            <a:off x="8604998" y="2307302"/>
            <a:ext cx="3041333" cy="269240"/>
          </a:xfrm>
          <a:prstGeom prst="rect">
            <a:avLst/>
          </a:prstGeom>
        </p:spPr>
        <p:txBody>
          <a:bodyPr anchor="t" rtlCol="false" tIns="0" lIns="0" bIns="0" rIns="0">
            <a:spAutoFit/>
          </a:bodyPr>
          <a:lstStyle/>
          <a:p>
            <a:pPr algn="ctr">
              <a:lnSpc>
                <a:spcPts val="1960"/>
              </a:lnSpc>
            </a:pPr>
            <a:r>
              <a:rPr lang="en-US" sz="1400" b="true">
                <a:solidFill>
                  <a:srgbClr val="1C1D30"/>
                </a:solidFill>
                <a:latin typeface="Times New Roman Bold"/>
                <a:ea typeface="Times New Roman Bold"/>
                <a:cs typeface="Times New Roman Bold"/>
                <a:sym typeface="Times New Roman Bold"/>
              </a:rPr>
              <a:t> </a:t>
            </a:r>
            <a:r>
              <a:rPr lang="en-US" sz="1400" b="true">
                <a:solidFill>
                  <a:srgbClr val="FF3131"/>
                </a:solidFill>
                <a:latin typeface="Times New Roman Bold"/>
                <a:ea typeface="Times New Roman Bold"/>
                <a:cs typeface="Times New Roman Bold"/>
                <a:sym typeface="Times New Roman Bold"/>
              </a:rPr>
              <a:t>AUTHORIZED USER SCENARIOS </a:t>
            </a:r>
            <a:r>
              <a:rPr lang="en-US" sz="1400" b="true">
                <a:solidFill>
                  <a:srgbClr val="000000"/>
                </a:solidFill>
                <a:latin typeface="Times New Roman Bold"/>
                <a:ea typeface="Times New Roman Bold"/>
                <a:cs typeface="Times New Roman Bold"/>
                <a:sym typeface="Times New Roman Bold"/>
              </a:rPr>
              <a:t>:</a:t>
            </a:r>
          </a:p>
        </p:txBody>
      </p:sp>
      <p:sp>
        <p:nvSpPr>
          <p:cNvPr name="TextBox 33" id="33"/>
          <p:cNvSpPr txBox="true"/>
          <p:nvPr/>
        </p:nvSpPr>
        <p:spPr>
          <a:xfrm rot="0">
            <a:off x="9434870" y="2572649"/>
            <a:ext cx="8673585" cy="1544161"/>
          </a:xfrm>
          <a:prstGeom prst="rect">
            <a:avLst/>
          </a:prstGeom>
        </p:spPr>
        <p:txBody>
          <a:bodyPr anchor="t" rtlCol="false" tIns="0" lIns="0" bIns="0" rIns="0">
            <a:spAutoFit/>
          </a:bodyPr>
          <a:lstStyle/>
          <a:p>
            <a:pPr algn="just">
              <a:lnSpc>
                <a:spcPts val="1540"/>
              </a:lnSpc>
            </a:pPr>
            <a:r>
              <a:rPr lang="en-US" b="true" sz="1100">
                <a:solidFill>
                  <a:srgbClr val="000000"/>
                </a:solidFill>
                <a:latin typeface="Times New Roman Bold"/>
                <a:ea typeface="Times New Roman Bold"/>
                <a:cs typeface="Times New Roman Bold"/>
                <a:sym typeface="Times New Roman Bold"/>
              </a:rPr>
              <a:t> SCENARIO-1 :   USING THIS APPLICATION A PARENT CAN ACCESS THEIR CHILDREN LOCATION AT ANY TIME,</a:t>
            </a:r>
          </a:p>
          <a:p>
            <a:pPr algn="just">
              <a:lnSpc>
                <a:spcPts val="1540"/>
              </a:lnSpc>
            </a:pPr>
            <a:r>
              <a:rPr lang="en-US" b="true" sz="1100">
                <a:solidFill>
                  <a:srgbClr val="000000"/>
                </a:solidFill>
                <a:latin typeface="Times New Roman Bold"/>
                <a:ea typeface="Times New Roman Bold"/>
                <a:cs typeface="Times New Roman Bold"/>
                <a:sym typeface="Times New Roman Bold"/>
              </a:rPr>
              <a:t> ESPECIALLY AT LATE NIGHTS.</a:t>
            </a:r>
          </a:p>
          <a:p>
            <a:pPr algn="just">
              <a:lnSpc>
                <a:spcPts val="1540"/>
              </a:lnSpc>
            </a:pPr>
          </a:p>
          <a:p>
            <a:pPr algn="just">
              <a:lnSpc>
                <a:spcPts val="1540"/>
              </a:lnSpc>
            </a:pPr>
            <a:r>
              <a:rPr lang="en-US" b="true" sz="1100">
                <a:solidFill>
                  <a:srgbClr val="000000"/>
                </a:solidFill>
                <a:latin typeface="Times New Roman Bold"/>
                <a:ea typeface="Times New Roman Bold"/>
                <a:cs typeface="Times New Roman Bold"/>
                <a:sym typeface="Times New Roman Bold"/>
              </a:rPr>
              <a:t>SCENARIO-2 :    HUSBAND CAN TRACK THEIR LOVED WIFE AT JOURNIES.</a:t>
            </a:r>
          </a:p>
          <a:p>
            <a:pPr algn="just">
              <a:lnSpc>
                <a:spcPts val="1540"/>
              </a:lnSpc>
            </a:pPr>
          </a:p>
          <a:p>
            <a:pPr algn="just">
              <a:lnSpc>
                <a:spcPts val="1540"/>
              </a:lnSpc>
            </a:pPr>
            <a:r>
              <a:rPr lang="en-US" b="true" sz="1100">
                <a:solidFill>
                  <a:srgbClr val="000000"/>
                </a:solidFill>
                <a:latin typeface="Times New Roman Bold"/>
                <a:ea typeface="Times New Roman Bold"/>
                <a:cs typeface="Times New Roman Bold"/>
                <a:sym typeface="Times New Roman Bold"/>
              </a:rPr>
              <a:t>SCENARIO-3 :    A BROTHER CAN TRACK THEIR WORKING SISTER AFTER OFFICE TIME.</a:t>
            </a:r>
          </a:p>
          <a:p>
            <a:pPr algn="just">
              <a:lnSpc>
                <a:spcPts val="1540"/>
              </a:lnSpc>
            </a:pPr>
          </a:p>
          <a:p>
            <a:pPr algn="just">
              <a:lnSpc>
                <a:spcPts val="1540"/>
              </a:lnSpc>
            </a:pPr>
            <a:r>
              <a:rPr lang="en-US" b="true" sz="1100">
                <a:solidFill>
                  <a:srgbClr val="000000"/>
                </a:solidFill>
                <a:latin typeface="Times New Roman Bold"/>
                <a:ea typeface="Times New Roman Bold"/>
                <a:cs typeface="Times New Roman Bold"/>
                <a:sym typeface="Times New Roman Bold"/>
              </a:rPr>
              <a:t>[ FIRST IF WE KNOW THE LOCATION IMMEDIATELY WHERE THEY ARE RESCUE THEM BEFORE DISASTER BECOMES EASY]</a:t>
            </a:r>
          </a:p>
        </p:txBody>
      </p:sp>
      <p:sp>
        <p:nvSpPr>
          <p:cNvPr name="TextBox 34" id="34"/>
          <p:cNvSpPr txBox="true"/>
          <p:nvPr/>
        </p:nvSpPr>
        <p:spPr>
          <a:xfrm rot="0">
            <a:off x="8604998" y="4239241"/>
            <a:ext cx="2489478" cy="269240"/>
          </a:xfrm>
          <a:prstGeom prst="rect">
            <a:avLst/>
          </a:prstGeom>
        </p:spPr>
        <p:txBody>
          <a:bodyPr anchor="t" rtlCol="false" tIns="0" lIns="0" bIns="0" rIns="0">
            <a:spAutoFit/>
          </a:bodyPr>
          <a:lstStyle/>
          <a:p>
            <a:pPr algn="ctr">
              <a:lnSpc>
                <a:spcPts val="1960"/>
              </a:lnSpc>
            </a:pPr>
            <a:r>
              <a:rPr lang="en-US" b="true" sz="1400">
                <a:solidFill>
                  <a:srgbClr val="FF3131"/>
                </a:solidFill>
                <a:latin typeface="Times New Roman Bold"/>
                <a:ea typeface="Times New Roman Bold"/>
                <a:cs typeface="Times New Roman Bold"/>
                <a:sym typeface="Times New Roman Bold"/>
              </a:rPr>
              <a:t>FEATURES OF SAFE TRACK:</a:t>
            </a:r>
          </a:p>
        </p:txBody>
      </p:sp>
      <p:sp>
        <p:nvSpPr>
          <p:cNvPr name="TextBox 35" id="35"/>
          <p:cNvSpPr txBox="true"/>
          <p:nvPr/>
        </p:nvSpPr>
        <p:spPr>
          <a:xfrm rot="0">
            <a:off x="9434870" y="4607541"/>
            <a:ext cx="6525923" cy="2115185"/>
          </a:xfrm>
          <a:prstGeom prst="rect">
            <a:avLst/>
          </a:prstGeom>
        </p:spPr>
        <p:txBody>
          <a:bodyPr anchor="t" rtlCol="false" tIns="0" lIns="0" bIns="0" rIns="0">
            <a:spAutoFit/>
          </a:bodyPr>
          <a:lstStyle/>
          <a:p>
            <a:pPr algn="l">
              <a:lnSpc>
                <a:spcPts val="1539"/>
              </a:lnSpc>
            </a:pPr>
            <a:r>
              <a:rPr lang="en-US" sz="1099" b="true">
                <a:solidFill>
                  <a:srgbClr val="000000"/>
                </a:solidFill>
                <a:latin typeface="Times New Roman Bold"/>
                <a:ea typeface="Times New Roman Bold"/>
                <a:cs typeface="Times New Roman Bold"/>
                <a:sym typeface="Times New Roman Bold"/>
              </a:rPr>
              <a:t>IF THY ARE LATE AT NIGHT NO NEED TO WORRY NOW TRACK THEIR LOCATION AS SIMPLE AS PHONE CALL. IF YOU FEEL SOMETHING HAPPENING WRONG SHARE THAT LOCATION TO YOUR RELATIVES &amp; GO NEAR BY LOCATION</a:t>
            </a:r>
          </a:p>
          <a:p>
            <a:pPr algn="l">
              <a:lnSpc>
                <a:spcPts val="1539"/>
              </a:lnSpc>
            </a:pPr>
          </a:p>
          <a:p>
            <a:pPr algn="l">
              <a:lnSpc>
                <a:spcPts val="1539"/>
              </a:lnSpc>
            </a:pPr>
            <a:r>
              <a:rPr lang="en-US" sz="1099" b="true">
                <a:solidFill>
                  <a:srgbClr val="000000"/>
                </a:solidFill>
                <a:latin typeface="Times New Roman Bold"/>
                <a:ea typeface="Times New Roman Bold"/>
                <a:cs typeface="Times New Roman Bold"/>
                <a:sym typeface="Times New Roman Bold"/>
              </a:rPr>
              <a:t>IF YOU DECLARE YOURSELF SOMETHING WRONG HAPPENING...WE ALSO PROVIDED EMERGENCY IN APP TOUCH THAT ICON &amp; GIVE TRACKER NUMBER THEN IMMEDIATELY EMERGENCY MESSAFE WILL SENT TO SAFE TRACK ORGANIRATION &amp; POLICE AUTHORITY THEY WILL DO THEIR WORK OF RESCUING PEOPLE.</a:t>
            </a:r>
          </a:p>
          <a:p>
            <a:pPr algn="l">
              <a:lnSpc>
                <a:spcPts val="1539"/>
              </a:lnSpc>
            </a:pPr>
          </a:p>
          <a:p>
            <a:pPr algn="l">
              <a:lnSpc>
                <a:spcPts val="1539"/>
              </a:lnSpc>
            </a:pPr>
            <a:r>
              <a:rPr lang="en-US" sz="1099" b="true">
                <a:solidFill>
                  <a:srgbClr val="000000"/>
                </a:solidFill>
                <a:latin typeface="Times New Roman Bold"/>
                <a:ea typeface="Times New Roman Bold"/>
                <a:cs typeface="Times New Roman Bold"/>
                <a:sym typeface="Times New Roman Bold"/>
              </a:rPr>
              <a:t>TIME COMPLEXITY REDUCES HERE RESCUING POSIBILITY INCREASES...</a:t>
            </a:r>
          </a:p>
          <a:p>
            <a:pPr algn="l">
              <a:lnSpc>
                <a:spcPts val="1539"/>
              </a:lnSpc>
            </a:pPr>
          </a:p>
        </p:txBody>
      </p:sp>
      <p:sp>
        <p:nvSpPr>
          <p:cNvPr name="TextBox 36" id="36"/>
          <p:cNvSpPr txBox="true"/>
          <p:nvPr/>
        </p:nvSpPr>
        <p:spPr>
          <a:xfrm rot="0">
            <a:off x="8604998" y="6705282"/>
            <a:ext cx="3063478" cy="516890"/>
          </a:xfrm>
          <a:prstGeom prst="rect">
            <a:avLst/>
          </a:prstGeom>
        </p:spPr>
        <p:txBody>
          <a:bodyPr anchor="t" rtlCol="false" tIns="0" lIns="0" bIns="0" rIns="0">
            <a:spAutoFit/>
          </a:bodyPr>
          <a:lstStyle/>
          <a:p>
            <a:pPr algn="ctr">
              <a:lnSpc>
                <a:spcPts val="1960"/>
              </a:lnSpc>
            </a:pPr>
            <a:r>
              <a:rPr lang="en-US" b="true" sz="1400">
                <a:solidFill>
                  <a:srgbClr val="FF3131"/>
                </a:solidFill>
                <a:latin typeface="Times New Roman Bold"/>
                <a:ea typeface="Times New Roman Bold"/>
                <a:cs typeface="Times New Roman Bold"/>
                <a:sym typeface="Times New Roman Bold"/>
              </a:rPr>
              <a:t>OFF TRACK / ON TRACK OPTION: -</a:t>
            </a:r>
          </a:p>
          <a:p>
            <a:pPr algn="ctr">
              <a:lnSpc>
                <a:spcPts val="1960"/>
              </a:lnSpc>
            </a:pPr>
            <a:r>
              <a:rPr lang="en-US" b="true" sz="1400">
                <a:solidFill>
                  <a:srgbClr val="FF3131"/>
                </a:solidFill>
                <a:latin typeface="Times New Roman Bold"/>
                <a:ea typeface="Times New Roman Bold"/>
                <a:cs typeface="Times New Roman Bold"/>
                <a:sym typeface="Times New Roman Bold"/>
              </a:rPr>
              <a:t>USER CHOICE: -</a:t>
            </a:r>
          </a:p>
        </p:txBody>
      </p:sp>
      <p:sp>
        <p:nvSpPr>
          <p:cNvPr name="TextBox 37" id="37"/>
          <p:cNvSpPr txBox="true"/>
          <p:nvPr/>
        </p:nvSpPr>
        <p:spPr>
          <a:xfrm rot="0">
            <a:off x="9434870" y="7344727"/>
            <a:ext cx="6830597" cy="781685"/>
          </a:xfrm>
          <a:prstGeom prst="rect">
            <a:avLst/>
          </a:prstGeom>
        </p:spPr>
        <p:txBody>
          <a:bodyPr anchor="t" rtlCol="false" tIns="0" lIns="0" bIns="0" rIns="0">
            <a:spAutoFit/>
          </a:bodyPr>
          <a:lstStyle/>
          <a:p>
            <a:pPr algn="l">
              <a:lnSpc>
                <a:spcPts val="1539"/>
              </a:lnSpc>
            </a:pPr>
            <a:r>
              <a:rPr lang="en-US" sz="1099" b="true">
                <a:solidFill>
                  <a:srgbClr val="000000"/>
                </a:solidFill>
                <a:latin typeface="Times New Roman Bold"/>
                <a:ea typeface="Times New Roman Bold"/>
                <a:cs typeface="Times New Roman Bold"/>
                <a:sym typeface="Times New Roman Bold"/>
              </a:rPr>
              <a:t>THE USER DECIDED TO GO SOMEWHERE BUT HE / SHE NOT INTERESTED TO SHARE HIS / HER WHEREABOUTS AT THAT TIME.... SIMPLY THE CAN OFF THE TRACKER IN APP( THEN AUTHORIZED USERS CAN'T TRACK THE LOCATION OF MAIN USER)....AFTER THAT WORK AGAIN OPEN THE APP AND ON THE TRACKER IT IMMEDIATELY ACTIVATES..</a:t>
            </a:r>
          </a:p>
        </p:txBody>
      </p:sp>
      <p:sp>
        <p:nvSpPr>
          <p:cNvPr name="TextBox 38" id="38"/>
          <p:cNvSpPr txBox="true"/>
          <p:nvPr/>
        </p:nvSpPr>
        <p:spPr>
          <a:xfrm rot="0">
            <a:off x="8604998" y="8133397"/>
            <a:ext cx="2785944" cy="269240"/>
          </a:xfrm>
          <a:prstGeom prst="rect">
            <a:avLst/>
          </a:prstGeom>
        </p:spPr>
        <p:txBody>
          <a:bodyPr anchor="t" rtlCol="false" tIns="0" lIns="0" bIns="0" rIns="0">
            <a:spAutoFit/>
          </a:bodyPr>
          <a:lstStyle/>
          <a:p>
            <a:pPr algn="ctr">
              <a:lnSpc>
                <a:spcPts val="1960"/>
              </a:lnSpc>
            </a:pPr>
            <a:r>
              <a:rPr lang="en-US" sz="1400" b="true">
                <a:solidFill>
                  <a:srgbClr val="FF3131"/>
                </a:solidFill>
                <a:latin typeface="Times New Roman Bold"/>
                <a:ea typeface="Times New Roman Bold"/>
                <a:cs typeface="Times New Roman Bold"/>
                <a:sym typeface="Times New Roman Bold"/>
              </a:rPr>
              <a:t>EMERGENCY PANIC BUTTON: -</a:t>
            </a:r>
          </a:p>
        </p:txBody>
      </p:sp>
      <p:sp>
        <p:nvSpPr>
          <p:cNvPr name="TextBox 39" id="39"/>
          <p:cNvSpPr txBox="true"/>
          <p:nvPr/>
        </p:nvSpPr>
        <p:spPr>
          <a:xfrm rot="0">
            <a:off x="9434870" y="8567737"/>
            <a:ext cx="8434626" cy="972185"/>
          </a:xfrm>
          <a:prstGeom prst="rect">
            <a:avLst/>
          </a:prstGeom>
        </p:spPr>
        <p:txBody>
          <a:bodyPr anchor="t" rtlCol="false" tIns="0" lIns="0" bIns="0" rIns="0">
            <a:spAutoFit/>
          </a:bodyPr>
          <a:lstStyle/>
          <a:p>
            <a:pPr algn="l">
              <a:lnSpc>
                <a:spcPts val="1539"/>
              </a:lnSpc>
            </a:pPr>
            <a:r>
              <a:rPr lang="en-US" sz="1099" b="true">
                <a:solidFill>
                  <a:srgbClr val="000000"/>
                </a:solidFill>
                <a:latin typeface="Times New Roman Bold"/>
                <a:ea typeface="Times New Roman Bold"/>
                <a:cs typeface="Times New Roman Bold"/>
                <a:sym typeface="Times New Roman Bold"/>
              </a:rPr>
              <a:t>IF THE MAIN USER IS FEELING  SOMETHING WRONG IS HAPPENING PRIORLY.. WE PROVIDED AN EMERGENCY PANIC BUTTON.</a:t>
            </a:r>
          </a:p>
          <a:p>
            <a:pPr algn="l">
              <a:lnSpc>
                <a:spcPts val="1539"/>
              </a:lnSpc>
            </a:pPr>
            <a:r>
              <a:rPr lang="en-US" sz="1099" b="true">
                <a:solidFill>
                  <a:srgbClr val="000000"/>
                </a:solidFill>
                <a:latin typeface="Times New Roman Bold"/>
                <a:ea typeface="Times New Roman Bold"/>
                <a:cs typeface="Times New Roman Bold"/>
                <a:sym typeface="Times New Roman Bold"/>
              </a:rPr>
              <a:t>IF THE MAIN USER TAPS THE BUTTON IMMEDIATELY AN EMERGENCY MESSAGE WILL BE SENT TO AUTHORIZED USERS IN 3 DIFFERENT LANGUAGES IN BOTH AUDIO AND TEXT FORMAT ( OF THEIR SELECTED LANGUAGES AT THE TIME OF INSTALLATION)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8915400" y="-228600"/>
            <a:ext cx="9372600" cy="10325100"/>
            <a:chOff x="0" y="0"/>
            <a:chExt cx="2468504" cy="2719368"/>
          </a:xfrm>
        </p:grpSpPr>
        <p:sp>
          <p:nvSpPr>
            <p:cNvPr name="Freeform 3" id="3"/>
            <p:cNvSpPr/>
            <p:nvPr/>
          </p:nvSpPr>
          <p:spPr>
            <a:xfrm flipH="false" flipV="false" rot="0">
              <a:off x="0" y="0"/>
              <a:ext cx="2468504" cy="2719368"/>
            </a:xfrm>
            <a:custGeom>
              <a:avLst/>
              <a:gdLst/>
              <a:ahLst/>
              <a:cxnLst/>
              <a:rect r="r" b="b" t="t" l="l"/>
              <a:pathLst>
                <a:path h="2719368" w="2468504">
                  <a:moveTo>
                    <a:pt x="0" y="0"/>
                  </a:moveTo>
                  <a:lnTo>
                    <a:pt x="2468504" y="0"/>
                  </a:lnTo>
                  <a:lnTo>
                    <a:pt x="2468504" y="2719368"/>
                  </a:lnTo>
                  <a:lnTo>
                    <a:pt x="0" y="2719368"/>
                  </a:lnTo>
                  <a:close/>
                </a:path>
              </a:pathLst>
            </a:custGeom>
            <a:gradFill rotWithShape="true">
              <a:gsLst>
                <a:gs pos="0">
                  <a:srgbClr val="FFDE59">
                    <a:alpha val="100000"/>
                  </a:srgbClr>
                </a:gs>
                <a:gs pos="100000">
                  <a:srgbClr val="FF914D">
                    <a:alpha val="100000"/>
                  </a:srgbClr>
                </a:gs>
              </a:gsLst>
              <a:lin ang="0"/>
            </a:gradFill>
          </p:spPr>
        </p:sp>
        <p:sp>
          <p:nvSpPr>
            <p:cNvPr name="TextBox 4" id="4"/>
            <p:cNvSpPr txBox="true"/>
            <p:nvPr/>
          </p:nvSpPr>
          <p:spPr>
            <a:xfrm>
              <a:off x="0" y="-57150"/>
              <a:ext cx="2468504" cy="2776518"/>
            </a:xfrm>
            <a:prstGeom prst="rect">
              <a:avLst/>
            </a:prstGeom>
          </p:spPr>
          <p:txBody>
            <a:bodyPr anchor="ctr" rtlCol="false" tIns="50800" lIns="50800" bIns="50800" rIns="50800"/>
            <a:lstStyle/>
            <a:p>
              <a:pPr algn="ctr">
                <a:lnSpc>
                  <a:spcPts val="1960"/>
                </a:lnSpc>
              </a:pPr>
            </a:p>
          </p:txBody>
        </p:sp>
      </p:grpSp>
      <p:sp>
        <p:nvSpPr>
          <p:cNvPr name="Freeform 5" id="5"/>
          <p:cNvSpPr/>
          <p:nvPr/>
        </p:nvSpPr>
        <p:spPr>
          <a:xfrm flipH="false" flipV="false" rot="0">
            <a:off x="212480" y="388316"/>
            <a:ext cx="3630941" cy="2326944"/>
          </a:xfrm>
          <a:custGeom>
            <a:avLst/>
            <a:gdLst/>
            <a:ahLst/>
            <a:cxnLst/>
            <a:rect r="r" b="b" t="t" l="l"/>
            <a:pathLst>
              <a:path h="2326944" w="3630941">
                <a:moveTo>
                  <a:pt x="0" y="0"/>
                </a:moveTo>
                <a:lnTo>
                  <a:pt x="3630941" y="0"/>
                </a:lnTo>
                <a:lnTo>
                  <a:pt x="3630941" y="2326944"/>
                </a:lnTo>
                <a:lnTo>
                  <a:pt x="0" y="2326944"/>
                </a:lnTo>
                <a:lnTo>
                  <a:pt x="0" y="0"/>
                </a:lnTo>
                <a:close/>
              </a:path>
            </a:pathLst>
          </a:custGeom>
          <a:blipFill>
            <a:blip r:embed="rId2"/>
            <a:stretch>
              <a:fillRect l="-2088" t="-2656" r="0" b="-2656"/>
            </a:stretch>
          </a:blipFill>
        </p:spPr>
      </p:sp>
      <p:sp>
        <p:nvSpPr>
          <p:cNvPr name="Freeform 6" id="6"/>
          <p:cNvSpPr/>
          <p:nvPr/>
        </p:nvSpPr>
        <p:spPr>
          <a:xfrm flipH="false" flipV="false" rot="0">
            <a:off x="212480" y="2959386"/>
            <a:ext cx="3477082" cy="2389823"/>
          </a:xfrm>
          <a:custGeom>
            <a:avLst/>
            <a:gdLst/>
            <a:ahLst/>
            <a:cxnLst/>
            <a:rect r="r" b="b" t="t" l="l"/>
            <a:pathLst>
              <a:path h="2389823" w="3477082">
                <a:moveTo>
                  <a:pt x="0" y="0"/>
                </a:moveTo>
                <a:lnTo>
                  <a:pt x="3477082" y="0"/>
                </a:lnTo>
                <a:lnTo>
                  <a:pt x="3477082" y="2389823"/>
                </a:lnTo>
                <a:lnTo>
                  <a:pt x="0" y="2389823"/>
                </a:lnTo>
                <a:lnTo>
                  <a:pt x="0" y="0"/>
                </a:lnTo>
                <a:close/>
              </a:path>
            </a:pathLst>
          </a:custGeom>
          <a:blipFill>
            <a:blip r:embed="rId3"/>
            <a:stretch>
              <a:fillRect l="-1252" t="-25887" r="-4452" b="-29830"/>
            </a:stretch>
          </a:blipFill>
        </p:spPr>
      </p:sp>
      <p:sp>
        <p:nvSpPr>
          <p:cNvPr name="Freeform 7" id="7"/>
          <p:cNvSpPr/>
          <p:nvPr/>
        </p:nvSpPr>
        <p:spPr>
          <a:xfrm flipH="false" flipV="false" rot="0">
            <a:off x="364880" y="5533066"/>
            <a:ext cx="3324682" cy="3889782"/>
          </a:xfrm>
          <a:custGeom>
            <a:avLst/>
            <a:gdLst/>
            <a:ahLst/>
            <a:cxnLst/>
            <a:rect r="r" b="b" t="t" l="l"/>
            <a:pathLst>
              <a:path h="3889782" w="3324682">
                <a:moveTo>
                  <a:pt x="0" y="0"/>
                </a:moveTo>
                <a:lnTo>
                  <a:pt x="3324682" y="0"/>
                </a:lnTo>
                <a:lnTo>
                  <a:pt x="3324682" y="3889782"/>
                </a:lnTo>
                <a:lnTo>
                  <a:pt x="0" y="3889782"/>
                </a:lnTo>
                <a:lnTo>
                  <a:pt x="0" y="0"/>
                </a:lnTo>
                <a:close/>
              </a:path>
            </a:pathLst>
          </a:custGeom>
          <a:blipFill>
            <a:blip r:embed="rId4"/>
            <a:stretch>
              <a:fillRect l="-16136" t="-3029" r="-9790" b="-3428"/>
            </a:stretch>
          </a:blipFill>
        </p:spPr>
      </p:sp>
      <p:sp>
        <p:nvSpPr>
          <p:cNvPr name="Freeform 8" id="8"/>
          <p:cNvSpPr/>
          <p:nvPr/>
        </p:nvSpPr>
        <p:spPr>
          <a:xfrm flipH="false" flipV="false" rot="0">
            <a:off x="11712297" y="6046609"/>
            <a:ext cx="6320595" cy="3610275"/>
          </a:xfrm>
          <a:custGeom>
            <a:avLst/>
            <a:gdLst/>
            <a:ahLst/>
            <a:cxnLst/>
            <a:rect r="r" b="b" t="t" l="l"/>
            <a:pathLst>
              <a:path h="3610275" w="6320595">
                <a:moveTo>
                  <a:pt x="0" y="0"/>
                </a:moveTo>
                <a:lnTo>
                  <a:pt x="6320595" y="0"/>
                </a:lnTo>
                <a:lnTo>
                  <a:pt x="6320595" y="3610275"/>
                </a:lnTo>
                <a:lnTo>
                  <a:pt x="0" y="3610275"/>
                </a:lnTo>
                <a:lnTo>
                  <a:pt x="0" y="0"/>
                </a:lnTo>
                <a:close/>
              </a:path>
            </a:pathLst>
          </a:custGeom>
          <a:blipFill>
            <a:blip r:embed="rId5"/>
            <a:stretch>
              <a:fillRect l="0" t="-1775" r="-5238" b="-1775"/>
            </a:stretch>
          </a:blipFill>
        </p:spPr>
      </p:sp>
      <p:sp>
        <p:nvSpPr>
          <p:cNvPr name="Freeform 9" id="9"/>
          <p:cNvSpPr/>
          <p:nvPr/>
        </p:nvSpPr>
        <p:spPr>
          <a:xfrm flipH="false" flipV="false" rot="0">
            <a:off x="4258624" y="388316"/>
            <a:ext cx="4241573" cy="4363835"/>
          </a:xfrm>
          <a:custGeom>
            <a:avLst/>
            <a:gdLst/>
            <a:ahLst/>
            <a:cxnLst/>
            <a:rect r="r" b="b" t="t" l="l"/>
            <a:pathLst>
              <a:path h="4363835" w="4241573">
                <a:moveTo>
                  <a:pt x="0" y="0"/>
                </a:moveTo>
                <a:lnTo>
                  <a:pt x="4241573" y="0"/>
                </a:lnTo>
                <a:lnTo>
                  <a:pt x="4241573" y="4363836"/>
                </a:lnTo>
                <a:lnTo>
                  <a:pt x="0" y="4363836"/>
                </a:lnTo>
                <a:lnTo>
                  <a:pt x="0" y="0"/>
                </a:lnTo>
                <a:close/>
              </a:path>
            </a:pathLst>
          </a:custGeom>
          <a:blipFill>
            <a:blip r:embed="rId6"/>
            <a:stretch>
              <a:fillRect l="0" t="0" r="0" b="0"/>
            </a:stretch>
          </a:blipFill>
        </p:spPr>
      </p:sp>
      <p:sp>
        <p:nvSpPr>
          <p:cNvPr name="Freeform 10" id="10"/>
          <p:cNvSpPr/>
          <p:nvPr/>
        </p:nvSpPr>
        <p:spPr>
          <a:xfrm flipH="false" flipV="false" rot="0">
            <a:off x="4258624" y="4956852"/>
            <a:ext cx="4241573" cy="4599346"/>
          </a:xfrm>
          <a:custGeom>
            <a:avLst/>
            <a:gdLst/>
            <a:ahLst/>
            <a:cxnLst/>
            <a:rect r="r" b="b" t="t" l="l"/>
            <a:pathLst>
              <a:path h="4599346" w="4241573">
                <a:moveTo>
                  <a:pt x="0" y="0"/>
                </a:moveTo>
                <a:lnTo>
                  <a:pt x="4241573" y="0"/>
                </a:lnTo>
                <a:lnTo>
                  <a:pt x="4241573" y="4599346"/>
                </a:lnTo>
                <a:lnTo>
                  <a:pt x="0" y="4599346"/>
                </a:lnTo>
                <a:lnTo>
                  <a:pt x="0" y="0"/>
                </a:lnTo>
                <a:close/>
              </a:path>
            </a:pathLst>
          </a:custGeom>
          <a:blipFill>
            <a:blip r:embed="rId7"/>
            <a:stretch>
              <a:fillRect l="0" t="-5296" r="0" b="-5296"/>
            </a:stretch>
          </a:blipFill>
        </p:spPr>
      </p:sp>
      <p:sp>
        <p:nvSpPr>
          <p:cNvPr name="TextBox 11" id="11"/>
          <p:cNvSpPr txBox="true"/>
          <p:nvPr/>
        </p:nvSpPr>
        <p:spPr>
          <a:xfrm rot="0">
            <a:off x="9144000" y="2962910"/>
            <a:ext cx="1496616" cy="269240"/>
          </a:xfrm>
          <a:prstGeom prst="rect">
            <a:avLst/>
          </a:prstGeom>
        </p:spPr>
        <p:txBody>
          <a:bodyPr anchor="t" rtlCol="false" tIns="0" lIns="0" bIns="0" rIns="0">
            <a:spAutoFit/>
          </a:bodyPr>
          <a:lstStyle/>
          <a:p>
            <a:pPr algn="ctr">
              <a:lnSpc>
                <a:spcPts val="1960"/>
              </a:lnSpc>
            </a:pPr>
            <a:r>
              <a:rPr lang="en-US" b="true" sz="1400">
                <a:solidFill>
                  <a:srgbClr val="FF3131"/>
                </a:solidFill>
                <a:latin typeface="Times New Roman Bold"/>
                <a:ea typeface="Times New Roman Bold"/>
                <a:cs typeface="Times New Roman Bold"/>
                <a:sym typeface="Times New Roman Bold"/>
              </a:rPr>
              <a:t>COMPETITION: -</a:t>
            </a:r>
          </a:p>
        </p:txBody>
      </p:sp>
      <p:sp>
        <p:nvSpPr>
          <p:cNvPr name="TextBox 12" id="12"/>
          <p:cNvSpPr txBox="true"/>
          <p:nvPr/>
        </p:nvSpPr>
        <p:spPr>
          <a:xfrm rot="0">
            <a:off x="9486900" y="3460750"/>
            <a:ext cx="7905750" cy="693547"/>
          </a:xfrm>
          <a:prstGeom prst="rect">
            <a:avLst/>
          </a:prstGeom>
        </p:spPr>
        <p:txBody>
          <a:bodyPr anchor="t" rtlCol="false" tIns="0" lIns="0" bIns="0" rIns="0">
            <a:spAutoFit/>
          </a:bodyPr>
          <a:lstStyle/>
          <a:p>
            <a:pPr algn="l">
              <a:lnSpc>
                <a:spcPts val="1858"/>
              </a:lnSpc>
            </a:pPr>
            <a:r>
              <a:rPr lang="en-US" sz="1099" b="true">
                <a:solidFill>
                  <a:srgbClr val="000000"/>
                </a:solidFill>
                <a:latin typeface="Times New Roman Bold"/>
                <a:ea typeface="Times New Roman Bold"/>
                <a:cs typeface="Times New Roman Bold"/>
                <a:sym typeface="Times New Roman Bold"/>
              </a:rPr>
              <a:t>THERE ARE FEW WOMEN SAFETY APPLICATIONS AVAILABLE IN THE MARKET LIKE DISHA ETC.. BUT THERE USER RESPONSE IS REQUIRED.. BUT IN SAFE TRACK APPLICATION WE BUILTED MORE FLEXIBILITIES IT WORKS WITHOUT USER RESPONSE ALSO IT WORKS WITH USER RESPONSE..</a:t>
            </a:r>
          </a:p>
        </p:txBody>
      </p:sp>
      <p:sp>
        <p:nvSpPr>
          <p:cNvPr name="TextBox 13" id="13"/>
          <p:cNvSpPr txBox="true"/>
          <p:nvPr/>
        </p:nvSpPr>
        <p:spPr>
          <a:xfrm rot="0">
            <a:off x="9144000" y="4401947"/>
            <a:ext cx="2319099" cy="269240"/>
          </a:xfrm>
          <a:prstGeom prst="rect">
            <a:avLst/>
          </a:prstGeom>
        </p:spPr>
        <p:txBody>
          <a:bodyPr anchor="t" rtlCol="false" tIns="0" lIns="0" bIns="0" rIns="0">
            <a:spAutoFit/>
          </a:bodyPr>
          <a:lstStyle/>
          <a:p>
            <a:pPr algn="ctr">
              <a:lnSpc>
                <a:spcPts val="1960"/>
              </a:lnSpc>
            </a:pPr>
            <a:r>
              <a:rPr lang="en-US" b="true" sz="1400">
                <a:solidFill>
                  <a:srgbClr val="FF3131"/>
                </a:solidFill>
                <a:latin typeface="Times New Roman Bold"/>
                <a:ea typeface="Times New Roman Bold"/>
                <a:cs typeface="Times New Roman Bold"/>
                <a:sym typeface="Times New Roman Bold"/>
              </a:rPr>
              <a:t>REVENUE GENERATION :-</a:t>
            </a:r>
          </a:p>
        </p:txBody>
      </p:sp>
      <p:sp>
        <p:nvSpPr>
          <p:cNvPr name="TextBox 14" id="14"/>
          <p:cNvSpPr txBox="true"/>
          <p:nvPr/>
        </p:nvSpPr>
        <p:spPr>
          <a:xfrm rot="0">
            <a:off x="9144000" y="4685477"/>
            <a:ext cx="7539812" cy="1979676"/>
          </a:xfrm>
          <a:prstGeom prst="rect">
            <a:avLst/>
          </a:prstGeom>
        </p:spPr>
        <p:txBody>
          <a:bodyPr anchor="t" rtlCol="false" tIns="0" lIns="0" bIns="0" rIns="0">
            <a:spAutoFit/>
          </a:bodyPr>
          <a:lstStyle/>
          <a:p>
            <a:pPr algn="l">
              <a:lnSpc>
                <a:spcPts val="1781"/>
              </a:lnSpc>
            </a:pPr>
            <a:r>
              <a:rPr lang="en-US" sz="1099" b="true">
                <a:solidFill>
                  <a:srgbClr val="000000"/>
                </a:solidFill>
                <a:latin typeface="Times New Roman Bold"/>
                <a:ea typeface="Times New Roman Bold"/>
                <a:cs typeface="Times New Roman Bold"/>
                <a:sym typeface="Times New Roman Bold"/>
              </a:rPr>
              <a:t>TRACKER COST - 2000/- TO 3000/-     ( 2 TRACKERS PROVIDED WITH FREE INSTALLATION).</a:t>
            </a:r>
          </a:p>
          <a:p>
            <a:pPr algn="l">
              <a:lnSpc>
                <a:spcPts val="1781"/>
              </a:lnSpc>
            </a:pPr>
          </a:p>
          <a:p>
            <a:pPr algn="l">
              <a:lnSpc>
                <a:spcPts val="1781"/>
              </a:lnSpc>
            </a:pPr>
            <a:r>
              <a:rPr lang="en-US" sz="1099" b="true">
                <a:solidFill>
                  <a:srgbClr val="000000"/>
                </a:solidFill>
                <a:latin typeface="Times New Roman Bold"/>
                <a:ea typeface="Times New Roman Bold"/>
                <a:cs typeface="Times New Roman Bold"/>
                <a:sym typeface="Times New Roman Bold"/>
              </a:rPr>
              <a:t>APP SUBSCRIPTION: -</a:t>
            </a:r>
          </a:p>
          <a:p>
            <a:pPr algn="l">
              <a:lnSpc>
                <a:spcPts val="1781"/>
              </a:lnSpc>
            </a:pPr>
            <a:r>
              <a:rPr lang="en-US" sz="1099" b="true">
                <a:solidFill>
                  <a:srgbClr val="000000"/>
                </a:solidFill>
                <a:latin typeface="Times New Roman Bold"/>
                <a:ea typeface="Times New Roman Bold"/>
                <a:cs typeface="Times New Roman Bold"/>
                <a:sym typeface="Times New Roman Bold"/>
              </a:rPr>
              <a:t>PLANS:-</a:t>
            </a:r>
          </a:p>
          <a:p>
            <a:pPr algn="l">
              <a:lnSpc>
                <a:spcPts val="1781"/>
              </a:lnSpc>
            </a:pPr>
          </a:p>
          <a:p>
            <a:pPr algn="l">
              <a:lnSpc>
                <a:spcPts val="1781"/>
              </a:lnSpc>
            </a:pPr>
            <a:r>
              <a:rPr lang="en-US" sz="1099" b="true">
                <a:solidFill>
                  <a:srgbClr val="000000"/>
                </a:solidFill>
                <a:latin typeface="Times New Roman Bold"/>
                <a:ea typeface="Times New Roman Bold"/>
                <a:cs typeface="Times New Roman Bold"/>
                <a:sym typeface="Times New Roman Bold"/>
              </a:rPr>
              <a:t>50/- PER MONTH </a:t>
            </a:r>
          </a:p>
          <a:p>
            <a:pPr algn="l">
              <a:lnSpc>
                <a:spcPts val="1781"/>
              </a:lnSpc>
            </a:pPr>
            <a:r>
              <a:rPr lang="en-US" sz="1099" b="true">
                <a:solidFill>
                  <a:srgbClr val="000000"/>
                </a:solidFill>
                <a:latin typeface="Times New Roman Bold"/>
                <a:ea typeface="Times New Roman Bold"/>
                <a:cs typeface="Times New Roman Bold"/>
                <a:sym typeface="Times New Roman Bold"/>
              </a:rPr>
              <a:t>300/- PER 6 MONTHS </a:t>
            </a:r>
          </a:p>
          <a:p>
            <a:pPr algn="l">
              <a:lnSpc>
                <a:spcPts val="1781"/>
              </a:lnSpc>
            </a:pPr>
            <a:r>
              <a:rPr lang="en-US" sz="1099" b="true">
                <a:solidFill>
                  <a:srgbClr val="000000"/>
                </a:solidFill>
                <a:latin typeface="Times New Roman Bold"/>
                <a:ea typeface="Times New Roman Bold"/>
                <a:cs typeface="Times New Roman Bold"/>
                <a:sym typeface="Times New Roman Bold"/>
              </a:rPr>
              <a:t>600 /- PER YEAR.</a:t>
            </a:r>
          </a:p>
          <a:p>
            <a:pPr algn="l">
              <a:lnSpc>
                <a:spcPts val="1781"/>
              </a:lnSpc>
            </a:pPr>
            <a:r>
              <a:rPr lang="en-US" sz="1099" b="true">
                <a:solidFill>
                  <a:srgbClr val="000000"/>
                </a:solidFill>
                <a:latin typeface="Times New Roman Bold"/>
                <a:ea typeface="Times New Roman Bold"/>
                <a:cs typeface="Times New Roman Bold"/>
                <a:sym typeface="Times New Roman Bold"/>
              </a:rPr>
              <a:t>COLLABORATIONS...ETC</a:t>
            </a:r>
          </a:p>
        </p:txBody>
      </p:sp>
      <p:sp>
        <p:nvSpPr>
          <p:cNvPr name="TextBox 15" id="15"/>
          <p:cNvSpPr txBox="true"/>
          <p:nvPr/>
        </p:nvSpPr>
        <p:spPr>
          <a:xfrm rot="0">
            <a:off x="9144000" y="458788"/>
            <a:ext cx="5136595" cy="269240"/>
          </a:xfrm>
          <a:prstGeom prst="rect">
            <a:avLst/>
          </a:prstGeom>
        </p:spPr>
        <p:txBody>
          <a:bodyPr anchor="t" rtlCol="false" tIns="0" lIns="0" bIns="0" rIns="0">
            <a:spAutoFit/>
          </a:bodyPr>
          <a:lstStyle/>
          <a:p>
            <a:pPr algn="ctr">
              <a:lnSpc>
                <a:spcPts val="1960"/>
              </a:lnSpc>
            </a:pPr>
            <a:r>
              <a:rPr lang="en-US" b="true" sz="1400">
                <a:solidFill>
                  <a:srgbClr val="FF3131"/>
                </a:solidFill>
                <a:latin typeface="Times New Roman Bold"/>
                <a:ea typeface="Times New Roman Bold"/>
                <a:cs typeface="Times New Roman Bold"/>
                <a:sym typeface="Times New Roman Bold"/>
              </a:rPr>
              <a:t>TECHNICAL IMPLEMENTATION : TECHNOLOGY STACK : </a:t>
            </a:r>
          </a:p>
        </p:txBody>
      </p:sp>
      <p:sp>
        <p:nvSpPr>
          <p:cNvPr name="TextBox 16" id="16"/>
          <p:cNvSpPr txBox="true"/>
          <p:nvPr/>
        </p:nvSpPr>
        <p:spPr>
          <a:xfrm rot="0">
            <a:off x="9486900" y="981075"/>
            <a:ext cx="6081474" cy="1734185"/>
          </a:xfrm>
          <a:prstGeom prst="rect">
            <a:avLst/>
          </a:prstGeom>
        </p:spPr>
        <p:txBody>
          <a:bodyPr anchor="t" rtlCol="false" tIns="0" lIns="0" bIns="0" rIns="0">
            <a:spAutoFit/>
          </a:bodyPr>
          <a:lstStyle/>
          <a:p>
            <a:pPr algn="l">
              <a:lnSpc>
                <a:spcPts val="1539"/>
              </a:lnSpc>
            </a:pPr>
            <a:r>
              <a:rPr lang="en-US" sz="1099" b="true">
                <a:solidFill>
                  <a:srgbClr val="000000"/>
                </a:solidFill>
                <a:latin typeface="Times New Roman Bold"/>
                <a:ea typeface="Times New Roman Bold"/>
                <a:cs typeface="Times New Roman Bold"/>
                <a:sym typeface="Times New Roman Bold"/>
              </a:rPr>
              <a:t>FUNCTION: GLOBAL POSITIONING SYSTEM (GPS) ALLOWS FOR ACCURATE REAL-TIME LOCATION TRACKING. IT USES SATELLITES TO DETERMINE THE DEVICE'S LOCATION ANYWHERE ON EARTH.</a:t>
            </a:r>
          </a:p>
          <a:p>
            <a:pPr algn="l">
              <a:lnSpc>
                <a:spcPts val="1539"/>
              </a:lnSpc>
            </a:pPr>
          </a:p>
          <a:p>
            <a:pPr algn="l">
              <a:lnSpc>
                <a:spcPts val="1539"/>
              </a:lnSpc>
            </a:pPr>
            <a:r>
              <a:rPr lang="en-US" sz="1099" b="true">
                <a:solidFill>
                  <a:srgbClr val="000000"/>
                </a:solidFill>
                <a:latin typeface="Times New Roman Bold"/>
                <a:ea typeface="Times New Roman Bold"/>
                <a:cs typeface="Times New Roman Bold"/>
                <a:sym typeface="Times New Roman Bold"/>
              </a:rPr>
              <a:t>APPLICATION: THE MINI TRACKER WILL UTILIZE GPS TO PROVIDE PRECISE LOCATION DATA TO AUTHORIZED USERS THROUGH THE APP.</a:t>
            </a:r>
          </a:p>
          <a:p>
            <a:pPr algn="l">
              <a:lnSpc>
                <a:spcPts val="1539"/>
              </a:lnSpc>
            </a:pPr>
          </a:p>
          <a:p>
            <a:pPr algn="l">
              <a:lnSpc>
                <a:spcPts val="1539"/>
              </a:lnSpc>
            </a:pPr>
            <a:r>
              <a:rPr lang="en-US" sz="1099" b="true">
                <a:solidFill>
                  <a:srgbClr val="000000"/>
                </a:solidFill>
                <a:latin typeface="Times New Roman Bold"/>
                <a:ea typeface="Times New Roman Bold"/>
                <a:cs typeface="Times New Roman Bold"/>
                <a:sym typeface="Times New Roman Bold"/>
              </a:rPr>
              <a:t>DATA PRIVACY: EMPHASIZE THAT LOCATION DATA IS ENCRYPTED AND SHARED ONLY WITH AUTHORIZED USERS, ENSURING USER PRIVACY IS PRIORITIZED.</a:t>
            </a:r>
          </a:p>
        </p:txBody>
      </p:sp>
      <p:sp>
        <p:nvSpPr>
          <p:cNvPr name="TextBox 17" id="17"/>
          <p:cNvSpPr txBox="true"/>
          <p:nvPr/>
        </p:nvSpPr>
        <p:spPr>
          <a:xfrm rot="0">
            <a:off x="9071697" y="8903528"/>
            <a:ext cx="2208252" cy="516890"/>
          </a:xfrm>
          <a:prstGeom prst="rect">
            <a:avLst/>
          </a:prstGeom>
        </p:spPr>
        <p:txBody>
          <a:bodyPr anchor="t" rtlCol="false" tIns="0" lIns="0" bIns="0" rIns="0">
            <a:spAutoFit/>
          </a:bodyPr>
          <a:lstStyle/>
          <a:p>
            <a:pPr algn="just">
              <a:lnSpc>
                <a:spcPts val="1960"/>
              </a:lnSpc>
            </a:pPr>
            <a:r>
              <a:rPr lang="en-US" b="true" sz="1400" spc="140">
                <a:solidFill>
                  <a:srgbClr val="000000"/>
                </a:solidFill>
                <a:latin typeface="Times New Roman Bold"/>
                <a:ea typeface="Times New Roman Bold"/>
                <a:cs typeface="Times New Roman Bold"/>
                <a:sym typeface="Times New Roman Bold"/>
              </a:rPr>
              <a:t>BY :</a:t>
            </a:r>
          </a:p>
          <a:p>
            <a:pPr algn="just">
              <a:lnSpc>
                <a:spcPts val="1960"/>
              </a:lnSpc>
            </a:pPr>
            <a:r>
              <a:rPr lang="en-US" b="true" sz="1400" spc="140">
                <a:solidFill>
                  <a:srgbClr val="000000"/>
                </a:solidFill>
                <a:latin typeface="Times New Roman Bold"/>
                <a:ea typeface="Times New Roman Bold"/>
                <a:cs typeface="Times New Roman Bold"/>
                <a:sym typeface="Times New Roman Bold"/>
              </a:rPr>
              <a:t>DIGITAL DREAMERS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DAGUYfJVxFM</dc:identifier>
  <dcterms:modified xsi:type="dcterms:W3CDTF">2011-08-01T06:04:30Z</dcterms:modified>
  <cp:revision>1</cp:revision>
  <dc:title>DTRTDBRYY</dc:title>
</cp:coreProperties>
</file>