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7" r:id="rId9"/>
    <p:sldId id="279" r:id="rId10"/>
    <p:sldId id="280" r:id="rId11"/>
    <p:sldId id="265" r:id="rId12"/>
    <p:sldId id="267" r:id="rId13"/>
    <p:sldId id="268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5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48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5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3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3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4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6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0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A23754-DBFC-45CB-ADE8-EAD232D77BA2}" type="datetimeFigureOut">
              <a:rPr lang="en-IL" smtClean="0"/>
              <a:t>20/09/2025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85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l10Dahan/Final-Project-CS/tree/main/DATASET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BF3DC-9EF8-C5AE-75A1-2BE494806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9A0-9656-8B6E-F721-80EB66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A150-7483-1AC2-B0DB-8DD1A63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models keep recall high, but </a:t>
            </a:r>
            <a:r>
              <a:rPr lang="en-US" b="1" dirty="0"/>
              <a:t>Base BLIP-2</a:t>
            </a:r>
            <a:r>
              <a:rPr lang="en-US" dirty="0"/>
              <a:t> has much better balance and higher precision, with far fewer false positives.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improves </a:t>
            </a:r>
            <a:r>
              <a:rPr lang="en-US" b="1" dirty="0"/>
              <a:t>Credit Card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recall, but at the cost of flooding with false positives.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 BLIP-2 better for general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useful when credit card detection is the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BLIP-2 model proved unsuitable for reliable sensitive data detection, which led us to explore stronger alternatives.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we transitioned to Qwen 2.5-VL-7B-Instruct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SSN</a:t>
            </a:r>
            <a:r>
              <a:rPr lang="en-US" dirty="0"/>
              <a:t> - No real change, still weak at 0.500.</a:t>
            </a:r>
          </a:p>
          <a:p>
            <a:pPr algn="l"/>
            <a:r>
              <a:rPr lang="en-US" dirty="0"/>
              <a:t>2) </a:t>
            </a:r>
            <a:r>
              <a:rPr lang="en-US" b="1" dirty="0"/>
              <a:t>PERSONAL_ID </a:t>
            </a:r>
            <a:r>
              <a:rPr lang="en-US" dirty="0"/>
              <a:t>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</a:t>
            </a:r>
            <a:r>
              <a:rPr lang="en-US" b="1" dirty="0">
                <a:sym typeface="Wingdings" panose="05000000000000000000" pitchFamily="2" charset="2"/>
              </a:rPr>
              <a:t>but</a:t>
            </a:r>
            <a:r>
              <a:rPr lang="en-US" dirty="0">
                <a:sym typeface="Wingdings" panose="05000000000000000000" pitchFamily="2" charset="2"/>
              </a:rPr>
              <a:t>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7198-1373-1530-D241-22CBDFFD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FDF4-0BBB-DBA2-EF08-1924E852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A85F-A373-6FA5-A62A-0C3939DA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Fine-tuned two VLMs: </a:t>
            </a:r>
            <a:r>
              <a:rPr lang="en-US" b="1" dirty="0"/>
              <a:t>BLIP-2</a:t>
            </a:r>
            <a:r>
              <a:rPr lang="en-US" dirty="0"/>
              <a:t> and </a:t>
            </a:r>
            <a:r>
              <a:rPr lang="en-US" b="1" dirty="0"/>
              <a:t>Qwen2.5-VL-7B</a:t>
            </a:r>
            <a:r>
              <a:rPr lang="en-US" dirty="0"/>
              <a:t>, both with </a:t>
            </a:r>
            <a:r>
              <a:rPr lang="en-US" b="1" dirty="0" err="1"/>
              <a:t>LoRA</a:t>
            </a:r>
            <a:r>
              <a:rPr lang="en-US" b="1" dirty="0"/>
              <a:t> adapters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BLIP-2</a:t>
            </a:r>
            <a:r>
              <a:rPr lang="en-US" dirty="0"/>
              <a:t> showed limited per-class coverage → not suitable for reliable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Qwen2.5-VL-7B + </a:t>
            </a:r>
            <a:r>
              <a:rPr lang="en-US" b="1" dirty="0" err="1"/>
              <a:t>LoRA</a:t>
            </a:r>
            <a:r>
              <a:rPr lang="en-US" dirty="0"/>
              <a:t> delivered strong performance: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Perfect recall (1.0)</a:t>
            </a:r>
            <a:r>
              <a:rPr lang="en-US" dirty="0"/>
              <a:t> on sensitive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Higher precision and accuracy</a:t>
            </a:r>
            <a:r>
              <a:rPr lang="en-US" dirty="0"/>
              <a:t>, reducing false alarms.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Demonstrated that lightweight fine-tuning can make VLMs useful for protecting privacy and following compliance rules.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7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 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 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 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, BLIP-2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two vision-language models – </a:t>
            </a:r>
            <a:r>
              <a:rPr lang="en-US" b="1" dirty="0"/>
              <a:t>Qwen2.5-VL-7B-Instruct</a:t>
            </a:r>
            <a:r>
              <a:rPr lang="en-US" dirty="0"/>
              <a:t> and </a:t>
            </a:r>
            <a:r>
              <a:rPr lang="en-US" b="1" dirty="0"/>
              <a:t>BLIP-2 (Flan-T5-XL) </a:t>
            </a:r>
            <a:r>
              <a:rPr lang="en-US" dirty="0"/>
              <a:t>– using Low-Rank Adaption (</a:t>
            </a:r>
            <a:r>
              <a:rPr lang="en-US" dirty="0" err="1"/>
              <a:t>LoRA</a:t>
            </a:r>
            <a:r>
              <a:rPr lang="en-US" dirty="0"/>
              <a:t>). Both follow the same JSON schema and evaluation setup for fairness.</a:t>
            </a:r>
            <a:endParaRPr lang="en-US" b="1" dirty="0"/>
          </a:p>
          <a:p>
            <a:pPr algn="l"/>
            <a:r>
              <a:rPr lang="en-IL" dirty="0"/>
              <a:t>4️⃣</a:t>
            </a:r>
            <a:r>
              <a:rPr lang="en-US" dirty="0"/>
              <a:t>  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(both Qwen2.5 and BLIP-2) to evaluate learning progress, sensitivity detection, and trade-offs between architectures.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URL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(Flan-T5-XL) + </a:t>
            </a:r>
            <a:r>
              <a:rPr lang="en-US" dirty="0" err="1"/>
              <a:t>LoRA</a:t>
            </a:r>
            <a:endParaRPr lang="en-US" dirty="0"/>
          </a:p>
          <a:p>
            <a:pPr algn="l"/>
            <a:r>
              <a:rPr lang="en-US" dirty="0"/>
              <a:t>(Both trained with frozen base weights and lightweight adapters for a fair comparison.)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~24 Hours per model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and BLIP-2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all the parameters of the base model (Qwen 2.5-VL or BLIP-2)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0929-EE25-8855-BA0A-41644AED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EFBDC0-FE94-357C-B6DC-4863ACF9C461}"/>
              </a:ext>
            </a:extLst>
          </p:cNvPr>
          <p:cNvSpPr/>
          <p:nvPr/>
        </p:nvSpPr>
        <p:spPr>
          <a:xfrm>
            <a:off x="6096000" y="981250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039D-0E3C-A829-9E22-023E60C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37F8-3002-5F8E-2C9A-5E0DAC9A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Base model “BLIP-2”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0.2227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0.780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0.794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0.785 (78.5%)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base shows strong recall and precision for a few classes (Phone Bill, Phone, Name), but misses others like Credit Card, SSN, and Address. It is limited in per-class coverage.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D3E799C-7342-1AE3-0051-DF8315C5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15" y="1243300"/>
            <a:ext cx="5638417" cy="2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EE6C-4175-9E58-169E-9150176F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2B56E-BB7C-1428-198B-E7E38D390534}"/>
              </a:ext>
            </a:extLst>
          </p:cNvPr>
          <p:cNvSpPr/>
          <p:nvPr/>
        </p:nvSpPr>
        <p:spPr>
          <a:xfrm>
            <a:off x="6199034" y="422184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389B-B17F-D3D2-51A7-7A59D748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BAD6-92B7-FC2B-C61A-951AE69D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/>
              <a:t>BLIP-2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0.1089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Classification is weaker compared to the base</a:t>
            </a:r>
          </a:p>
          <a:p>
            <a:pPr algn="l"/>
            <a:r>
              <a:rPr lang="en-US" dirty="0"/>
              <a:t>     model due to very low per-class coverage.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0.800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0.522 (52.2%)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classes scored 0 in this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Credit Card Number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showed non-zero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DB24AE-0ED1-CD9A-FDD5-1371F471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67" y="785527"/>
            <a:ext cx="5520647" cy="27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934</TotalTime>
  <Words>1282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Cambria Math</vt:lpstr>
      <vt:lpstr>Wingdings</vt:lpstr>
      <vt:lpstr>Wingdings 2</vt:lpstr>
      <vt:lpstr>Slate</vt:lpstr>
      <vt:lpstr>Sensitive Data Leakage Detection Based on Vision-Language Models</vt:lpstr>
      <vt:lpstr>Project Goals &amp; Main Challenge</vt:lpstr>
      <vt:lpstr>Methodology Overview</vt:lpstr>
      <vt:lpstr>Dataset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יובל דהן</cp:lastModifiedBy>
  <cp:revision>257</cp:revision>
  <dcterms:created xsi:type="dcterms:W3CDTF">2025-04-19T09:48:17Z</dcterms:created>
  <dcterms:modified xsi:type="dcterms:W3CDTF">2025-09-20T16:19:48Z</dcterms:modified>
</cp:coreProperties>
</file>