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19ED-ABC5-C05C-DE4C-4E4A7ED4C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A3522-B64E-B4FC-47D1-51A58C167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A2C5-523C-A789-CF9D-921E1F4E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2ABA4-3DB6-3259-8B34-16D79FAD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43072-8C78-6C47-CE17-6EDFA3DF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049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48EB-A025-8601-F940-00243AAD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2F06D-6097-2366-28B0-27E359F39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CEC3B-8D8A-5392-732C-CB484B0F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A345-DF9A-13E3-37B2-4D165A58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ED966-91BF-02E3-492D-DEEDC51B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354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88CAD-CA4A-B64F-BD7C-69841AAA3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95D22-FCD1-AFD9-9529-F7ADAC3DD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8F4A5-89CA-F0AD-2A93-7A31C1D3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86F21-9814-3D76-08C0-57728878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49909-7B80-AFCA-8458-E9A4C079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831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C689-8A71-F27A-78D0-060E63CD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71B3C-CED0-38F5-2F63-CD8787FC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B27C-999B-1A62-2FDF-B20665F9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9649-F0F2-D957-365D-1EF03132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675FF-477A-EA8F-1B35-5A606843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785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D89C-25CB-596B-64ED-2F66F425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6A092-2C92-7B43-890A-3148CDEF6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DB875-A054-B734-BB21-914A9CA1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B14D8-A4B8-B9BB-E823-A56269CC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AE59B-77B9-00F7-82B5-4E8D9678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691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9A38-2570-8023-C6D4-31AE955C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53B4-8664-30E9-D5D6-A0527F862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EABFF-D85D-5350-AF77-932BAF3F3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0A8BD-71D9-03D5-958F-C7709AA6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20/04/2025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A5D5F-41D0-BE49-DDED-7E247770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08747-50DF-CC6F-1569-89F5A81A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6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72F7-6BC6-FB32-3E11-E7F48BAB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B36D2-04FE-CA80-48E7-DB2E0B126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06A49-5D73-E2D9-DC6A-4E5EEFCFB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8F15B-4250-BB22-37A8-5ABE98D16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965F7-39A5-0802-7863-3F7474E53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B218A-9891-8233-A4D4-032AE0E5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20/04/2025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9AAA4-B762-E135-1C31-0EA9F12F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5ECAA-6ED3-92F4-C6D0-21CCEB2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028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C9A0-0229-E8D2-B990-5D2EDF19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D9B06-01B4-F0E7-E1C7-8906C5EB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20/04/2025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AEDD9-3D9A-363A-664A-2EB73470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5809A-56CE-EEC4-57EA-62A76334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904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855A6-C2C2-3D94-DACC-64FC3A16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20/04/2025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533EC-0754-5B5B-B827-98FC2222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AA723-AB59-6FDA-6A92-F1ECFAAB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872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C973-052E-62C9-7D7C-2FE2AD41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F398C-CE1C-4404-3F7E-B3969A26F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DB9A7-5174-CE14-95D8-9364CD883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D9033-3507-84FE-BA53-159A1A52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20/04/2025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849B2-494D-78BD-6F30-6C500C9B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928AC-EB35-4458-EA86-A65159FC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60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2080-ACE6-0CD4-9302-80ACF29D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9D1F4-7BA0-00D5-8364-0C0A665C6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96008-EDDD-2208-2692-91492B3D5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F9523-465C-CF78-A519-B76B1CE1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20/04/2025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7CBF3-6394-B4AB-6C06-65DA01B6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A986B-1D8E-18F3-4845-96426525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44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53B5E-186B-4739-5A1B-1D4E689BD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44FE7-D20D-5026-EDEE-62191B28F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CE39C-72AC-63C8-C443-64D0D2211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A23754-DBFC-45CB-ADE8-EAD232D77BA2}" type="datetimeFigureOut">
              <a:rPr lang="en-IL" smtClean="0"/>
              <a:t>20/04/2025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F779D-688F-2971-F4A8-AD22C8F77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97785-EDAF-B9EF-970A-9939CE85D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473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A3D3-A526-4F94-3CA2-64763AC89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Sensitive Data Leakage Detection Based on Vision-Language Models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04FB7-6B82-8338-8E6B-CB3348B92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0477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Yuval Dahan</a:t>
            </a:r>
          </a:p>
          <a:p>
            <a:r>
              <a:rPr lang="en-US" sz="2800" dirty="0"/>
              <a:t>Ron Shuster</a:t>
            </a:r>
          </a:p>
          <a:p>
            <a:r>
              <a:rPr lang="en-US" sz="2800" dirty="0"/>
              <a:t>Erik </a:t>
            </a:r>
            <a:r>
              <a:rPr lang="en-US" sz="2800" dirty="0" err="1"/>
              <a:t>Idelchik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181851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8AB4-0988-88BB-C749-9A3AABBB0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3213-3E24-B952-52BA-4E423EE5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2DD51-17C7-B1F0-BB8A-EF7F336C8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Initial Tests:</a:t>
            </a:r>
          </a:p>
          <a:p>
            <a:pPr algn="l"/>
            <a:r>
              <a:rPr lang="en-US" dirty="0"/>
              <a:t>Detect sensitive content in images: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Another test identifies what sensitive information is present in the image.</a:t>
            </a:r>
          </a:p>
          <a:p>
            <a:pPr algn="l"/>
            <a:br>
              <a:rPr lang="en-US" dirty="0"/>
            </a:br>
            <a:br>
              <a:rPr lang="en-US" dirty="0"/>
            </a:br>
            <a:endParaRPr lang="en-US" dirty="0"/>
          </a:p>
          <a:p>
            <a:pPr algn="l"/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4A8C7-DEF8-CF9A-F491-E4F905480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54" y="2282044"/>
            <a:ext cx="11281529" cy="146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5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860D8-8186-B51D-6877-6E1151C35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D87D-DC37-CCCB-4CAF-4D1331BFF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Key Learnings so far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8CE5D-9C13-1A0E-A2C6-C3125DBE6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dataset is effective — examples are realistic and labeled clearly.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BLIP is learning to shift from visual descriptions to privacy-aware outputs.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Captions include privacy indicators (e.g., 'sensitive data', 'credit card’).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Grammar is still weak, but context understanding is improving.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br>
              <a:rPr lang="en-US" dirty="0"/>
            </a:br>
            <a:br>
              <a:rPr lang="en-US" dirty="0"/>
            </a:br>
            <a:endParaRPr lang="en-US" dirty="0"/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4067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4B2A8-BB50-4D31-691D-6996DD88B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B726-D593-3A0A-7164-BAA4B384C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What’s Next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8F50F-01F2-D1CF-D2AB-97F28A839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Train the model on both sensitive and non-sensitive information together.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Continue fine-tuning for more epochs with validation monitoring and hyperparameter tuning.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Add a classification head to predict: sensitive vs. non-sensitive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Evaluate with formal metrics: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BLEU(accuracy), ROUGE(recall) for captions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Precision/Recall/F1 </a:t>
            </a:r>
            <a:r>
              <a:rPr lang="en-US"/>
              <a:t>for classification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br>
              <a:rPr lang="en-US" dirty="0"/>
            </a:br>
            <a:br>
              <a:rPr lang="en-US" dirty="0"/>
            </a:br>
            <a:endParaRPr lang="en-US" dirty="0"/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3772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1E1A1-6060-9405-124B-12327F8BB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AB4A-2098-3D8B-1AA0-EAF413130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07" y="392763"/>
            <a:ext cx="6269879" cy="693120"/>
          </a:xfrm>
        </p:spPr>
        <p:txBody>
          <a:bodyPr>
            <a:normAutofit/>
          </a:bodyPr>
          <a:lstStyle/>
          <a:p>
            <a:r>
              <a:rPr lang="en-US" sz="3600" dirty="0"/>
              <a:t>Project Goals &amp; Main Challenge</a:t>
            </a:r>
            <a:endParaRPr lang="en-IL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50368-D69B-2CB4-78D5-07E83D433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504" y="1239326"/>
            <a:ext cx="11369653" cy="5363991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Goals:</a:t>
            </a:r>
          </a:p>
          <a:p>
            <a:pPr marL="457200" indent="-457200" algn="l">
              <a:buAutoNum type="arabicPeriod"/>
            </a:pPr>
            <a:r>
              <a:rPr lang="en-US" dirty="0"/>
              <a:t>Fine-tune Vision-Language Model (VLM) to detect sensitive data leaks in visual + textual documents.</a:t>
            </a:r>
          </a:p>
          <a:p>
            <a:pPr marL="457200" indent="-457200" algn="l">
              <a:buAutoNum type="arabicPeriod"/>
            </a:pPr>
            <a:r>
              <a:rPr lang="en-US" dirty="0"/>
              <a:t>Build a system that classifies documents as </a:t>
            </a:r>
            <a:r>
              <a:rPr lang="en-US" b="1" dirty="0"/>
              <a:t>sensitive</a:t>
            </a:r>
            <a:r>
              <a:rPr lang="en-US" dirty="0"/>
              <a:t> or </a:t>
            </a:r>
            <a:r>
              <a:rPr lang="en-US" b="1" dirty="0"/>
              <a:t>non-sensitive</a:t>
            </a:r>
            <a:r>
              <a:rPr lang="en-US" dirty="0"/>
              <a:t>.</a:t>
            </a:r>
            <a:endParaRPr lang="en-US" b="1" dirty="0"/>
          </a:p>
          <a:p>
            <a:pPr marL="457200" indent="-457200" algn="l">
              <a:buAutoNum type="arabicPeriod"/>
            </a:pPr>
            <a:r>
              <a:rPr lang="en-US" dirty="0"/>
              <a:t>Tackle challenges like:</a:t>
            </a:r>
            <a:r>
              <a:rPr lang="en-US" b="1" dirty="0"/>
              <a:t> </a:t>
            </a:r>
            <a:r>
              <a:rPr lang="en-US" dirty="0"/>
              <a:t>Subtle or hidden leaks, High false positives</a:t>
            </a:r>
            <a:r>
              <a:rPr lang="en-US" b="1" dirty="0"/>
              <a:t>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Evaluate how well the model performs in realistic, real-world scenarios.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Main Challenge: </a:t>
            </a:r>
          </a:p>
          <a:p>
            <a:pPr algn="l"/>
            <a:r>
              <a:rPr lang="en-US" dirty="0"/>
              <a:t>VLMs are powerful — but they </a:t>
            </a:r>
            <a:r>
              <a:rPr lang="en-US" b="1" dirty="0"/>
              <a:t>don’t understand privacy</a:t>
            </a:r>
            <a:r>
              <a:rPr lang="en-US" dirty="0"/>
              <a:t> out of the box.</a:t>
            </a:r>
            <a:br>
              <a:rPr lang="en-US" dirty="0"/>
            </a:br>
            <a:r>
              <a:rPr lang="en-US" dirty="0"/>
              <a:t>Teaching them what counts as </a:t>
            </a:r>
            <a:r>
              <a:rPr lang="en-US" b="1" dirty="0"/>
              <a:t>sensitive</a:t>
            </a:r>
            <a:r>
              <a:rPr lang="en-US" dirty="0"/>
              <a:t> requires the right data, labels, and training strategy.</a:t>
            </a:r>
          </a:p>
        </p:txBody>
      </p:sp>
    </p:spTree>
    <p:extLst>
      <p:ext uri="{BB962C8B-B14F-4D97-AF65-F5344CB8AC3E}">
        <p14:creationId xmlns:p14="http://schemas.microsoft.com/office/powerpoint/2010/main" val="307902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78E33-90BF-A3FF-FB6F-DB444B7D8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0E7A-E773-0040-451C-42838833B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07" y="392763"/>
            <a:ext cx="6269879" cy="693120"/>
          </a:xfrm>
        </p:spPr>
        <p:txBody>
          <a:bodyPr>
            <a:normAutofit/>
          </a:bodyPr>
          <a:lstStyle/>
          <a:p>
            <a:r>
              <a:rPr lang="en-US" sz="3200" dirty="0"/>
              <a:t>Brief Review of Related Work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5F996-5D59-C6AA-1200-B399E79CF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[1] Privacy-Aware VLMs: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Researchers created special datasets to test whether AI models can understand what's private.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They trained small models to recognize images like </a:t>
            </a:r>
            <a:r>
              <a:rPr lang="en-US" b="1" dirty="0"/>
              <a:t>passports</a:t>
            </a:r>
            <a:r>
              <a:rPr lang="en-US" dirty="0"/>
              <a:t> or </a:t>
            </a:r>
            <a:r>
              <a:rPr lang="en-US" b="1" dirty="0"/>
              <a:t>IDs</a:t>
            </a:r>
            <a:r>
              <a:rPr lang="en-US" dirty="0"/>
              <a:t> as sensitive — and </a:t>
            </a:r>
            <a:r>
              <a:rPr lang="en-US" b="1" dirty="0"/>
              <a:t>landscapes</a:t>
            </a:r>
            <a:r>
              <a:rPr lang="en-US" dirty="0"/>
              <a:t> as not.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Result: With just a small amount of extra training, the models became good at </a:t>
            </a:r>
            <a:r>
              <a:rPr lang="en-US" b="1" dirty="0"/>
              <a:t>spotting privacy risks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Takeaway for us:</a:t>
            </a:r>
          </a:p>
          <a:p>
            <a:pPr algn="l"/>
            <a:r>
              <a:rPr lang="en-US" dirty="0"/>
              <a:t>We can train models to understand what's sensitive if we give them the right examples.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0201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A37A6-241A-46DE-70A4-89DCA8500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4101-E042-FCA0-4B82-6B4E2C6A5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07" y="392763"/>
            <a:ext cx="6269879" cy="693120"/>
          </a:xfrm>
        </p:spPr>
        <p:txBody>
          <a:bodyPr>
            <a:normAutofit/>
          </a:bodyPr>
          <a:lstStyle/>
          <a:p>
            <a:r>
              <a:rPr lang="en-US" sz="3200" dirty="0"/>
              <a:t>Brief Review of Related Work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F0C3F-0067-8197-CB7B-5DBA6CEEC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[2] Extracting Training Data from Document-Based VQA Models: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Some models used for answering questions about documents (like bills or forms) were found to </a:t>
            </a:r>
            <a:r>
              <a:rPr lang="en-US" b="1" dirty="0"/>
              <a:t>leak personal info</a:t>
            </a:r>
            <a:r>
              <a:rPr lang="en-US" dirty="0"/>
              <a:t> — like names or credit card numbers — that they saw during training.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Even when they </a:t>
            </a:r>
            <a:r>
              <a:rPr lang="en-US" b="1" dirty="0"/>
              <a:t>shouldn’t</a:t>
            </a:r>
            <a:r>
              <a:rPr lang="en-US" dirty="0"/>
              <a:t> have access to the answer, they </a:t>
            </a:r>
            <a:r>
              <a:rPr lang="en-US" b="1" dirty="0"/>
              <a:t>memorized it</a:t>
            </a:r>
            <a:r>
              <a:rPr lang="en-US" dirty="0"/>
              <a:t> and repeated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Takeaway for us:</a:t>
            </a:r>
          </a:p>
          <a:p>
            <a:pPr algn="l"/>
            <a:r>
              <a:rPr lang="en-US" dirty="0"/>
              <a:t>Models can accidentally reveal what they memorized — so we need to </a:t>
            </a:r>
            <a:r>
              <a:rPr lang="en-US" b="1" dirty="0"/>
              <a:t>teach them privacy rules</a:t>
            </a:r>
            <a:r>
              <a:rPr lang="en-US" dirty="0"/>
              <a:t> or detect when they do this.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4082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6C041-D074-59EF-9A0F-F3262DB9C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7A52-D165-95A5-45A9-21C14C53B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Methodology Overview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58B37-B14D-B100-87AE-C32492147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IL" dirty="0"/>
              <a:t>1️⃣</a:t>
            </a:r>
            <a:r>
              <a:rPr lang="en-US" dirty="0"/>
              <a:t> Synthetic Dataset Creation:</a:t>
            </a:r>
          </a:p>
          <a:p>
            <a:pPr algn="l"/>
            <a:r>
              <a:rPr lang="en-US" dirty="0"/>
              <a:t>Use Faker Library and scripts to generate realistic sensitive and non-sensitive document images with matching text.</a:t>
            </a:r>
          </a:p>
          <a:p>
            <a:pPr algn="l"/>
            <a:r>
              <a:rPr lang="en-IL" dirty="0"/>
              <a:t>2️⃣</a:t>
            </a:r>
            <a:r>
              <a:rPr lang="en-US" dirty="0"/>
              <a:t> Preprocessing:</a:t>
            </a:r>
          </a:p>
          <a:p>
            <a:pPr algn="l"/>
            <a:r>
              <a:rPr lang="en-US" dirty="0"/>
              <a:t>Resize all images, normalize formats, and store annotations in structured JSON format.</a:t>
            </a:r>
          </a:p>
          <a:p>
            <a:pPr algn="l"/>
            <a:r>
              <a:rPr lang="en-IL" dirty="0"/>
              <a:t>3️⃣</a:t>
            </a:r>
            <a:r>
              <a:rPr lang="en-US" dirty="0"/>
              <a:t> Model Training (BLIP + </a:t>
            </a:r>
            <a:r>
              <a:rPr lang="en-US" dirty="0" err="1"/>
              <a:t>LoRA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Fine-tune the BLIP image-captioning model using Low-Rank Adaptation (</a:t>
            </a:r>
            <a:r>
              <a:rPr lang="en-US" dirty="0" err="1"/>
              <a:t>LoRA</a:t>
            </a:r>
            <a:r>
              <a:rPr lang="en-US" dirty="0"/>
              <a:t>) for efficient training on our dataset.</a:t>
            </a:r>
          </a:p>
          <a:p>
            <a:pPr algn="l"/>
            <a:r>
              <a:rPr lang="en-IL" dirty="0"/>
              <a:t>4️⃣</a:t>
            </a:r>
            <a:r>
              <a:rPr lang="en-US" dirty="0"/>
              <a:t> Caption Comparison &amp; Analysis:</a:t>
            </a:r>
            <a:br>
              <a:rPr lang="en-US" dirty="0"/>
            </a:br>
            <a:r>
              <a:rPr lang="en-US" dirty="0"/>
              <a:t>Compare outputs from base and fine-tuned models to evaluate learning progress and sensitivity awareness.</a:t>
            </a:r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8882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39479-6982-1683-03F6-2320A3CAD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8956-0354-7837-A76A-D8816B30B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Dataset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9182B-F9CD-E1B1-AC5D-DB3D68C36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Total: ~ 140,000 (only 80k and only sensitive images have been used up until now)</a:t>
            </a:r>
          </a:p>
          <a:p>
            <a:pPr algn="l"/>
            <a:r>
              <a:rPr lang="en-US" dirty="0"/>
              <a:t>Format: JSON with image-text pairs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Sensitive example: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Credit Cards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Medical Letters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Phone Bills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PIN Code Emails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Non-Sensitive Examples: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Online Reviews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Job Interview Invitations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Generic Emails</a:t>
            </a:r>
          </a:p>
          <a:p>
            <a:pPr algn="l"/>
            <a:endParaRPr lang="en-IL" dirty="0"/>
          </a:p>
        </p:txBody>
      </p:sp>
      <p:pic>
        <p:nvPicPr>
          <p:cNvPr id="5" name="Picture 4" descr="A close up of a card&#10;&#10;AI-generated content may be incorrect.">
            <a:extLst>
              <a:ext uri="{FF2B5EF4-FFF2-40B4-BE49-F238E27FC236}">
                <a16:creationId xmlns:a16="http://schemas.microsoft.com/office/drawing/2014/main" id="{5752A06A-4BFE-AB2C-5544-AE20BFACD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013" y="2022011"/>
            <a:ext cx="4980105" cy="1992042"/>
          </a:xfrm>
          <a:prstGeom prst="rect">
            <a:avLst/>
          </a:prstGeom>
        </p:spPr>
      </p:pic>
      <p:pic>
        <p:nvPicPr>
          <p:cNvPr id="9" name="Picture 8" descr="A close up of a letter&#10;&#10;AI-generated content may be incorrect.">
            <a:extLst>
              <a:ext uri="{FF2B5EF4-FFF2-40B4-BE49-F238E27FC236}">
                <a16:creationId xmlns:a16="http://schemas.microsoft.com/office/drawing/2014/main" id="{B8B85B65-B33C-31FE-FA82-DE7582D8B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54" y="4430850"/>
            <a:ext cx="5889217" cy="217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0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9342E-14EB-89D5-5DA7-F75AE6939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8374-8A05-31F7-C659-74B93E26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FAD8D-0785-21E3-8717-01AB44237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Fine-Tuned Model: Salesforce/blip-image-captioning-base</a:t>
            </a:r>
          </a:p>
          <a:p>
            <a:pPr algn="l"/>
            <a:r>
              <a:rPr lang="en-US" dirty="0"/>
              <a:t>Dataset: 72,000 training samples (4 sensitive categories) + 8,000 validation samples</a:t>
            </a:r>
          </a:p>
          <a:p>
            <a:pPr algn="l"/>
            <a:r>
              <a:rPr lang="en-US" dirty="0"/>
              <a:t>Training Method: </a:t>
            </a:r>
            <a:r>
              <a:rPr lang="en-US" dirty="0" err="1"/>
              <a:t>LoRA</a:t>
            </a:r>
            <a:r>
              <a:rPr lang="en-US" dirty="0"/>
              <a:t> (Low-Rank Adaptation)</a:t>
            </a:r>
          </a:p>
          <a:p>
            <a:pPr algn="l"/>
            <a:r>
              <a:rPr lang="en-US" dirty="0"/>
              <a:t>Training Time: 51 hours</a:t>
            </a:r>
            <a:br>
              <a:rPr lang="en-US" dirty="0"/>
            </a:br>
            <a:endParaRPr lang="en-US" dirty="0"/>
          </a:p>
          <a:p>
            <a:pPr algn="l"/>
            <a:endParaRPr lang="en-IL" dirty="0"/>
          </a:p>
        </p:txBody>
      </p:sp>
      <p:pic>
        <p:nvPicPr>
          <p:cNvPr id="11" name="Picture 10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3DFCF06D-7957-C5C8-DA28-9DD499C0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55" y="3304473"/>
            <a:ext cx="11421502" cy="250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9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467B9-5C4D-8F96-6CB0-6A6CB2EAD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E8BA-DCA4-AFCF-B7C3-794D43439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27B0C-F239-3F43-58C1-98748A59B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Training Summary: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54,000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3 epochs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Loss dropped from 7.57 ➜ 4.28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Trainable parameters: 737K / 248M total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Gradient Behavior: Initially spiked to ~29.0, stabilized to 5–10</a:t>
            </a:r>
            <a:br>
              <a:rPr lang="en-US" dirty="0"/>
            </a:br>
            <a:endParaRPr lang="en-US" dirty="0"/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9801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2680-F336-E30D-4540-2ACBA1CA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A38-0DB2-E22A-9D40-58CD1D50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6F17F-045B-8B07-9DD7-E24B50DC1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Initial Tests: (on a new image of a credit card)</a:t>
            </a:r>
          </a:p>
          <a:p>
            <a:pPr algn="l"/>
            <a:r>
              <a:rPr lang="en-US" dirty="0"/>
              <a:t>Caption Comparison between base model  and fine-tuned model:</a:t>
            </a:r>
          </a:p>
          <a:p>
            <a:pPr algn="l"/>
            <a:br>
              <a:rPr lang="en-US" dirty="0"/>
            </a:br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Base model: 'a black credit card sitting on top of a wooden table’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Fine-tuned: 'this image contains sensitive data'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Detects presence of sensitive concepts (e.g., 'credit card', 'sensitive data')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Key Insight: Model now understands the privacy risk context instead of just describing visual appearance.</a:t>
            </a:r>
          </a:p>
          <a:p>
            <a:pPr algn="l"/>
            <a:endParaRPr lang="en-IL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8AFDE8-D4B4-FD8D-023E-C78C725FF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179" y="128953"/>
            <a:ext cx="2338432" cy="149738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E65C94-0D40-F3FC-9C58-F175784A87F3}"/>
              </a:ext>
            </a:extLst>
          </p:cNvPr>
          <p:cNvCxnSpPr>
            <a:cxnSpLocks/>
          </p:cNvCxnSpPr>
          <p:nvPr/>
        </p:nvCxnSpPr>
        <p:spPr>
          <a:xfrm flipV="1">
            <a:off x="6854931" y="1031001"/>
            <a:ext cx="1061686" cy="392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A141D52-5759-03F4-AC96-AFFA71211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67" y="2106878"/>
            <a:ext cx="9498744" cy="209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6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719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Sensitive Data Leakage Detection Based on Vision-Language Models</vt:lpstr>
      <vt:lpstr>Project Goals &amp; Main Challenge</vt:lpstr>
      <vt:lpstr>Brief Review of Related Work</vt:lpstr>
      <vt:lpstr>Brief Review of Related Work</vt:lpstr>
      <vt:lpstr>Methodology Overview</vt:lpstr>
      <vt:lpstr>Dataset</vt:lpstr>
      <vt:lpstr>Intermediate Results</vt:lpstr>
      <vt:lpstr>Intermediate Results</vt:lpstr>
      <vt:lpstr>Intermediate Results</vt:lpstr>
      <vt:lpstr>Intermediate Results</vt:lpstr>
      <vt:lpstr>Key Learnings so far</vt:lpstr>
      <vt:lpstr>What’s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יובל דהן</dc:creator>
  <cp:lastModifiedBy>יובל דהן</cp:lastModifiedBy>
  <cp:revision>72</cp:revision>
  <dcterms:created xsi:type="dcterms:W3CDTF">2025-04-19T09:48:17Z</dcterms:created>
  <dcterms:modified xsi:type="dcterms:W3CDTF">2025-04-20T15:29:29Z</dcterms:modified>
</cp:coreProperties>
</file>