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77" r:id="rId9"/>
    <p:sldId id="279" r:id="rId10"/>
    <p:sldId id="280" r:id="rId11"/>
    <p:sldId id="265" r:id="rId12"/>
    <p:sldId id="267" r:id="rId13"/>
    <p:sldId id="268" r:id="rId14"/>
    <p:sldId id="269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3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5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48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45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430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71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3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73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8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7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4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6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16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0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2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85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al10Dahan/Final-Project-CS/tree/main/DATASET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BF3DC-9EF8-C5AE-75A1-2BE494806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9A0-9656-8B6E-F721-80EB66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A150-7483-1AC2-B0DB-8DD1A637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models keep recall high, but </a:t>
            </a:r>
            <a:r>
              <a:rPr lang="en-US" b="1" dirty="0"/>
              <a:t>Base BLIP-2</a:t>
            </a:r>
            <a:r>
              <a:rPr lang="en-US" dirty="0"/>
              <a:t> has much better balance and higher precision, with far fewer false positives.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improves </a:t>
            </a:r>
            <a:r>
              <a:rPr lang="en-US" b="1" dirty="0"/>
              <a:t>Credit Card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recall, but at the cost of flooding with false positives.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 BLIP-2 better for general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useful when credit card detection is the priority.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BLIP-2 model proved unsuitable for reliable sensitive data detection, which led us to explore stronger alternatives.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Therefore, we transitioned to Qwen 2.5-VL-7B-Instruct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4C8AC-3EA1-47E2-9557-8C453CBA25BF}"/>
              </a:ext>
            </a:extLst>
          </p:cNvPr>
          <p:cNvSpPr/>
          <p:nvPr/>
        </p:nvSpPr>
        <p:spPr>
          <a:xfrm>
            <a:off x="6221505" y="3361765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Base model “Qwen2.5-VL-7B-Instruct”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0.5481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0.7306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0.676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0.521 (52%)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EMAIL, OTHER_PII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26B14-CD79-49AB-9921-3D8880EE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406585"/>
            <a:ext cx="5595260" cy="29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B1FE4-D5FF-40DE-AEE7-1F701B9D24B5}"/>
              </a:ext>
            </a:extLst>
          </p:cNvPr>
          <p:cNvSpPr/>
          <p:nvPr/>
        </p:nvSpPr>
        <p:spPr>
          <a:xfrm>
            <a:off x="6221505" y="3361765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Qwen2.5-VL-7B-Instruct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0.6763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0.8266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0.774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0.631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0.707 (70%)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8CDB8-999C-4C90-BCF5-352F342A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9" y="3452670"/>
            <a:ext cx="5545196" cy="28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hardest categories are SSN, PERSONAL_ID: </a:t>
            </a:r>
          </a:p>
          <a:p>
            <a:pPr algn="l"/>
            <a:r>
              <a:rPr lang="en-US" dirty="0"/>
              <a:t>1) </a:t>
            </a:r>
            <a:r>
              <a:rPr lang="en-US" b="1" dirty="0"/>
              <a:t>SSN</a:t>
            </a:r>
            <a:r>
              <a:rPr lang="en-US" dirty="0"/>
              <a:t> - No real change, still weak at 0.500.</a:t>
            </a:r>
          </a:p>
          <a:p>
            <a:pPr algn="l"/>
            <a:r>
              <a:rPr lang="en-US" dirty="0"/>
              <a:t>2) </a:t>
            </a:r>
            <a:r>
              <a:rPr lang="en-US" b="1" dirty="0"/>
              <a:t>PERSONAL_ID </a:t>
            </a:r>
            <a:r>
              <a:rPr lang="en-US" dirty="0"/>
              <a:t>– Noticeable bump (0.388 </a:t>
            </a:r>
            <a:r>
              <a:rPr lang="en-US" dirty="0">
                <a:sym typeface="Wingdings" panose="05000000000000000000" pitchFamily="2" charset="2"/>
              </a:rPr>
              <a:t> 0.500), but still low, meaning </a:t>
            </a: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teaches the model better decision boundaries and cutting false alarms, but it’s underperforming.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Numeric/structured PII (credit cards, PINs, bank accounts) was already strong and stays perfect or near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Recall = 1 in both models, </a:t>
            </a:r>
            <a:r>
              <a:rPr lang="en-US" b="1" dirty="0">
                <a:sym typeface="Wingdings" panose="05000000000000000000" pitchFamily="2" charset="2"/>
              </a:rPr>
              <a:t>but</a:t>
            </a:r>
            <a:r>
              <a:rPr lang="en-US" dirty="0">
                <a:sym typeface="Wingdings" panose="05000000000000000000" pitchFamily="2" charset="2"/>
              </a:rPr>
              <a:t> precision increases after fine-tuning  safer, more actionable alerts from the model regarding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2305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(base model) catch all sensitive images.  Therefore the base model wrongly flags ~958/1000 non-sensitive images (Precision 0.511).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Only ~42 non-sensitive images are correctly identified  Acc = 0.521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+ </a:t>
            </a:r>
            <a:r>
              <a:rPr lang="en-US" dirty="0" err="1"/>
              <a:t>LoRA</a:t>
            </a:r>
            <a:r>
              <a:rPr lang="en-US" dirty="0"/>
              <a:t> (fine-tuned model) catch all sensitive images.  </a:t>
            </a:r>
          </a:p>
          <a:p>
            <a:pPr algn="l"/>
            <a:r>
              <a:rPr lang="en-US" dirty="0"/>
              <a:t>Therefore the fine-tuned model wrongly flags ~586/1000 non-sensitive images (Precision 0.631).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~414 non-sensitive images are correctly identified  Acc = 0.707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0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Because recall is already 1 in both models, the accuracy gain is entirely due to better selectivity on non-sensitive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leads to +18.6 percentage-point jump, this is real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Overall: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stabilized strong classes (credit card, PIN, bank account number), gave big boosts to weak ones (address, personal ID, phone), but SSN is still problematic.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02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7198-1373-1530-D241-22CBDFFD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FDF4-0BBB-DBA2-EF08-1924E852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Summary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A85F-A373-6FA5-A62A-0C3939DA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Fine-tuned two VLMs: </a:t>
            </a:r>
            <a:r>
              <a:rPr lang="en-US" b="1" dirty="0"/>
              <a:t>BLIP-2</a:t>
            </a:r>
            <a:r>
              <a:rPr lang="en-US" dirty="0"/>
              <a:t> and </a:t>
            </a:r>
            <a:r>
              <a:rPr lang="en-US" b="1" dirty="0"/>
              <a:t>Qwen2.5-VL-7B</a:t>
            </a:r>
            <a:r>
              <a:rPr lang="en-US" dirty="0"/>
              <a:t>, both with </a:t>
            </a:r>
            <a:r>
              <a:rPr lang="en-US" b="1" dirty="0" err="1"/>
              <a:t>LoRA</a:t>
            </a:r>
            <a:r>
              <a:rPr lang="en-US" b="1" dirty="0"/>
              <a:t> adapters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BLIP-2</a:t>
            </a:r>
            <a:r>
              <a:rPr lang="en-US" dirty="0"/>
              <a:t> showed limited per-class coverage → not suitable for reliable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Qwen2.5-VL-7B + </a:t>
            </a:r>
            <a:r>
              <a:rPr lang="en-US" b="1" dirty="0" err="1"/>
              <a:t>LoRA</a:t>
            </a:r>
            <a:r>
              <a:rPr lang="en-US" dirty="0"/>
              <a:t> delivered strong performance: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Perfect recall (1.0)</a:t>
            </a:r>
            <a:r>
              <a:rPr lang="en-US" dirty="0"/>
              <a:t> on sensitive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Higher precision and accuracy</a:t>
            </a:r>
            <a:r>
              <a:rPr lang="en-US" dirty="0"/>
              <a:t>, reducing false alarms.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Demonstrated that lightweight fine-tuning can make VLMs useful for protecting privacy and following compliance rules.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7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Classify sensitive documents into specific types of sensitive data(e.g. credit card, SSN…)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  </a:t>
            </a:r>
            <a:r>
              <a:rPr lang="en-US" b="1" u="sng" dirty="0"/>
              <a:t>Dataset Collection &amp;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text, along with gathering sensitive information available across the web.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  </a:t>
            </a:r>
            <a:r>
              <a:rPr lang="en-US" b="1" u="sng" dirty="0"/>
              <a:t>Preprocessing:</a:t>
            </a:r>
          </a:p>
          <a:p>
            <a:pPr algn="l"/>
            <a:r>
              <a:rPr lang="en-US" dirty="0"/>
              <a:t>Normalize formats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  </a:t>
            </a:r>
            <a:r>
              <a:rPr lang="en-US" b="1" u="sng" dirty="0"/>
              <a:t>Model Training (Qwen2.5-VL-7B + </a:t>
            </a:r>
            <a:r>
              <a:rPr lang="en-US" b="1" u="sng" dirty="0" err="1"/>
              <a:t>LoRA</a:t>
            </a:r>
            <a:r>
              <a:rPr lang="en-US" b="1" u="sng" dirty="0"/>
              <a:t>, BLIP-2 + </a:t>
            </a:r>
            <a:r>
              <a:rPr lang="en-US" b="1" u="sng" dirty="0" err="1"/>
              <a:t>LoRA</a:t>
            </a:r>
            <a:r>
              <a:rPr lang="en-US" b="1" u="sng" dirty="0"/>
              <a:t>):</a:t>
            </a:r>
            <a:br>
              <a:rPr lang="en-US" dirty="0"/>
            </a:br>
            <a:r>
              <a:rPr lang="en-US" dirty="0"/>
              <a:t>Fine-tune two vision-language models – </a:t>
            </a:r>
            <a:r>
              <a:rPr lang="en-US" b="1" dirty="0"/>
              <a:t>Qwen2.5-VL-7B-Instruct</a:t>
            </a:r>
            <a:r>
              <a:rPr lang="en-US" dirty="0"/>
              <a:t> and </a:t>
            </a:r>
            <a:r>
              <a:rPr lang="en-US" b="1" dirty="0"/>
              <a:t>BLIP-2 (Flan-T5-XL) </a:t>
            </a:r>
            <a:r>
              <a:rPr lang="en-US" dirty="0"/>
              <a:t>– using Low-Rank Adaption (</a:t>
            </a:r>
            <a:r>
              <a:rPr lang="en-US" dirty="0" err="1"/>
              <a:t>LoRA</a:t>
            </a:r>
            <a:r>
              <a:rPr lang="en-US" dirty="0"/>
              <a:t>). Both follow the same JSON schema and evaluation setup for fairness.</a:t>
            </a:r>
            <a:endParaRPr lang="en-US" b="1" dirty="0"/>
          </a:p>
          <a:p>
            <a:pPr algn="l"/>
            <a:r>
              <a:rPr lang="en-IL" dirty="0"/>
              <a:t>4️⃣</a:t>
            </a:r>
            <a:r>
              <a:rPr lang="en-US" dirty="0"/>
              <a:t>   </a:t>
            </a:r>
            <a:r>
              <a:rPr lang="en-US" b="1" u="sng" dirty="0"/>
              <a:t>Caption Comparison &amp; Analysis:</a:t>
            </a:r>
            <a:br>
              <a:rPr lang="en-US" dirty="0"/>
            </a:br>
            <a:r>
              <a:rPr lang="en-US" dirty="0"/>
              <a:t>Compare outputs from base and fine-tuned models (both Qwen2.5 and BLIP-2) to evaluate learning progress, sensitivity detection, and trade-offs between architectures.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Total</a:t>
            </a:r>
            <a:r>
              <a:rPr lang="en-US" dirty="0"/>
              <a:t>: 42,000 (used only 12,000 for training due to hardware limitations).</a:t>
            </a:r>
          </a:p>
          <a:p>
            <a:pPr algn="l"/>
            <a:r>
              <a:rPr lang="en-US" b="1" u="sng" dirty="0"/>
              <a:t>Format</a:t>
            </a:r>
            <a:r>
              <a:rPr lang="en-US" dirty="0"/>
              <a:t>: JSONL with image-text pairs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Sensitive data examples: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Driver license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Non-Sensitive data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Scientific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For dataset examples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URL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Configuration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/>
              <a:t>Fine-Tuned Model: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Qwen2.5-VL-7B-Instruct + </a:t>
            </a:r>
            <a:r>
              <a:rPr lang="en-US" dirty="0" err="1"/>
              <a:t>LoRA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(Flan-T5-XL) + </a:t>
            </a:r>
            <a:r>
              <a:rPr lang="en-US" dirty="0" err="1"/>
              <a:t>LoRA</a:t>
            </a:r>
            <a:endParaRPr lang="en-US" dirty="0"/>
          </a:p>
          <a:p>
            <a:pPr algn="l"/>
            <a:r>
              <a:rPr lang="en-US" dirty="0"/>
              <a:t>(Both trained with frozen base weights and lightweight adapters for a fair comparison.)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Dataset: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Train</a:t>
            </a:r>
            <a:r>
              <a:rPr lang="en-US" dirty="0"/>
              <a:t>: 8,000 (4k sensitive / 4k non-sensitive)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(internal): </a:t>
            </a:r>
            <a:r>
              <a:rPr lang="en-US" dirty="0"/>
              <a:t>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External evaluation: </a:t>
            </a:r>
            <a:r>
              <a:rPr lang="en-US" dirty="0"/>
              <a:t>2,000 images unrelated to the training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Training Machine: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GPU: NVIDIA A100 with 80 GB VRAM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12 vCPUs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RAM: 90 GiB system memory </a:t>
            </a:r>
          </a:p>
          <a:p>
            <a:pPr algn="l"/>
            <a:r>
              <a:rPr lang="en-US" dirty="0"/>
              <a:t>Training Time: ~24 Hours per model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u="sng" dirty="0"/>
                  <a:t>Definitions: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Macro-F1</a:t>
                </a:r>
                <a:r>
                  <a:rPr lang="en-US" b="1" dirty="0"/>
                  <a:t>: </a:t>
                </a:r>
                <a:r>
                  <a:rPr lang="en-US" dirty="0"/>
                  <a:t>Average effectiveness across all PII types.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𝑡𝑦𝑝𝑒𝑠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𝑡𝑦𝑝𝑒𝑠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Precision(P)</a:t>
                </a:r>
                <a:r>
                  <a:rPr lang="en-US" b="1" dirty="0"/>
                  <a:t>: </a:t>
                </a:r>
                <a:r>
                  <a:rPr lang="en-US" dirty="0">
                    <a:sym typeface="Wingdings" panose="05000000000000000000" pitchFamily="2" charset="2"/>
                  </a:rPr>
                  <a:t>Of all the items the model predicted as this class, the number of those who were actually correct.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Recall(R)</a:t>
                </a:r>
                <a:r>
                  <a:rPr lang="en-US" b="1" dirty="0"/>
                  <a:t>: </a:t>
                </a:r>
                <a:r>
                  <a:rPr lang="en-GB" dirty="0">
                    <a:sym typeface="Wingdings" panose="05000000000000000000" pitchFamily="2" charset="2"/>
                  </a:rPr>
                  <a:t>Of all the actual items belonging to this class, the number of those that the model successfully catch.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Accuracy(Acc)</a:t>
                </a:r>
                <a:r>
                  <a:rPr lang="en-US" b="1" dirty="0"/>
                  <a:t>:</a:t>
                </a:r>
                <a:r>
                  <a:rPr lang="en-US" dirty="0"/>
                  <a:t> How often the model correctly decides whether a document contains sensitive data or not.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  <a:blipFill>
                <a:blip r:embed="rId2"/>
                <a:stretch>
                  <a:fillRect l="-870" t="-1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Training Process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 2.5-VL-7B-Instruct and BLIP-2 fine-tuned with </a:t>
            </a:r>
            <a:r>
              <a:rPr lang="en-US" dirty="0" err="1"/>
              <a:t>LoRA</a:t>
            </a:r>
            <a:r>
              <a:rPr lang="en-US" dirty="0"/>
              <a:t> to detect sensitive data and recognize PII (Personally Identifiable Information) types from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is prompted to return JSON labels (true/false per class).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training all the parameters of the base model (Qwen 2.5-VL or BLIP-2) and update the whole model, we used </a:t>
            </a:r>
            <a:r>
              <a:rPr lang="en-US" dirty="0" err="1"/>
              <a:t>LoRA</a:t>
            </a:r>
            <a:r>
              <a:rPr lang="en-US" dirty="0"/>
              <a:t> adapters.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means only small add-on layers were trained while the big model stayed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makes training much lighter and faster but still lets the model learn how to recognize our PII classes.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0929-EE25-8855-BA0A-41644AED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EFBDC0-FE94-357C-B6DC-4863ACF9C461}"/>
              </a:ext>
            </a:extLst>
          </p:cNvPr>
          <p:cNvSpPr/>
          <p:nvPr/>
        </p:nvSpPr>
        <p:spPr>
          <a:xfrm>
            <a:off x="6096000" y="981250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039D-0E3C-A829-9E22-023E60C6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37F8-3002-5F8E-2C9A-5E0DAC9A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Base model “BLIP-2”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0.2227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0.780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0.794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0.785 (78.5%)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base shows strong recall and precision for a few classes (Phone Bill, Phone, Name), but misses others like Credit Card, SSN, and Address. It is limited in per-class coverage.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D3E799C-7342-1AE3-0051-DF8315C5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15" y="1243300"/>
            <a:ext cx="5638417" cy="2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EE6C-4175-9E58-169E-9150176F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2B56E-BB7C-1428-198B-E7E38D390534}"/>
              </a:ext>
            </a:extLst>
          </p:cNvPr>
          <p:cNvSpPr/>
          <p:nvPr/>
        </p:nvSpPr>
        <p:spPr>
          <a:xfrm>
            <a:off x="6199034" y="422184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389B-B17F-D3D2-51A7-7A59D748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BAD6-92B7-FC2B-C61A-951AE69D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/>
              <a:t>BLIP-2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0.1089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Classification is weaker compared to the base</a:t>
            </a:r>
          </a:p>
          <a:p>
            <a:pPr algn="l"/>
            <a:r>
              <a:rPr lang="en-US" dirty="0"/>
              <a:t>     model due to very low per-class coverage.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0.626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0.800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0.522 (52.2%)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classes scored 0 in this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Credit Card Number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showed non-zero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6DB24AE-0ED1-CD9A-FDD5-1371F471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67" y="785527"/>
            <a:ext cx="5520647" cy="27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939</TotalTime>
  <Words>1256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Calisto MT</vt:lpstr>
      <vt:lpstr>Cambria Math</vt:lpstr>
      <vt:lpstr>Wingdings 2</vt:lpstr>
      <vt:lpstr>Slate</vt:lpstr>
      <vt:lpstr>Sensitive Data Leakage Detection Based on Vision-Language Models</vt:lpstr>
      <vt:lpstr>Project Goals &amp; Main Challenge</vt:lpstr>
      <vt:lpstr>Methodology Overview</vt:lpstr>
      <vt:lpstr>Dataset</vt:lpstr>
      <vt:lpstr>Configuration</vt:lpstr>
      <vt:lpstr>PowerPoint Presentation</vt:lpstr>
      <vt:lpstr>Training Process</vt:lpstr>
      <vt:lpstr>Results</vt:lpstr>
      <vt:lpstr>Results</vt:lpstr>
      <vt:lpstr>Analysis</vt:lpstr>
      <vt:lpstr>Results</vt:lpstr>
      <vt:lpstr>Results</vt:lpstr>
      <vt:lpstr>Analysis</vt:lpstr>
      <vt:lpstr>Analysis</vt:lpstr>
      <vt:lpstr>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Leakage Detection Based on Vision-Language Models</dc:title>
  <dc:creator>יובל דהן</dc:creator>
  <cp:lastModifiedBy>Yuval Dahan</cp:lastModifiedBy>
  <cp:revision>270</cp:revision>
  <dcterms:created xsi:type="dcterms:W3CDTF">2025-04-19T09:48:17Z</dcterms:created>
  <dcterms:modified xsi:type="dcterms:W3CDTF">2025-09-21T09:25:48Z</dcterms:modified>
</cp:coreProperties>
</file>