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  <p:sldId id="277" r:id="rId9"/>
    <p:sldId id="279" r:id="rId10"/>
    <p:sldId id="280" r:id="rId11"/>
    <p:sldId id="265" r:id="rId12"/>
    <p:sldId id="267" r:id="rId13"/>
    <p:sldId id="268" r:id="rId14"/>
    <p:sldId id="269" r:id="rId15"/>
    <p:sldId id="270" r:id="rId16"/>
    <p:sldId id="28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3430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7506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4487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7286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7339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3457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443096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50717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2338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67383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9187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77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3469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6868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167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3060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9424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8A23754-DBFC-45CB-ADE8-EAD232D77BA2}" type="datetimeFigureOut">
              <a:rPr lang="en-IL" smtClean="0"/>
              <a:t>21/09/2025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D2ED87F-C51D-4DBD-AD96-023DBBBFA719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228550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val10Dahan/Final-Project-CS/tree/main/DATASETS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FA3D3-A526-4F94-3CA2-64763AC89D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Sensitive Data Leakage Detection Based on Vision-Language Models</a:t>
            </a: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A04FB7-6B82-8338-8E6B-CB3348B92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90477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Yuval Dahan</a:t>
            </a:r>
          </a:p>
          <a:p>
            <a:r>
              <a:rPr lang="en-US" sz="2800" dirty="0"/>
              <a:t>Ron Shuster</a:t>
            </a:r>
          </a:p>
          <a:p>
            <a:r>
              <a:rPr lang="en-US" sz="2800" dirty="0"/>
              <a:t>Erik Idelchik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1818516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BF3DC-9EF8-C5AE-75A1-2BE494806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339A0-9656-8B6E-F721-80EB6695E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Analysis – BLIP-2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2A150-7483-1AC2-B0DB-8DD1A63764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Both models keep recall high, but </a:t>
            </a:r>
            <a:r>
              <a:rPr lang="en-US" b="1" dirty="0"/>
              <a:t>Base BLIP-2</a:t>
            </a:r>
            <a:r>
              <a:rPr lang="en-US" dirty="0"/>
              <a:t> has much better balance and higher precision, with far fewer false positives.</a:t>
            </a:r>
            <a:endParaRPr lang="en-US" dirty="0">
              <a:sym typeface="Wingdings" panose="05000000000000000000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LoRA</a:t>
            </a:r>
            <a:r>
              <a:rPr lang="en-US" dirty="0"/>
              <a:t> improves </a:t>
            </a:r>
            <a:r>
              <a:rPr lang="en-US" b="1" dirty="0"/>
              <a:t>Credit Card</a:t>
            </a:r>
            <a:r>
              <a:rPr lang="en-US" dirty="0"/>
              <a:t> and </a:t>
            </a:r>
            <a:r>
              <a:rPr lang="en-US" b="1" dirty="0"/>
              <a:t>Name</a:t>
            </a:r>
            <a:r>
              <a:rPr lang="en-US" dirty="0"/>
              <a:t> recall, but at the cost of flooding with false positives.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Conclusion: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Base BLIP-2 better for general detection.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/>
              <a:t>LoRA</a:t>
            </a:r>
            <a:r>
              <a:rPr lang="en-US" dirty="0"/>
              <a:t> useful when credit card detection is the priority.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BLIP-2 model proved unsuitable for reliable sensitive data detection, which led us to explore stronger alternatives.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Therefore, we transitioned to Qwen 2.5-VL-7B-Instruct model.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7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8AB4-0988-88BB-C749-9A3AABBB0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A4C8AC-3EA1-47E2-9557-8C453CBA25BF}"/>
              </a:ext>
            </a:extLst>
          </p:cNvPr>
          <p:cNvSpPr/>
          <p:nvPr/>
        </p:nvSpPr>
        <p:spPr>
          <a:xfrm>
            <a:off x="6221505" y="3361765"/>
            <a:ext cx="5728448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73213-3E24-B952-52BA-4E423EE5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2DD51-17C7-B1F0-BB8A-EF7F336C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u="sng" dirty="0"/>
              <a:t>Base model “Qwen2.5-VL-7B-Instruct” 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 0-support classes: 0.5481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without 0-support classes: 0.7306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Classification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0.676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0.511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0.521 (52%)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* No support in this evaluation for:</a:t>
            </a:r>
          </a:p>
          <a:p>
            <a:pPr algn="l"/>
            <a:r>
              <a:rPr lang="en-US" dirty="0"/>
              <a:t>MEDICAL_LETTER, EMAIL, OTHER_PII </a:t>
            </a:r>
          </a:p>
          <a:p>
            <a:pPr algn="l"/>
            <a:r>
              <a:rPr lang="en-US" dirty="0"/>
              <a:t>(As a result, the scores for these types are 0, which</a:t>
            </a:r>
          </a:p>
          <a:p>
            <a:pPr algn="l"/>
            <a:r>
              <a:rPr lang="en-US" dirty="0"/>
              <a:t>Lowers the Macro-F1).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326B14-CD79-49AB-9921-3D8880EEBF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0346" y="3406585"/>
            <a:ext cx="5595260" cy="2904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5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E8AB4-0988-88BB-C749-9A3AABBB0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C5B1FE4-D5FF-40DE-AEE7-1F701B9D24B5}"/>
              </a:ext>
            </a:extLst>
          </p:cNvPr>
          <p:cNvSpPr/>
          <p:nvPr/>
        </p:nvSpPr>
        <p:spPr>
          <a:xfrm>
            <a:off x="6221505" y="3361765"/>
            <a:ext cx="5638799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173213-3E24-B952-52BA-4E423EE53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Results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32DD51-17C7-B1F0-BB8A-EF7F336C8E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u="sng" dirty="0"/>
              <a:t>Qwen2.5-VL-7B-Instruct + </a:t>
            </a:r>
            <a:r>
              <a:rPr lang="en-US" b="1" u="sng" dirty="0" err="1"/>
              <a:t>LoRA</a:t>
            </a:r>
            <a:r>
              <a:rPr lang="en-US" b="1" u="sng" dirty="0"/>
              <a:t> 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 0-support classes: 0.6763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 without 0-support classes: 0.8266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Classification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0.774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0.631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0.707 (70%)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dirty="0"/>
              <a:t>* No support in this evaluation for:</a:t>
            </a:r>
          </a:p>
          <a:p>
            <a:pPr algn="l"/>
            <a:r>
              <a:rPr lang="en-US" dirty="0"/>
              <a:t>MEDICAL_LETTER, EMAIL </a:t>
            </a:r>
          </a:p>
          <a:p>
            <a:pPr algn="l"/>
            <a:r>
              <a:rPr lang="en-US" dirty="0"/>
              <a:t>(As a result, the scores for these types are 0, which</a:t>
            </a:r>
          </a:p>
          <a:p>
            <a:pPr algn="l"/>
            <a:r>
              <a:rPr lang="en-US" dirty="0"/>
              <a:t>Lowers the Macro-F1).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28CDB8-999C-4C90-BCF5-352F342ABE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419" y="3452670"/>
            <a:ext cx="5545196" cy="283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71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Analysis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F17F-045B-8B07-9DD7-E24B50DC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hardest categories are SSN, PERSONAL_ID: </a:t>
            </a:r>
          </a:p>
          <a:p>
            <a:pPr algn="l"/>
            <a:r>
              <a:rPr lang="en-US" dirty="0"/>
              <a:t>1) </a:t>
            </a:r>
            <a:r>
              <a:rPr lang="en-US" b="1" dirty="0"/>
              <a:t>SSN</a:t>
            </a:r>
            <a:r>
              <a:rPr lang="en-US" dirty="0"/>
              <a:t> - No real change, still weak at 0.500.</a:t>
            </a:r>
          </a:p>
          <a:p>
            <a:pPr algn="l"/>
            <a:r>
              <a:rPr lang="en-US" dirty="0"/>
              <a:t>2) </a:t>
            </a:r>
            <a:r>
              <a:rPr lang="en-US" b="1" dirty="0"/>
              <a:t>PERSONAL_ID </a:t>
            </a:r>
            <a:r>
              <a:rPr lang="en-US" dirty="0"/>
              <a:t>– Noticeable bump (0.388 </a:t>
            </a:r>
            <a:r>
              <a:rPr lang="en-US" dirty="0">
                <a:sym typeface="Wingdings" panose="05000000000000000000" pitchFamily="2" charset="2"/>
              </a:rPr>
              <a:t> 0.500), but still low, meaning </a:t>
            </a:r>
            <a:r>
              <a:rPr lang="en-US" dirty="0" err="1">
                <a:sym typeface="Wingdings" panose="05000000000000000000" pitchFamily="2" charset="2"/>
              </a:rPr>
              <a:t>LoRA</a:t>
            </a:r>
            <a:r>
              <a:rPr lang="en-US" dirty="0">
                <a:sym typeface="Wingdings" panose="05000000000000000000" pitchFamily="2" charset="2"/>
              </a:rPr>
              <a:t> teaches the model better decision boundaries and cutting false alarms, but it’s underperforming.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Numeric/structured PII (credit cards, PINs, bank accounts) was already strong and stays perfect or near perfect.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Recall = 1 in both models, </a:t>
            </a:r>
            <a:r>
              <a:rPr lang="en-US" b="1" dirty="0">
                <a:sym typeface="Wingdings" panose="05000000000000000000" pitchFamily="2" charset="2"/>
              </a:rPr>
              <a:t>but</a:t>
            </a:r>
            <a:r>
              <a:rPr lang="en-US" dirty="0">
                <a:sym typeface="Wingdings" panose="05000000000000000000" pitchFamily="2" charset="2"/>
              </a:rPr>
              <a:t> precision increases after fine-tuning  safer, more actionable alerts from the model regarding Sensitive data.</a:t>
            </a:r>
          </a:p>
        </p:txBody>
      </p:sp>
    </p:spTree>
    <p:extLst>
      <p:ext uri="{BB962C8B-B14F-4D97-AF65-F5344CB8AC3E}">
        <p14:creationId xmlns:p14="http://schemas.microsoft.com/office/powerpoint/2010/main" val="2230535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Analysis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F17F-045B-8B07-9DD7-E24B50DC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Accuracy: 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* Since Recall = 1, </a:t>
            </a:r>
            <a:r>
              <a:rPr lang="en-US" dirty="0"/>
              <a:t>Qwen2.5-VL-7B-Instruct (base model) catch all sensitive images.  Therefore the base model wrongly flags ~958/1000 non-sensitive images (Precision 0.511).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Only ~42 non-sensitive images are correctly identified  Acc = 0.521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* Since Recall = 1, </a:t>
            </a:r>
            <a:r>
              <a:rPr lang="en-US" dirty="0"/>
              <a:t>Qwen2.5-VL-7B-Instruct + </a:t>
            </a:r>
            <a:r>
              <a:rPr lang="en-US" dirty="0" err="1"/>
              <a:t>LoRA</a:t>
            </a:r>
            <a:r>
              <a:rPr lang="en-US" dirty="0"/>
              <a:t> (fine-tuned model) catch all sensitive images.  </a:t>
            </a:r>
          </a:p>
          <a:p>
            <a:pPr algn="l"/>
            <a:r>
              <a:rPr lang="en-US" dirty="0"/>
              <a:t>Therefore the fine-tuned model wrongly flags ~586/1000 non-sensitive images (Precision 0.631).</a:t>
            </a:r>
          </a:p>
          <a:p>
            <a:pPr algn="l"/>
            <a:r>
              <a:rPr lang="en-US" dirty="0">
                <a:sym typeface="Wingdings" panose="05000000000000000000" pitchFamily="2" charset="2"/>
              </a:rPr>
              <a:t>~414 non-sensitive images are correctly identified  Acc = 0.707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5008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00A38-0DB2-E22A-9D40-58CD1D5096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Analysis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6F17F-045B-8B07-9DD7-E24B50DC1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Because recall is already 1 in both models, the accuracy gain is entirely due to better selectivity on non-sensitive images.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This leads to +18.6 percentage-point jump in the accuracy between the base </a:t>
            </a:r>
            <a:r>
              <a:rPr lang="en-US" dirty="0" err="1">
                <a:sym typeface="Wingdings" panose="05000000000000000000" pitchFamily="2" charset="2"/>
              </a:rPr>
              <a:t>qwen</a:t>
            </a:r>
            <a:r>
              <a:rPr lang="en-US" dirty="0">
                <a:sym typeface="Wingdings" panose="05000000000000000000" pitchFamily="2" charset="2"/>
              </a:rPr>
              <a:t> model and the fine-tuned </a:t>
            </a:r>
            <a:r>
              <a:rPr lang="en-US" dirty="0" err="1">
                <a:sym typeface="Wingdings" panose="05000000000000000000" pitchFamily="2" charset="2"/>
              </a:rPr>
              <a:t>qwen</a:t>
            </a:r>
            <a:r>
              <a:rPr lang="en-US" dirty="0">
                <a:sym typeface="Wingdings" panose="05000000000000000000" pitchFamily="2" charset="2"/>
              </a:rPr>
              <a:t> model, this is real improvement.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ym typeface="Wingdings" panose="05000000000000000000" pitchFamily="2" charset="2"/>
            </a:endParaRPr>
          </a:p>
          <a:p>
            <a:pPr algn="l"/>
            <a:r>
              <a:rPr lang="en-US" dirty="0">
                <a:sym typeface="Wingdings" panose="05000000000000000000" pitchFamily="2" charset="2"/>
              </a:rPr>
              <a:t>Overall: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ym typeface="Wingdings" panose="05000000000000000000" pitchFamily="2" charset="2"/>
              </a:rPr>
              <a:t>LoRA</a:t>
            </a:r>
            <a:r>
              <a:rPr lang="en-US" dirty="0">
                <a:sym typeface="Wingdings" panose="05000000000000000000" pitchFamily="2" charset="2"/>
              </a:rPr>
              <a:t> stabilized strong classes (credit card, PIN, bank account number), gave big boosts to weak ones (address, personal ID, phone), but SSN is still problematic.</a:t>
            </a:r>
          </a:p>
          <a:p>
            <a:pPr algn="l"/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040206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77198-1373-1530-D241-22CBDFFD9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FDF4-0BBB-DBA2-EF08-1924E8521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Summary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15A85F-A373-6FA5-A62A-0C3939DA5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Fine-tuned two VLMs: </a:t>
            </a:r>
            <a:r>
              <a:rPr lang="en-US" b="1" dirty="0"/>
              <a:t>BLIP-2</a:t>
            </a:r>
            <a:r>
              <a:rPr lang="en-US" dirty="0"/>
              <a:t> and </a:t>
            </a:r>
            <a:r>
              <a:rPr lang="en-US" b="1" dirty="0"/>
              <a:t>Qwen2.5-VL-7B</a:t>
            </a:r>
            <a:r>
              <a:rPr lang="en-US" dirty="0"/>
              <a:t>, both with </a:t>
            </a:r>
            <a:r>
              <a:rPr lang="en-US" b="1" dirty="0" err="1"/>
              <a:t>LoRA</a:t>
            </a:r>
            <a:r>
              <a:rPr lang="en-US" b="1" dirty="0"/>
              <a:t> adapters</a:t>
            </a:r>
            <a:r>
              <a:rPr lang="en-US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BLIP-2</a:t>
            </a:r>
            <a:r>
              <a:rPr lang="en-US" dirty="0"/>
              <a:t> showed limited per-class coverage → not suitable for reliable detection.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Qwen2.5-VL-7B + </a:t>
            </a:r>
            <a:r>
              <a:rPr lang="en-US" b="1" dirty="0" err="1"/>
              <a:t>LoRA</a:t>
            </a:r>
            <a:r>
              <a:rPr lang="en-US" dirty="0"/>
              <a:t> delivered strong performance: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Perfect recall (1.0)</a:t>
            </a:r>
            <a:r>
              <a:rPr lang="en-US" dirty="0"/>
              <a:t> on sensitive data.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b="1" dirty="0"/>
              <a:t>Higher precision and accuracy</a:t>
            </a:r>
            <a:r>
              <a:rPr lang="en-US" dirty="0"/>
              <a:t>, reducing false alarms.</a:t>
            </a:r>
          </a:p>
          <a:p>
            <a:pPr lvl="1" algn="l"/>
            <a:endParaRPr lang="en-US" dirty="0"/>
          </a:p>
          <a:p>
            <a:pPr lvl="1"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Demonstrated that lightweight fine-tuning can make VLMs useful for protecting privacy and following compliance rules.</a:t>
            </a:r>
            <a:endParaRPr lang="en-US" dirty="0">
              <a:sym typeface="Wingdings" panose="05000000000000000000" pitchFamily="2" charset="2"/>
            </a:endParaRPr>
          </a:p>
          <a:p>
            <a:pPr algn="l"/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770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1E1A1-6060-9405-124B-12327F8BB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AB4A-2098-3D8B-1AA0-EAF41313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8207" y="392763"/>
            <a:ext cx="6269879" cy="69312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Project Goals &amp; Main Challenge</a:t>
            </a:r>
            <a:endParaRPr lang="en-IL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050368-D69B-2CB4-78D5-07E83D433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0504" y="1239326"/>
            <a:ext cx="11369653" cy="5363991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Goals:</a:t>
            </a:r>
          </a:p>
          <a:p>
            <a:pPr marL="457200" indent="-457200" algn="l">
              <a:buAutoNum type="arabicPeriod"/>
            </a:pPr>
            <a:r>
              <a:rPr lang="en-US" dirty="0"/>
              <a:t>Fine-tune Vision-Language Model (VLM) to detect sensitive data leaks in visual + textual documents.</a:t>
            </a:r>
          </a:p>
          <a:p>
            <a:pPr marL="457200" indent="-457200" algn="l">
              <a:buAutoNum type="arabicPeriod"/>
            </a:pPr>
            <a:r>
              <a:rPr lang="en-US" dirty="0"/>
              <a:t>Build a system that classifies documents as </a:t>
            </a:r>
            <a:r>
              <a:rPr lang="en-US" b="1" dirty="0"/>
              <a:t>sensitive</a:t>
            </a:r>
            <a:r>
              <a:rPr lang="en-US" dirty="0"/>
              <a:t> or </a:t>
            </a:r>
            <a:r>
              <a:rPr lang="en-US" b="1" dirty="0"/>
              <a:t>non-sensitive</a:t>
            </a:r>
            <a:r>
              <a:rPr lang="en-US" dirty="0"/>
              <a:t>.</a:t>
            </a:r>
            <a:endParaRPr lang="en-US" b="1" dirty="0"/>
          </a:p>
          <a:p>
            <a:pPr marL="457200" indent="-457200" algn="l">
              <a:buAutoNum type="arabicPeriod"/>
            </a:pPr>
            <a:r>
              <a:rPr lang="en-US" dirty="0"/>
              <a:t>Classify sensitive documents into specific types of sensitive data(e.g. credit card, SSN…)</a:t>
            </a:r>
          </a:p>
          <a:p>
            <a:pPr marL="457200" indent="-457200" algn="l">
              <a:buFont typeface="Arial" panose="020B0604020202020204" pitchFamily="34" charset="0"/>
              <a:buAutoNum type="arabicPeriod"/>
            </a:pPr>
            <a:r>
              <a:rPr lang="en-US" dirty="0"/>
              <a:t>Evaluate how well the model performs in realistic, real-world scenarios.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021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6C041-D074-59EF-9A0F-F3262DB9C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D7A52-D165-95A5-45A9-21C14C53B0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Methodology Overview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58B37-B14D-B100-87AE-C324921472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IL" dirty="0"/>
              <a:t>1️⃣</a:t>
            </a:r>
            <a:r>
              <a:rPr lang="en-US" dirty="0"/>
              <a:t>   </a:t>
            </a:r>
            <a:r>
              <a:rPr lang="en-US" b="1" u="sng" dirty="0"/>
              <a:t>Dataset Collection &amp; Creation:</a:t>
            </a:r>
          </a:p>
          <a:p>
            <a:pPr algn="l"/>
            <a:r>
              <a:rPr lang="en-US" dirty="0"/>
              <a:t>Use Faker Library and scripts to generate realistic sensitive and non-sensitive document images with matching text, along with gathering sensitive information available across the web.</a:t>
            </a:r>
          </a:p>
          <a:p>
            <a:pPr algn="l"/>
            <a:r>
              <a:rPr lang="en-IL" dirty="0"/>
              <a:t>2️⃣</a:t>
            </a:r>
            <a:r>
              <a:rPr lang="en-US" dirty="0"/>
              <a:t>   </a:t>
            </a:r>
            <a:r>
              <a:rPr lang="en-US" b="1" u="sng" dirty="0"/>
              <a:t>Preprocessing:</a:t>
            </a:r>
          </a:p>
          <a:p>
            <a:pPr algn="l"/>
            <a:r>
              <a:rPr lang="en-US" dirty="0"/>
              <a:t>Normalize formats and store annotations in structured JSON format.</a:t>
            </a:r>
          </a:p>
          <a:p>
            <a:pPr algn="l"/>
            <a:r>
              <a:rPr lang="en-IL" dirty="0"/>
              <a:t>3️⃣</a:t>
            </a:r>
            <a:r>
              <a:rPr lang="en-US" dirty="0"/>
              <a:t>   </a:t>
            </a:r>
            <a:r>
              <a:rPr lang="en-US" b="1" u="sng" dirty="0"/>
              <a:t>Model Training (Qwen2.5-VL-7B + </a:t>
            </a:r>
            <a:r>
              <a:rPr lang="en-US" b="1" u="sng" dirty="0" err="1"/>
              <a:t>LoRA</a:t>
            </a:r>
            <a:r>
              <a:rPr lang="en-US" b="1" u="sng" dirty="0"/>
              <a:t>, BLIP-2 + </a:t>
            </a:r>
            <a:r>
              <a:rPr lang="en-US" b="1" u="sng" dirty="0" err="1"/>
              <a:t>LoRA</a:t>
            </a:r>
            <a:r>
              <a:rPr lang="en-US" b="1" u="sng" dirty="0"/>
              <a:t>):</a:t>
            </a:r>
            <a:br>
              <a:rPr lang="en-US" dirty="0"/>
            </a:br>
            <a:r>
              <a:rPr lang="en-US" dirty="0"/>
              <a:t>Fine-tune two vision-language models – </a:t>
            </a:r>
            <a:r>
              <a:rPr lang="en-US" b="1" dirty="0"/>
              <a:t>Qwen2.5-VL-7B-Instruct</a:t>
            </a:r>
            <a:r>
              <a:rPr lang="en-US" dirty="0"/>
              <a:t> and </a:t>
            </a:r>
            <a:r>
              <a:rPr lang="en-US" b="1" dirty="0"/>
              <a:t>BLIP-2 (Flan-T5-XL) </a:t>
            </a:r>
            <a:r>
              <a:rPr lang="en-US" dirty="0"/>
              <a:t>– using Low-Rank Adaption (</a:t>
            </a:r>
            <a:r>
              <a:rPr lang="en-US" dirty="0" err="1"/>
              <a:t>LoRA</a:t>
            </a:r>
            <a:r>
              <a:rPr lang="en-US" dirty="0"/>
              <a:t>). Both follow the same JSON schema and evaluation setup for fairness.</a:t>
            </a:r>
            <a:endParaRPr lang="en-US" b="1" dirty="0"/>
          </a:p>
          <a:p>
            <a:pPr algn="l"/>
            <a:r>
              <a:rPr lang="en-IL" dirty="0"/>
              <a:t>4️⃣</a:t>
            </a:r>
            <a:r>
              <a:rPr lang="en-US" dirty="0"/>
              <a:t>   </a:t>
            </a:r>
            <a:r>
              <a:rPr lang="en-US" b="1" u="sng" dirty="0"/>
              <a:t>Caption Comparison &amp; Analysis:</a:t>
            </a:r>
            <a:br>
              <a:rPr lang="en-US" dirty="0"/>
            </a:br>
            <a:r>
              <a:rPr lang="en-US" dirty="0"/>
              <a:t>Compare outputs from base and fine-tuned models (both Qwen2.5 and BLIP-2) to evaluate learning progress, sensitivity detection, and trade-offs between architectures.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088826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39479-6982-1683-03F6-2320A3CAD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E8956-0354-7837-A76A-D8816B30B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Dataset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9182B-F9CD-E1B1-AC5D-DB3D68C36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b="1" u="sng" dirty="0"/>
              <a:t>Total</a:t>
            </a:r>
            <a:r>
              <a:rPr lang="en-US" dirty="0"/>
              <a:t>: 42,000 (used only 12,000 for training due to hardware limitations).</a:t>
            </a:r>
          </a:p>
          <a:p>
            <a:pPr algn="l"/>
            <a:r>
              <a:rPr lang="en-US" b="1" u="sng" dirty="0"/>
              <a:t>Format</a:t>
            </a:r>
            <a:r>
              <a:rPr lang="en-US" dirty="0"/>
              <a:t>: JSONL with image-text pairs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Sensitive data examples: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Credit Cards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Medical Letters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Phone Bills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Driver license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Non-Sensitive data examples: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Advertisements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Scientific reports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Generic Emails</a:t>
            </a:r>
          </a:p>
          <a:p>
            <a:pPr algn="l"/>
            <a:endParaRPr lang="en-US" dirty="0"/>
          </a:p>
          <a:p>
            <a:pPr algn="l"/>
            <a:r>
              <a:rPr lang="en-US" b="1" u="sng" dirty="0"/>
              <a:t>For dataset examples</a:t>
            </a:r>
            <a:r>
              <a:rPr lang="en-US" b="1" dirty="0"/>
              <a:t>: </a:t>
            </a:r>
            <a:r>
              <a:rPr lang="en-US" b="1" dirty="0">
                <a:hlinkClick r:id="rId2"/>
              </a:rPr>
              <a:t>URL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99806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9342E-14EB-89D5-5DA7-F75AE6939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58374-8A05-31F7-C659-74B93E265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Configuration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1FAD8D-0785-21E3-8717-01AB44237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b="1" u="sng" dirty="0"/>
              <a:t>Fine-Tuned Model: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Qwen2.5-VL-7B-Instruct + </a:t>
            </a:r>
            <a:r>
              <a:rPr lang="en-US" dirty="0" err="1"/>
              <a:t>LoRA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BLIP-2 (Flan-T5-XL) + </a:t>
            </a:r>
            <a:r>
              <a:rPr lang="en-US" dirty="0" err="1"/>
              <a:t>LoRA</a:t>
            </a:r>
            <a:endParaRPr lang="en-US" dirty="0"/>
          </a:p>
          <a:p>
            <a:pPr algn="l"/>
            <a:r>
              <a:rPr lang="en-US" dirty="0"/>
              <a:t>(Both trained with frozen base weights and lightweight adapters for a fair comparison.)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Dataset: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Train</a:t>
            </a:r>
            <a:r>
              <a:rPr lang="en-US" dirty="0"/>
              <a:t>: 8,000 (4k sensitive / 4k non-sensitive)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Validation</a:t>
            </a:r>
            <a:r>
              <a:rPr lang="en-US" dirty="0"/>
              <a:t>: 2,000 (1k / 1k)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Test (internal): </a:t>
            </a:r>
            <a:r>
              <a:rPr lang="en-US" dirty="0"/>
              <a:t>2,000 (1k / 1k)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dirty="0"/>
              <a:t>External evaluation: </a:t>
            </a:r>
            <a:r>
              <a:rPr lang="en-US" dirty="0"/>
              <a:t>2,000 images unrelated to the training process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u="sng" dirty="0"/>
              <a:t>Training Machine: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GPU: NVIDIA A100 with 80 GB VRAM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12 vCPUs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RAM: 90 GiB system memory </a:t>
            </a:r>
          </a:p>
          <a:p>
            <a:pPr algn="l"/>
            <a:r>
              <a:rPr lang="en-US" dirty="0"/>
              <a:t>Training Time: ~24 Hours per model</a:t>
            </a:r>
            <a:br>
              <a:rPr lang="en-US" dirty="0"/>
            </a:br>
            <a:endParaRPr lang="en-US" dirty="0"/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645390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52680-F336-E30D-4540-2ACBA1CA5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C96F17F-045B-8B07-9DD7-E24B50DC1956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711882" y="1233520"/>
                <a:ext cx="11218275" cy="5369798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en-US" b="1" u="sng" dirty="0"/>
                  <a:t>Definitions: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Macro-F1</a:t>
                </a:r>
                <a:r>
                  <a:rPr lang="en-US" b="1" dirty="0"/>
                  <a:t>: </a:t>
                </a:r>
                <a:r>
                  <a:rPr lang="en-US" dirty="0"/>
                  <a:t>Average effectiveness across all PII types.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𝑡𝑦𝑝𝑒𝑠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𝑡𝑦𝑝𝑒𝑠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𝑡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Precision(P)</a:t>
                </a:r>
                <a:r>
                  <a:rPr lang="en-US" b="1" dirty="0"/>
                  <a:t>: </a:t>
                </a:r>
                <a:r>
                  <a:rPr lang="en-US" dirty="0">
                    <a:sym typeface="Wingdings" panose="05000000000000000000" pitchFamily="2" charset="2"/>
                  </a:rPr>
                  <a:t>Of all the items the model predicted as this class, the number of those who were actually correct.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</m:den>
                    </m:f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Recall(R)</a:t>
                </a:r>
                <a:r>
                  <a:rPr lang="en-US" b="1" dirty="0"/>
                  <a:t>: </a:t>
                </a:r>
                <a:r>
                  <a:rPr lang="en-GB" dirty="0">
                    <a:sym typeface="Wingdings" panose="05000000000000000000" pitchFamily="2" charset="2"/>
                  </a:rPr>
                  <a:t>Of all the actual items belonging to this class, the number of those that the model successfully catch. 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𝑇𝑟𝑢𝑒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𝑃𝑜𝑠𝑖𝑡𝑖𝑣𝑒𝑠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+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𝐹𝑎𝑙𝑠𝑒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𝑁𝑒𝑔𝑎𝑡𝑖𝑣𝑒𝑠</m:t>
                        </m:r>
                      </m:den>
                    </m:f>
                  </m:oMath>
                </a14:m>
                <a:endParaRPr lang="en-US" dirty="0"/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b="1" u="sng" dirty="0"/>
                  <a:t>Accuracy(Acc)</a:t>
                </a:r>
                <a:r>
                  <a:rPr lang="en-US" b="1" dirty="0"/>
                  <a:t>:</a:t>
                </a:r>
                <a:r>
                  <a:rPr lang="en-US" dirty="0"/>
                  <a:t> How often the model correctly decides whether a document contains sensitive data or not.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𝐶𝑜𝑟𝑟𝑒𝑐𝑡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𝑃𝑟𝑒𝑑𝑖𝑐𝑡𝑖𝑜𝑛𝑠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𝑃𝑟𝑒𝑑𝑖𝑐𝑡𝑖𝑜𝑛𝑠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5C96F17F-045B-8B07-9DD7-E24B50DC19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711882" y="1233520"/>
                <a:ext cx="11218275" cy="5369798"/>
              </a:xfrm>
              <a:blipFill>
                <a:blip r:embed="rId2"/>
                <a:stretch>
                  <a:fillRect l="-870" t="-158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9163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467B9-5C4D-8F96-6CB0-6A6CB2EA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3E8BA-DCA4-AFCF-B7C3-794D43439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052" y="454133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Training Process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127B0C-F239-3F43-58C1-98748A59B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1882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Training Summary: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Qwen 2.5-VL-7B-Instruct and BLIP-2 fine-tuned with </a:t>
            </a:r>
            <a:r>
              <a:rPr lang="en-US" dirty="0" err="1"/>
              <a:t>LoRA</a:t>
            </a:r>
            <a:r>
              <a:rPr lang="en-US" dirty="0"/>
              <a:t> to detect sensitive data and recognize PII (Personally Identifiable Information) types from images.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Model is prompted to return JSON labels (true/false per class).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Instead of training all the parameters of the base model (Qwen 2.5-VL or BLIP-2) and update the whole model, we used </a:t>
            </a:r>
            <a:r>
              <a:rPr lang="en-US" dirty="0" err="1"/>
              <a:t>LoRA</a:t>
            </a:r>
            <a:r>
              <a:rPr lang="en-US" dirty="0"/>
              <a:t> adapters.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That means only small add-on layers were trained while the big model stayed frozen.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makes training much lighter and faster but still lets the model learn how to recognize our PII classes.</a:t>
            </a:r>
            <a:br>
              <a:rPr lang="en-US" dirty="0"/>
            </a:br>
            <a:endParaRPr lang="en-US" dirty="0"/>
          </a:p>
          <a:p>
            <a:pPr algn="l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9980195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90929-EE25-8855-BA0A-41644AEDD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EFBDC0-FE94-357C-B6DC-4863ACF9C461}"/>
              </a:ext>
            </a:extLst>
          </p:cNvPr>
          <p:cNvSpPr/>
          <p:nvPr/>
        </p:nvSpPr>
        <p:spPr>
          <a:xfrm>
            <a:off x="6096000" y="981250"/>
            <a:ext cx="5728448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039D-0E3C-A829-9E22-023E60C63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Results – BLIP2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1C37F8-3002-5F8E-2C9A-5E0DAC9AF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/>
          </a:bodyPr>
          <a:lstStyle/>
          <a:p>
            <a:pPr algn="l"/>
            <a:r>
              <a:rPr lang="en-US" b="1" u="sng" dirty="0"/>
              <a:t>Base model “BLIP-2” 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(per-class): 0.2227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Classification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0.787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0.780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0.794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0.785 (78.5%)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BLIP-2 base shows strong recall and precision for a few classes (Phone Bill, Phone, Name), but misses others like Credit Card, SSN, and Address. It is limited in per-class coverage.</a:t>
            </a: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BD3E799C-7342-1AE3-0051-DF8315C5C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015" y="1243300"/>
            <a:ext cx="5638417" cy="28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10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8EE6C-4175-9E58-169E-9150176FF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C2B56E-BB7C-1428-198B-E7E38D390534}"/>
              </a:ext>
            </a:extLst>
          </p:cNvPr>
          <p:cNvSpPr/>
          <p:nvPr/>
        </p:nvSpPr>
        <p:spPr>
          <a:xfrm>
            <a:off x="6199034" y="422184"/>
            <a:ext cx="5638799" cy="33259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6389B-B17F-D3D2-51A7-7A59D7485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4167" y="288130"/>
            <a:ext cx="6269879" cy="69312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Results – BLIP2</a:t>
            </a:r>
            <a:endParaRPr lang="en-IL" sz="8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A8BAD6-92B7-FC2B-C61A-951AE69D1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140" y="1233520"/>
            <a:ext cx="11218275" cy="53697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u="sng" dirty="0"/>
              <a:t>BLIP-2 + </a:t>
            </a:r>
            <a:r>
              <a:rPr lang="en-US" b="1" u="sng" dirty="0" err="1"/>
              <a:t>LoRA</a:t>
            </a:r>
            <a:r>
              <a:rPr lang="en-US" b="1" u="sng" dirty="0"/>
              <a:t> results: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Macro-F1 (per-class): 0.1089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Classification is weaker compared to the base</a:t>
            </a:r>
          </a:p>
          <a:p>
            <a:pPr algn="l"/>
            <a:r>
              <a:rPr lang="en-US" dirty="0"/>
              <a:t>     model due to very low per-class coverage.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algn="l"/>
            <a:r>
              <a:rPr lang="en-US" b="1" dirty="0"/>
              <a:t>Classification (sensitive/non-sensitive):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F1 = 0.626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Precision = 0.514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Recall = 0.800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Accuracy = 0.522 (52.2%)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Most classes scored 0 in this evaluation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Only </a:t>
            </a:r>
            <a:r>
              <a:rPr lang="en-US" b="1" dirty="0"/>
              <a:t>Credit Card Number</a:t>
            </a:r>
            <a:r>
              <a:rPr lang="en-US" dirty="0"/>
              <a:t> and </a:t>
            </a:r>
            <a:r>
              <a:rPr lang="en-US" b="1" dirty="0"/>
              <a:t>Name</a:t>
            </a:r>
            <a:r>
              <a:rPr lang="en-US" dirty="0"/>
              <a:t> showed non-zero performance.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L" dirty="0"/>
          </a:p>
        </p:txBody>
      </p:sp>
      <p:pic>
        <p:nvPicPr>
          <p:cNvPr id="5" name="Picture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6DB24AE-0ED1-CD9A-FDD5-1371F471C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767" y="785527"/>
            <a:ext cx="5520647" cy="277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63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E8B826"/>
      </a:accent1>
      <a:accent2>
        <a:srgbClr val="E2CA72"/>
      </a:accent2>
      <a:accent3>
        <a:srgbClr val="BD723B"/>
      </a:accent3>
      <a:accent4>
        <a:srgbClr val="AE9376"/>
      </a:accent4>
      <a:accent5>
        <a:srgbClr val="A77F41"/>
      </a:accent5>
      <a:accent6>
        <a:srgbClr val="A1AE79"/>
      </a:accent6>
      <a:hlink>
        <a:srgbClr val="F1D06A"/>
      </a:hlink>
      <a:folHlink>
        <a:srgbClr val="EDDCA8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D5CBAF11-69B7-47EA-BC01-41F77058C2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972</TotalTime>
  <Words>1275</Words>
  <Application>Microsoft Office PowerPoint</Application>
  <PresentationFormat>Widescreen</PresentationFormat>
  <Paragraphs>155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Calisto MT</vt:lpstr>
      <vt:lpstr>Cambria Math</vt:lpstr>
      <vt:lpstr>Wingdings</vt:lpstr>
      <vt:lpstr>Wingdings 2</vt:lpstr>
      <vt:lpstr>Slate</vt:lpstr>
      <vt:lpstr>Sensitive Data Leakage Detection Based on Vision-Language Models</vt:lpstr>
      <vt:lpstr>Project Goals &amp; Main Challenge</vt:lpstr>
      <vt:lpstr>Methodology Overview</vt:lpstr>
      <vt:lpstr>Dataset</vt:lpstr>
      <vt:lpstr>Configuration</vt:lpstr>
      <vt:lpstr>PowerPoint Presentation</vt:lpstr>
      <vt:lpstr>Training Process</vt:lpstr>
      <vt:lpstr>Results – BLIP2</vt:lpstr>
      <vt:lpstr>Results – BLIP2</vt:lpstr>
      <vt:lpstr>Analysis – BLIP-2</vt:lpstr>
      <vt:lpstr>Results</vt:lpstr>
      <vt:lpstr>Results</vt:lpstr>
      <vt:lpstr>Analysis</vt:lpstr>
      <vt:lpstr>Analysis</vt:lpstr>
      <vt:lpstr>Analysis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Sensitive Data Leakage Detection Based on Vision-Language Models</dc:title>
  <dc:creator>יובל דהן</dc:creator>
  <cp:lastModifiedBy>יובל דהן</cp:lastModifiedBy>
  <cp:revision>275</cp:revision>
  <dcterms:created xsi:type="dcterms:W3CDTF">2025-04-19T09:48:17Z</dcterms:created>
  <dcterms:modified xsi:type="dcterms:W3CDTF">2025-09-21T14:17:05Z</dcterms:modified>
</cp:coreProperties>
</file>