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3" r:id="rId4"/>
    <p:sldId id="270" r:id="rId5"/>
    <p:sldId id="264" r:id="rId6"/>
    <p:sldId id="269" r:id="rId7"/>
    <p:sldId id="278" r:id="rId8"/>
    <p:sldId id="279" r:id="rId9"/>
    <p:sldId id="281" r:id="rId10"/>
    <p:sldId id="265" r:id="rId11"/>
    <p:sldId id="273" r:id="rId12"/>
    <p:sldId id="284" r:id="rId13"/>
    <p:sldId id="286" r:id="rId14"/>
    <p:sldId id="288" r:id="rId15"/>
    <p:sldId id="266" r:id="rId16"/>
    <p:sldId id="267" r:id="rId1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Inner%20Product%20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Inner%20Product%20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Inner%20Product%20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Entropy%20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Entropy%20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Entropy%20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Charts!$B$1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Charts!$A$2:$A$6</c:f>
              <c:numCache>
                <c:formatCode>General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  <c:pt idx="4">
                  <c:v>20000</c:v>
                </c:pt>
              </c:numCache>
            </c:numRef>
          </c:xVal>
          <c:yVal>
            <c:numRef>
              <c:f>Charts!$B$2:$B$6</c:f>
              <c:numCache>
                <c:formatCode>General</c:formatCode>
                <c:ptCount val="5"/>
                <c:pt idx="0">
                  <c:v>1472704</c:v>
                </c:pt>
                <c:pt idx="1">
                  <c:v>3377464</c:v>
                </c:pt>
                <c:pt idx="2">
                  <c:v>10657608</c:v>
                </c:pt>
                <c:pt idx="3">
                  <c:v>24338016</c:v>
                </c:pt>
                <c:pt idx="4">
                  <c:v>50257576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ED0-48F9-8660-8A16457ABBFF}"/>
            </c:ext>
          </c:extLst>
        </c:ser>
        <c:ser>
          <c:idx val="1"/>
          <c:order val="1"/>
          <c:tx>
            <c:strRef>
              <c:f>Charts!$C$1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Charts!$A$2:$A$6</c:f>
              <c:numCache>
                <c:formatCode>General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  <c:pt idx="4">
                  <c:v>20000</c:v>
                </c:pt>
              </c:numCache>
            </c:numRef>
          </c:xVal>
          <c:yVal>
            <c:numRef>
              <c:f>Charts!$C$2:$C$6</c:f>
              <c:numCache>
                <c:formatCode>General</c:formatCode>
                <c:ptCount val="5"/>
                <c:pt idx="0">
                  <c:v>304000</c:v>
                </c:pt>
                <c:pt idx="1">
                  <c:v>480000</c:v>
                </c:pt>
                <c:pt idx="2">
                  <c:v>2000000</c:v>
                </c:pt>
                <c:pt idx="3">
                  <c:v>4640000</c:v>
                </c:pt>
                <c:pt idx="4">
                  <c:v>8000000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ED0-48F9-8660-8A16457ABBFF}"/>
            </c:ext>
          </c:extLst>
        </c:ser>
        <c:ser>
          <c:idx val="2"/>
          <c:order val="2"/>
          <c:tx>
            <c:strRef>
              <c:f>Charts!$D$1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Charts!$A$2:$A$6</c:f>
              <c:numCache>
                <c:formatCode>General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  <c:pt idx="4">
                  <c:v>20000</c:v>
                </c:pt>
              </c:numCache>
            </c:numRef>
          </c:xVal>
          <c:yVal>
            <c:numRef>
              <c:f>Charts!$D$2:$D$6</c:f>
              <c:numCache>
                <c:formatCode>General</c:formatCode>
                <c:ptCount val="5"/>
                <c:pt idx="0">
                  <c:v>778933</c:v>
                </c:pt>
                <c:pt idx="1">
                  <c:v>1756648</c:v>
                </c:pt>
                <c:pt idx="2">
                  <c:v>4550107</c:v>
                </c:pt>
                <c:pt idx="3">
                  <c:v>9245706</c:v>
                </c:pt>
                <c:pt idx="4">
                  <c:v>11233857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ED0-48F9-8660-8A16457ABBFF}"/>
            </c:ext>
          </c:extLst>
        </c:ser>
        <c:ser>
          <c:idx val="3"/>
          <c:order val="3"/>
          <c:tx>
            <c:strRef>
              <c:f>Charts!$E$1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tar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Charts!$A$2:$A$6</c:f>
              <c:numCache>
                <c:formatCode>General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  <c:pt idx="4">
                  <c:v>20000</c:v>
                </c:pt>
              </c:numCache>
            </c:numRef>
          </c:xVal>
          <c:yVal>
            <c:numRef>
              <c:f>Charts!$E$2:$E$6</c:f>
              <c:numCache>
                <c:formatCode>General</c:formatCode>
                <c:ptCount val="5"/>
                <c:pt idx="0">
                  <c:v>782442</c:v>
                </c:pt>
                <c:pt idx="1">
                  <c:v>1759056</c:v>
                </c:pt>
                <c:pt idx="2">
                  <c:v>4561801</c:v>
                </c:pt>
                <c:pt idx="3">
                  <c:v>9243931</c:v>
                </c:pt>
                <c:pt idx="4">
                  <c:v>11243054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ED0-48F9-8660-8A16457ABBFF}"/>
            </c:ext>
          </c:extLst>
        </c:ser>
        <c:ser>
          <c:idx val="4"/>
          <c:order val="4"/>
          <c:tx>
            <c:strRef>
              <c:f>Charts!$F$1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Charts!$A$2:$A$6</c:f>
              <c:numCache>
                <c:formatCode>General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  <c:pt idx="4">
                  <c:v>20000</c:v>
                </c:pt>
              </c:numCache>
            </c:numRef>
          </c:xVal>
          <c:yVal>
            <c:numRef>
              <c:f>Charts!$F$2:$F$6</c:f>
              <c:numCache>
                <c:formatCode>General</c:formatCode>
                <c:ptCount val="5"/>
                <c:pt idx="0">
                  <c:v>1517652</c:v>
                </c:pt>
                <c:pt idx="1">
                  <c:v>3406826</c:v>
                </c:pt>
                <c:pt idx="2">
                  <c:v>10975294</c:v>
                </c:pt>
                <c:pt idx="3">
                  <c:v>24975138</c:v>
                </c:pt>
                <c:pt idx="4">
                  <c:v>52175200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CED0-48F9-8660-8A16457ABBFF}"/>
            </c:ext>
          </c:extLst>
        </c:ser>
        <c:ser>
          <c:idx val="5"/>
          <c:order val="5"/>
          <c:tx>
            <c:strRef>
              <c:f>Charts!$G$1</c:f>
              <c:strCache>
                <c:ptCount val="1"/>
                <c:pt idx="0">
                  <c:v>Vector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Charts!$A$2:$A$6</c:f>
              <c:numCache>
                <c:formatCode>General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  <c:pt idx="4">
                  <c:v>20000</c:v>
                </c:pt>
              </c:numCache>
            </c:numRef>
          </c:xVal>
          <c:yVal>
            <c:numRef>
              <c:f>Charts!$G$2:$G$6</c:f>
              <c:numCache>
                <c:formatCode>General</c:formatCode>
                <c:ptCount val="5"/>
                <c:pt idx="0">
                  <c:v>11680000</c:v>
                </c:pt>
                <c:pt idx="1">
                  <c:v>24868000</c:v>
                </c:pt>
                <c:pt idx="2">
                  <c:v>67040000</c:v>
                </c:pt>
                <c:pt idx="3">
                  <c:v>135520000</c:v>
                </c:pt>
                <c:pt idx="4">
                  <c:v>282280000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CED0-48F9-8660-8A16457ABBFF}"/>
            </c:ext>
          </c:extLst>
        </c:ser>
        <c:ser>
          <c:idx val="6"/>
          <c:order val="6"/>
          <c:tx>
            <c:strRef>
              <c:f>Charts!$H$1</c:f>
              <c:strCache>
                <c:ptCount val="1"/>
                <c:pt idx="0">
                  <c:v>Naive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trendline>
            <c:spPr>
              <a:ln w="28575" cap="rnd">
                <a:solidFill>
                  <a:schemeClr val="accent1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Charts!$A$2:$A$6</c:f>
              <c:numCache>
                <c:formatCode>General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  <c:pt idx="4">
                  <c:v>20000</c:v>
                </c:pt>
              </c:numCache>
            </c:numRef>
          </c:xVal>
          <c:yVal>
            <c:numRef>
              <c:f>Charts!$H$2:$H$6</c:f>
              <c:numCache>
                <c:formatCode>General</c:formatCode>
                <c:ptCount val="5"/>
                <c:pt idx="0">
                  <c:v>16000000</c:v>
                </c:pt>
                <c:pt idx="1">
                  <c:v>32000000</c:v>
                </c:pt>
                <c:pt idx="2">
                  <c:v>80000000</c:v>
                </c:pt>
                <c:pt idx="3">
                  <c:v>160000000</c:v>
                </c:pt>
                <c:pt idx="4">
                  <c:v>320000000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CED0-48F9-8660-8A16457ABB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2000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egendEntry>
        <c:idx val="12"/>
        <c:delete val="1"/>
      </c:legendEntry>
      <c:legendEntry>
        <c:idx val="13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Charts!$B$1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Charts!$A$2:$A$6</c:f>
              <c:numCache>
                <c:formatCode>General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  <c:pt idx="4">
                  <c:v>20000</c:v>
                </c:pt>
              </c:numCache>
            </c:numRef>
          </c:xVal>
          <c:yVal>
            <c:numRef>
              <c:f>Charts!$B$2:$B$6</c:f>
              <c:numCache>
                <c:formatCode>General</c:formatCode>
                <c:ptCount val="5"/>
                <c:pt idx="0">
                  <c:v>1472704</c:v>
                </c:pt>
                <c:pt idx="1">
                  <c:v>3377464</c:v>
                </c:pt>
                <c:pt idx="2">
                  <c:v>10657608</c:v>
                </c:pt>
                <c:pt idx="3">
                  <c:v>24338016</c:v>
                </c:pt>
                <c:pt idx="4">
                  <c:v>50257576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ED0-48F9-8660-8A16457ABBFF}"/>
            </c:ext>
          </c:extLst>
        </c:ser>
        <c:ser>
          <c:idx val="1"/>
          <c:order val="1"/>
          <c:tx>
            <c:strRef>
              <c:f>Charts!$C$1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Charts!$A$2:$A$6</c:f>
              <c:numCache>
                <c:formatCode>General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  <c:pt idx="4">
                  <c:v>20000</c:v>
                </c:pt>
              </c:numCache>
            </c:numRef>
          </c:xVal>
          <c:yVal>
            <c:numRef>
              <c:f>Charts!$C$2:$C$6</c:f>
              <c:numCache>
                <c:formatCode>General</c:formatCode>
                <c:ptCount val="5"/>
                <c:pt idx="0">
                  <c:v>304000</c:v>
                </c:pt>
                <c:pt idx="1">
                  <c:v>480000</c:v>
                </c:pt>
                <c:pt idx="2">
                  <c:v>2000000</c:v>
                </c:pt>
                <c:pt idx="3">
                  <c:v>4640000</c:v>
                </c:pt>
                <c:pt idx="4">
                  <c:v>8000000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ED0-48F9-8660-8A16457ABBFF}"/>
            </c:ext>
          </c:extLst>
        </c:ser>
        <c:ser>
          <c:idx val="2"/>
          <c:order val="2"/>
          <c:tx>
            <c:strRef>
              <c:f>Charts!$D$1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Charts!$A$2:$A$6</c:f>
              <c:numCache>
                <c:formatCode>General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  <c:pt idx="4">
                  <c:v>20000</c:v>
                </c:pt>
              </c:numCache>
            </c:numRef>
          </c:xVal>
          <c:yVal>
            <c:numRef>
              <c:f>Charts!$D$2:$D$6</c:f>
              <c:numCache>
                <c:formatCode>General</c:formatCode>
                <c:ptCount val="5"/>
                <c:pt idx="0">
                  <c:v>778933</c:v>
                </c:pt>
                <c:pt idx="1">
                  <c:v>1756648</c:v>
                </c:pt>
                <c:pt idx="2">
                  <c:v>4550107</c:v>
                </c:pt>
                <c:pt idx="3">
                  <c:v>9245706</c:v>
                </c:pt>
                <c:pt idx="4">
                  <c:v>11233857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ED0-48F9-8660-8A16457ABBFF}"/>
            </c:ext>
          </c:extLst>
        </c:ser>
        <c:ser>
          <c:idx val="3"/>
          <c:order val="3"/>
          <c:tx>
            <c:strRef>
              <c:f>Charts!$E$1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tar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Charts!$A$2:$A$6</c:f>
              <c:numCache>
                <c:formatCode>General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  <c:pt idx="4">
                  <c:v>20000</c:v>
                </c:pt>
              </c:numCache>
            </c:numRef>
          </c:xVal>
          <c:yVal>
            <c:numRef>
              <c:f>Charts!$E$2:$E$6</c:f>
              <c:numCache>
                <c:formatCode>General</c:formatCode>
                <c:ptCount val="5"/>
                <c:pt idx="0">
                  <c:v>782442</c:v>
                </c:pt>
                <c:pt idx="1">
                  <c:v>1759056</c:v>
                </c:pt>
                <c:pt idx="2">
                  <c:v>4561801</c:v>
                </c:pt>
                <c:pt idx="3">
                  <c:v>9243931</c:v>
                </c:pt>
                <c:pt idx="4">
                  <c:v>11243054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ED0-48F9-8660-8A16457ABBFF}"/>
            </c:ext>
          </c:extLst>
        </c:ser>
        <c:ser>
          <c:idx val="4"/>
          <c:order val="4"/>
          <c:tx>
            <c:strRef>
              <c:f>Charts!$F$1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Charts!$A$2:$A$6</c:f>
              <c:numCache>
                <c:formatCode>General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  <c:pt idx="4">
                  <c:v>20000</c:v>
                </c:pt>
              </c:numCache>
            </c:numRef>
          </c:xVal>
          <c:yVal>
            <c:numRef>
              <c:f>Charts!$F$2:$F$6</c:f>
              <c:numCache>
                <c:formatCode>General</c:formatCode>
                <c:ptCount val="5"/>
                <c:pt idx="0">
                  <c:v>1517652</c:v>
                </c:pt>
                <c:pt idx="1">
                  <c:v>3406826</c:v>
                </c:pt>
                <c:pt idx="2">
                  <c:v>10975294</c:v>
                </c:pt>
                <c:pt idx="3">
                  <c:v>24975138</c:v>
                </c:pt>
                <c:pt idx="4">
                  <c:v>52175200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CED0-48F9-8660-8A16457ABB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2000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'Full Syncs'!$A$10:$A$15</c:f>
              <c:strCache>
                <c:ptCount val="6"/>
                <c:pt idx="0">
                  <c:v>Value</c:v>
                </c:pt>
                <c:pt idx="1">
                  <c:v>Distance</c:v>
                </c:pt>
                <c:pt idx="2">
                  <c:v>SKD</c:v>
                </c:pt>
                <c:pt idx="3">
                  <c:v>SKV</c:v>
                </c:pt>
                <c:pt idx="4">
                  <c:v>Vector</c:v>
                </c:pt>
                <c:pt idx="5">
                  <c:v>Oracle</c:v>
                </c:pt>
              </c:strCache>
            </c:strRef>
          </c:cat>
          <c:val>
            <c:numRef>
              <c:f>'Full Syncs'!$C$10:$C$15</c:f>
              <c:numCache>
                <c:formatCode>General</c:formatCode>
                <c:ptCount val="6"/>
                <c:pt idx="0">
                  <c:v>5.8053097345132736</c:v>
                </c:pt>
                <c:pt idx="1">
                  <c:v>5.6460176991150437</c:v>
                </c:pt>
                <c:pt idx="2">
                  <c:v>1.6725663716814156</c:v>
                </c:pt>
                <c:pt idx="3">
                  <c:v>1.6725663716814156</c:v>
                </c:pt>
                <c:pt idx="4">
                  <c:v>1.654867256637168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4F-4FB3-B955-A433259786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42713536"/>
        <c:axId val="1764805888"/>
      </c:barChart>
      <c:catAx>
        <c:axId val="184271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764805888"/>
        <c:crosses val="autoZero"/>
        <c:auto val="1"/>
        <c:lblAlgn val="ctr"/>
        <c:lblOffset val="100"/>
        <c:noMultiLvlLbl val="0"/>
      </c:catAx>
      <c:valAx>
        <c:axId val="1764805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84271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 sz="12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Bandwidth!$B$1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150</c:v>
                </c:pt>
                <c:pt idx="2">
                  <c:v>250</c:v>
                </c:pt>
                <c:pt idx="3">
                  <c:v>375</c:v>
                </c:pt>
                <c:pt idx="4">
                  <c:v>500</c:v>
                </c:pt>
              </c:numCache>
            </c:numRef>
          </c:xVal>
          <c:yVal>
            <c:numRef>
              <c:f>Bandwidth!$B$2:$B$6</c:f>
              <c:numCache>
                <c:formatCode>General</c:formatCode>
                <c:ptCount val="5"/>
                <c:pt idx="0">
                  <c:v>180568</c:v>
                </c:pt>
                <c:pt idx="1">
                  <c:v>306096</c:v>
                </c:pt>
                <c:pt idx="2">
                  <c:v>650624</c:v>
                </c:pt>
                <c:pt idx="3">
                  <c:v>1190184</c:v>
                </c:pt>
                <c:pt idx="4">
                  <c:v>1789688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CCA-45D0-BF25-88CC740944BC}"/>
            </c:ext>
          </c:extLst>
        </c:ser>
        <c:ser>
          <c:idx val="1"/>
          <c:order val="1"/>
          <c:tx>
            <c:strRef>
              <c:f>Bandwidth!$C$1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lgDash"/>
              </a:ln>
              <a:effectLst/>
            </c:spPr>
            <c:trendlineType val="linear"/>
            <c:intercept val="0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150</c:v>
                </c:pt>
                <c:pt idx="2">
                  <c:v>250</c:v>
                </c:pt>
                <c:pt idx="3">
                  <c:v>375</c:v>
                </c:pt>
                <c:pt idx="4">
                  <c:v>500</c:v>
                </c:pt>
              </c:numCache>
            </c:numRef>
          </c:xVal>
          <c:yVal>
            <c:numRef>
              <c:f>Bandwidth!$C$2:$C$6</c:f>
              <c:numCache>
                <c:formatCode>General</c:formatCode>
                <c:ptCount val="5"/>
                <c:pt idx="0">
                  <c:v>24000</c:v>
                </c:pt>
                <c:pt idx="1">
                  <c:v>45600</c:v>
                </c:pt>
                <c:pt idx="2">
                  <c:v>40000</c:v>
                </c:pt>
                <c:pt idx="3">
                  <c:v>24000</c:v>
                </c:pt>
                <c:pt idx="4">
                  <c:v>32000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CCA-45D0-BF25-88CC740944BC}"/>
            </c:ext>
          </c:extLst>
        </c:ser>
        <c:ser>
          <c:idx val="2"/>
          <c:order val="2"/>
          <c:tx>
            <c:strRef>
              <c:f>Bandwidth!$D$1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tar"/>
            <c:size val="10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150</c:v>
                </c:pt>
                <c:pt idx="2">
                  <c:v>250</c:v>
                </c:pt>
                <c:pt idx="3">
                  <c:v>375</c:v>
                </c:pt>
                <c:pt idx="4">
                  <c:v>500</c:v>
                </c:pt>
              </c:numCache>
            </c:numRef>
          </c:xVal>
          <c:yVal>
            <c:numRef>
              <c:f>Bandwidth!$D$2:$D$6</c:f>
              <c:numCache>
                <c:formatCode>General</c:formatCode>
                <c:ptCount val="5"/>
                <c:pt idx="0">
                  <c:v>188561</c:v>
                </c:pt>
                <c:pt idx="1">
                  <c:v>305970</c:v>
                </c:pt>
                <c:pt idx="2">
                  <c:v>410104</c:v>
                </c:pt>
                <c:pt idx="3">
                  <c:v>996399</c:v>
                </c:pt>
                <c:pt idx="4">
                  <c:v>1343555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CCA-45D0-BF25-88CC740944BC}"/>
            </c:ext>
          </c:extLst>
        </c:ser>
        <c:ser>
          <c:idx val="3"/>
          <c:order val="3"/>
          <c:tx>
            <c:strRef>
              <c:f>Bandwidth!$E$1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150</c:v>
                </c:pt>
                <c:pt idx="2">
                  <c:v>250</c:v>
                </c:pt>
                <c:pt idx="3">
                  <c:v>375</c:v>
                </c:pt>
                <c:pt idx="4">
                  <c:v>500</c:v>
                </c:pt>
              </c:numCache>
            </c:numRef>
          </c:xVal>
          <c:yVal>
            <c:numRef>
              <c:f>Bandwidth!$E$2:$E$6</c:f>
              <c:numCache>
                <c:formatCode>General</c:formatCode>
                <c:ptCount val="5"/>
                <c:pt idx="0">
                  <c:v>164077</c:v>
                </c:pt>
                <c:pt idx="1">
                  <c:v>238504</c:v>
                </c:pt>
                <c:pt idx="2">
                  <c:v>408440</c:v>
                </c:pt>
                <c:pt idx="3">
                  <c:v>896546</c:v>
                </c:pt>
                <c:pt idx="4">
                  <c:v>1250941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5CCA-45D0-BF25-88CC740944BC}"/>
            </c:ext>
          </c:extLst>
        </c:ser>
        <c:ser>
          <c:idx val="4"/>
          <c:order val="4"/>
          <c:tx>
            <c:strRef>
              <c:f>Bandwidth!$F$1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150</c:v>
                </c:pt>
                <c:pt idx="2">
                  <c:v>250</c:v>
                </c:pt>
                <c:pt idx="3">
                  <c:v>375</c:v>
                </c:pt>
                <c:pt idx="4">
                  <c:v>500</c:v>
                </c:pt>
              </c:numCache>
            </c:numRef>
          </c:xVal>
          <c:yVal>
            <c:numRef>
              <c:f>Bandwidth!$F$2:$F$6</c:f>
              <c:numCache>
                <c:formatCode>General</c:formatCode>
                <c:ptCount val="5"/>
                <c:pt idx="0">
                  <c:v>164738</c:v>
                </c:pt>
                <c:pt idx="1">
                  <c:v>294070</c:v>
                </c:pt>
                <c:pt idx="2">
                  <c:v>629016</c:v>
                </c:pt>
                <c:pt idx="3">
                  <c:v>1182624</c:v>
                </c:pt>
                <c:pt idx="4">
                  <c:v>1780372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5CCA-45D0-BF25-88CC740944BC}"/>
            </c:ext>
          </c:extLst>
        </c:ser>
        <c:ser>
          <c:idx val="5"/>
          <c:order val="5"/>
          <c:tx>
            <c:strRef>
              <c:f>Bandwidth!$G$1</c:f>
              <c:strCache>
                <c:ptCount val="1"/>
                <c:pt idx="0">
                  <c:v>Vector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150</c:v>
                </c:pt>
                <c:pt idx="2">
                  <c:v>250</c:v>
                </c:pt>
                <c:pt idx="3">
                  <c:v>375</c:v>
                </c:pt>
                <c:pt idx="4">
                  <c:v>500</c:v>
                </c:pt>
              </c:numCache>
            </c:numRef>
          </c:xVal>
          <c:yVal>
            <c:numRef>
              <c:f>Bandwidth!$G$2:$G$6</c:f>
              <c:numCache>
                <c:formatCode>General</c:formatCode>
                <c:ptCount val="5"/>
                <c:pt idx="0">
                  <c:v>981200</c:v>
                </c:pt>
                <c:pt idx="1">
                  <c:v>1489800</c:v>
                </c:pt>
                <c:pt idx="2">
                  <c:v>2532000</c:v>
                </c:pt>
                <c:pt idx="3">
                  <c:v>4357500</c:v>
                </c:pt>
                <c:pt idx="4">
                  <c:v>6382000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5CCA-45D0-BF25-88CC740944BC}"/>
            </c:ext>
          </c:extLst>
        </c:ser>
        <c:ser>
          <c:idx val="6"/>
          <c:order val="6"/>
          <c:tx>
            <c:strRef>
              <c:f>Bandwidth!$H$1</c:f>
              <c:strCache>
                <c:ptCount val="1"/>
                <c:pt idx="0">
                  <c:v>Naive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trendline>
            <c:spPr>
              <a:ln w="28575" cap="rnd">
                <a:solidFill>
                  <a:schemeClr val="accent1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150</c:v>
                </c:pt>
                <c:pt idx="2">
                  <c:v>250</c:v>
                </c:pt>
                <c:pt idx="3">
                  <c:v>375</c:v>
                </c:pt>
                <c:pt idx="4">
                  <c:v>500</c:v>
                </c:pt>
              </c:numCache>
            </c:numRef>
          </c:xVal>
          <c:yVal>
            <c:numRef>
              <c:f>Bandwidth!$H$2:$H$6</c:f>
              <c:numCache>
                <c:formatCode>General</c:formatCode>
                <c:ptCount val="5"/>
                <c:pt idx="0">
                  <c:v>1600000</c:v>
                </c:pt>
                <c:pt idx="1">
                  <c:v>2400000</c:v>
                </c:pt>
                <c:pt idx="2">
                  <c:v>4000000</c:v>
                </c:pt>
                <c:pt idx="3">
                  <c:v>6000000</c:v>
                </c:pt>
                <c:pt idx="4">
                  <c:v>8000000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5CCA-45D0-BF25-88CC740944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5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egendEntry>
        <c:idx val="12"/>
        <c:delete val="1"/>
      </c:legendEntry>
      <c:legendEntry>
        <c:idx val="13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Bandwidth!$B$1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150</c:v>
                </c:pt>
                <c:pt idx="2">
                  <c:v>250</c:v>
                </c:pt>
                <c:pt idx="3">
                  <c:v>375</c:v>
                </c:pt>
                <c:pt idx="4">
                  <c:v>500</c:v>
                </c:pt>
              </c:numCache>
            </c:numRef>
          </c:xVal>
          <c:yVal>
            <c:numRef>
              <c:f>Bandwidth!$B$2:$B$6</c:f>
              <c:numCache>
                <c:formatCode>General</c:formatCode>
                <c:ptCount val="5"/>
                <c:pt idx="0">
                  <c:v>180568</c:v>
                </c:pt>
                <c:pt idx="1">
                  <c:v>306096</c:v>
                </c:pt>
                <c:pt idx="2">
                  <c:v>650624</c:v>
                </c:pt>
                <c:pt idx="3">
                  <c:v>1190184</c:v>
                </c:pt>
                <c:pt idx="4">
                  <c:v>1789688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CCA-45D0-BF25-88CC740944BC}"/>
            </c:ext>
          </c:extLst>
        </c:ser>
        <c:ser>
          <c:idx val="1"/>
          <c:order val="1"/>
          <c:tx>
            <c:strRef>
              <c:f>Bandwidth!$C$1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lgDash"/>
              </a:ln>
              <a:effectLst/>
            </c:spPr>
            <c:trendlineType val="linear"/>
            <c:intercept val="0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150</c:v>
                </c:pt>
                <c:pt idx="2">
                  <c:v>250</c:v>
                </c:pt>
                <c:pt idx="3">
                  <c:v>375</c:v>
                </c:pt>
                <c:pt idx="4">
                  <c:v>500</c:v>
                </c:pt>
              </c:numCache>
            </c:numRef>
          </c:xVal>
          <c:yVal>
            <c:numRef>
              <c:f>Bandwidth!$C$2:$C$6</c:f>
              <c:numCache>
                <c:formatCode>General</c:formatCode>
                <c:ptCount val="5"/>
                <c:pt idx="0">
                  <c:v>24000</c:v>
                </c:pt>
                <c:pt idx="1">
                  <c:v>45600</c:v>
                </c:pt>
                <c:pt idx="2">
                  <c:v>40000</c:v>
                </c:pt>
                <c:pt idx="3">
                  <c:v>24000</c:v>
                </c:pt>
                <c:pt idx="4">
                  <c:v>32000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CCA-45D0-BF25-88CC740944BC}"/>
            </c:ext>
          </c:extLst>
        </c:ser>
        <c:ser>
          <c:idx val="2"/>
          <c:order val="2"/>
          <c:tx>
            <c:strRef>
              <c:f>Bandwidth!$D$1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tar"/>
            <c:size val="10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150</c:v>
                </c:pt>
                <c:pt idx="2">
                  <c:v>250</c:v>
                </c:pt>
                <c:pt idx="3">
                  <c:v>375</c:v>
                </c:pt>
                <c:pt idx="4">
                  <c:v>500</c:v>
                </c:pt>
              </c:numCache>
            </c:numRef>
          </c:xVal>
          <c:yVal>
            <c:numRef>
              <c:f>Bandwidth!$D$2:$D$6</c:f>
              <c:numCache>
                <c:formatCode>General</c:formatCode>
                <c:ptCount val="5"/>
                <c:pt idx="0">
                  <c:v>188561</c:v>
                </c:pt>
                <c:pt idx="1">
                  <c:v>305970</c:v>
                </c:pt>
                <c:pt idx="2">
                  <c:v>410104</c:v>
                </c:pt>
                <c:pt idx="3">
                  <c:v>996399</c:v>
                </c:pt>
                <c:pt idx="4">
                  <c:v>1343555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CCA-45D0-BF25-88CC740944BC}"/>
            </c:ext>
          </c:extLst>
        </c:ser>
        <c:ser>
          <c:idx val="3"/>
          <c:order val="3"/>
          <c:tx>
            <c:strRef>
              <c:f>Bandwidth!$E$1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150</c:v>
                </c:pt>
                <c:pt idx="2">
                  <c:v>250</c:v>
                </c:pt>
                <c:pt idx="3">
                  <c:v>375</c:v>
                </c:pt>
                <c:pt idx="4">
                  <c:v>500</c:v>
                </c:pt>
              </c:numCache>
            </c:numRef>
          </c:xVal>
          <c:yVal>
            <c:numRef>
              <c:f>Bandwidth!$E$2:$E$6</c:f>
              <c:numCache>
                <c:formatCode>General</c:formatCode>
                <c:ptCount val="5"/>
                <c:pt idx="0">
                  <c:v>164077</c:v>
                </c:pt>
                <c:pt idx="1">
                  <c:v>238504</c:v>
                </c:pt>
                <c:pt idx="2">
                  <c:v>408440</c:v>
                </c:pt>
                <c:pt idx="3">
                  <c:v>896546</c:v>
                </c:pt>
                <c:pt idx="4">
                  <c:v>1250941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5CCA-45D0-BF25-88CC740944BC}"/>
            </c:ext>
          </c:extLst>
        </c:ser>
        <c:ser>
          <c:idx val="4"/>
          <c:order val="4"/>
          <c:tx>
            <c:strRef>
              <c:f>Bandwidth!$F$1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150</c:v>
                </c:pt>
                <c:pt idx="2">
                  <c:v>250</c:v>
                </c:pt>
                <c:pt idx="3">
                  <c:v>375</c:v>
                </c:pt>
                <c:pt idx="4">
                  <c:v>500</c:v>
                </c:pt>
              </c:numCache>
            </c:numRef>
          </c:xVal>
          <c:yVal>
            <c:numRef>
              <c:f>Bandwidth!$F$2:$F$6</c:f>
              <c:numCache>
                <c:formatCode>General</c:formatCode>
                <c:ptCount val="5"/>
                <c:pt idx="0">
                  <c:v>164738</c:v>
                </c:pt>
                <c:pt idx="1">
                  <c:v>294070</c:v>
                </c:pt>
                <c:pt idx="2">
                  <c:v>629016</c:v>
                </c:pt>
                <c:pt idx="3">
                  <c:v>1182624</c:v>
                </c:pt>
                <c:pt idx="4">
                  <c:v>1780372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5CCA-45D0-BF25-88CC740944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5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1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'Full Syncs'!$A$10:$A$15</c:f>
              <c:strCache>
                <c:ptCount val="6"/>
                <c:pt idx="0">
                  <c:v>Distance</c:v>
                </c:pt>
                <c:pt idx="1">
                  <c:v>Value</c:v>
                </c:pt>
                <c:pt idx="2">
                  <c:v>SKD</c:v>
                </c:pt>
                <c:pt idx="3">
                  <c:v>SKV</c:v>
                </c:pt>
                <c:pt idx="4">
                  <c:v>Vector</c:v>
                </c:pt>
                <c:pt idx="5">
                  <c:v>Oracle</c:v>
                </c:pt>
              </c:strCache>
            </c:strRef>
          </c:cat>
          <c:val>
            <c:numRef>
              <c:f>'Full Syncs'!$C$10:$C$15</c:f>
              <c:numCache>
                <c:formatCode>General</c:formatCode>
                <c:ptCount val="6"/>
                <c:pt idx="0">
                  <c:v>15.403846153846152</c:v>
                </c:pt>
                <c:pt idx="1">
                  <c:v>15.038461538461538</c:v>
                </c:pt>
                <c:pt idx="2">
                  <c:v>2.1153846153846154</c:v>
                </c:pt>
                <c:pt idx="3">
                  <c:v>1.9230769230769229</c:v>
                </c:pt>
                <c:pt idx="4">
                  <c:v>1.6538461538461537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FA-48D8-8820-D3CE54EA34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42713536"/>
        <c:axId val="1764805888"/>
      </c:barChart>
      <c:catAx>
        <c:axId val="184271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764805888"/>
        <c:crosses val="autoZero"/>
        <c:auto val="1"/>
        <c:lblAlgn val="ctr"/>
        <c:lblOffset val="100"/>
        <c:noMultiLvlLbl val="0"/>
      </c:catAx>
      <c:valAx>
        <c:axId val="1764805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84271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 sz="12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4FEF2-1524-4D3A-852F-D332FA320CF1}" type="datetimeFigureOut">
              <a:rPr lang="en-IL" smtClean="0"/>
              <a:t>13/11/2018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F0031-CA03-459C-84F5-8289BE8C3A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070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F0031-CA03-459C-84F5-8289BE8C3AAD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10583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F0031-CA03-459C-84F5-8289BE8C3AAD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92114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F0031-CA03-459C-84F5-8289BE8C3AAD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76471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F0031-CA03-459C-84F5-8289BE8C3AAD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014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E486-690D-41EA-BED4-9534F2F96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CCF94-F833-4274-958E-3071BDE35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B95D6-7A35-4CC1-82E5-936520AF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13/11/2018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BF745-30E7-4ACC-9858-B7244A4B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5E448-58F0-4A4F-80D2-DB5E9B10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56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133A-D99B-419F-8002-E10168D7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25DFF-323D-4E9C-A7F1-B48ADB141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7140-F699-4780-82EE-CCBFE79A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13/11/2018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D49AF-D113-4FB9-91EE-30E53F8E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AFDAE-2B35-431C-8249-3E3C22A8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570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9AF76-8E28-4AC6-97D0-0E3C84B21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55824-E45C-49CD-9F19-C9E13C864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2ED19-4602-4BC0-AAEE-562D1BC5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13/11/2018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C9289-C2CC-4F97-93BB-5EF4249D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5C7CE-0D14-4958-BF09-1C1DDF75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957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F2F1-16EF-4336-8436-2301EEAF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Maiandra GD" panose="020E0502030308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0B7E-137E-4F9A-B580-1A2A4A1D3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600">
                <a:latin typeface="Maiandra GD" panose="020E0502030308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3200">
                <a:latin typeface="Maiandra GD" panose="020E0502030308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800">
                <a:latin typeface="Maiandra GD" panose="020E0502030308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2400">
                <a:latin typeface="Maiandra GD" panose="020E0502030308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2400">
                <a:latin typeface="Maiandra GD" panose="020E0502030308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89E49-F4E1-42E8-9B50-6C6D16CE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13/11/2018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5C83-3DF7-453C-BA71-FA9C5718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D4B276-E9EB-4D3C-879B-C922ED95F793}"/>
              </a:ext>
            </a:extLst>
          </p:cNvPr>
          <p:cNvSpPr txBox="1">
            <a:spLocks/>
          </p:cNvSpPr>
          <p:nvPr userDrawn="1"/>
        </p:nvSpPr>
        <p:spPr>
          <a:xfrm>
            <a:off x="11119658" y="6361775"/>
            <a:ext cx="1070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28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9B130C6-4AF4-4309-A2B6-634FC10F85CB}" type="slidenum">
              <a:rPr lang="en-IL" b="1" smtClean="0"/>
              <a:pPr algn="ctr"/>
              <a:t>‹#›</a:t>
            </a:fld>
            <a:endParaRPr lang="en-IL" b="1" dirty="0"/>
          </a:p>
        </p:txBody>
      </p:sp>
    </p:spTree>
    <p:extLst>
      <p:ext uri="{BB962C8B-B14F-4D97-AF65-F5344CB8AC3E}">
        <p14:creationId xmlns:p14="http://schemas.microsoft.com/office/powerpoint/2010/main" val="56830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9F83-2F60-4804-BF91-7D63629C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965FD-311E-4A4A-88D6-D75500F15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A127B-A8DA-40DB-98DC-6FD1CF1C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13/11/2018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9564-7C7D-401B-9D86-15A489C68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F536-52E0-45D4-A848-D8D4E114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701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2D44-0063-4E41-93CD-8F1B4446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569B-C510-4BF9-AC6A-E0A4D6284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89129-EEF4-4DDD-9009-323283427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88377-882E-4891-B617-E717F14C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13/11/2018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0E499-B9F7-4A08-8571-77D13613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04BA9-6C67-4D04-98CE-5265EC64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9392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4C5E-ED01-4083-AC6F-DBDC6D1D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7C5F0-03D0-433D-B0AC-5644DCF76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7AF72-B7CF-4F07-8570-F9DEFD19F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BC6A1-A471-46DB-A22E-602DE68B7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CEF29-3F85-41FA-B4F8-79AACD5B3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FEA39-348E-4628-897E-768B1EE1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13/11/2018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8504A-53DC-44AD-A7B4-41519FFB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0B38C-B4B6-4CBD-9615-17580018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7140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C9A38-29CD-43F7-8624-18E041B4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2075B-CB1F-4F37-98D9-2BF87BEA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13/11/2018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6B8AD-502C-4E8E-94A8-7E0BB5DE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2B202-278B-488C-8F16-01B29B2A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065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D9F13-B67C-48E0-A303-2772D6D0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13/11/2018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80FA7-7D2C-42EA-96DF-AB7784D2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BCA13-FB4C-4A8C-91D4-0C717E64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3621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EBCF-B639-4DF5-B083-0B1F1007F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CDD09-11A6-451B-8AB6-C8E3DC8E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BDAB3-2ECE-491D-B417-6A0E5C83C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5327D-C360-40ED-9224-B352100B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13/11/2018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35F35-66A0-4EE7-9DD8-E362C917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A5E0A-BC14-4BB1-9EA4-91CC1E9F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136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1A2A-5875-49F7-8FCA-A80593CD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E4858-CF21-4FB2-9AF3-B5EC86804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091F9-B8B6-410F-9401-5E2C6CB3E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50801-B1D3-442B-83CD-8EDBF2FF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13/11/2018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FBF39-1BC2-49EB-8432-6AB8FD1D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753B9-6744-41B3-ADB9-239FA820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299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6BAFB-FC6E-43BF-BDE9-02867249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A3C01-C2E0-4990-9C75-441C0387A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3C347-E7EB-4855-9326-7C4D4DEF5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AEE79-E67D-4594-B9D2-2DB57D86AB5A}" type="datetimeFigureOut">
              <a:rPr lang="en-IL" smtClean="0"/>
              <a:t>13/11/2018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61D43-4774-4E5F-A746-8347F75DA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E83D0-715F-44A4-90B1-DB4A75055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581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F25F-5653-42F7-AD98-F1B73D44A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54863"/>
            <a:ext cx="12192000" cy="2387600"/>
          </a:xfrm>
        </p:spPr>
        <p:txBody>
          <a:bodyPr anchor="ctr">
            <a:normAutofit/>
          </a:bodyPr>
          <a:lstStyle/>
          <a:p>
            <a:r>
              <a:rPr lang="en-US" sz="7200" b="1" dirty="0">
                <a:latin typeface="Maiandra GD" panose="020E0502030308020204" pitchFamily="34" charset="0"/>
              </a:rPr>
              <a:t>Distributed Monitoring</a:t>
            </a:r>
            <a:br>
              <a:rPr lang="en-US" sz="7200" b="1" dirty="0">
                <a:latin typeface="Maiandra GD" panose="020E0502030308020204" pitchFamily="34" charset="0"/>
              </a:rPr>
            </a:br>
            <a:r>
              <a:rPr lang="en-US" sz="7200" b="1" dirty="0">
                <a:latin typeface="Maiandra GD" panose="020E0502030308020204" pitchFamily="34" charset="0"/>
              </a:rPr>
              <a:t>Experimental Results</a:t>
            </a:r>
            <a:endParaRPr lang="en-IL" sz="7200" b="1" dirty="0">
              <a:latin typeface="Maiandra GD" panose="020E0502030308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2584B-5864-41CE-9473-8A5A4ABCB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3576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Maiandra GD" panose="020E0502030308020204" pitchFamily="34" charset="0"/>
              </a:rPr>
              <a:t>Yuval Alfassi</a:t>
            </a:r>
          </a:p>
          <a:p>
            <a:r>
              <a:rPr lang="en-US" sz="2800" b="1" dirty="0">
                <a:latin typeface="Maiandra GD" panose="020E0502030308020204" pitchFamily="34" charset="0"/>
              </a:rPr>
              <a:t>November 2018</a:t>
            </a:r>
            <a:endParaRPr lang="en-IL" sz="2800" b="1" dirty="0">
              <a:latin typeface="Maiandra GD" panose="020E0502030308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FF579E-8ECF-4E36-9068-3AD5ED48F42C}"/>
              </a:ext>
            </a:extLst>
          </p:cNvPr>
          <p:cNvCxnSpPr/>
          <p:nvPr/>
        </p:nvCxnSpPr>
        <p:spPr>
          <a:xfrm flipH="1" flipV="1">
            <a:off x="807868" y="3876167"/>
            <a:ext cx="10800000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1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4109"/>
            <a:ext cx="10515600" cy="2246049"/>
          </a:xfrm>
        </p:spPr>
        <p:txBody>
          <a:bodyPr>
            <a:normAutofit/>
          </a:bodyPr>
          <a:lstStyle/>
          <a:p>
            <a:r>
              <a:rPr lang="en-US" sz="11500" dirty="0"/>
              <a:t>Entropy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1116062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BBD0-AD4C-4D5A-B58D-F11AC15C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0578E-055D-4414-B2E0-7D73BBF9AB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# Nodes = 8</a:t>
                </a:r>
              </a:p>
              <a:p>
                <a:r>
                  <a:rPr lang="en-US" dirty="0"/>
                  <a:t> Monitor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(1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 0.012) of the entropy value</a:t>
                </a:r>
              </a:p>
              <a:p>
                <a:r>
                  <a:rPr lang="en-US" dirty="0"/>
                  <a:t> Window size = </a:t>
                </a:r>
                <a:r>
                  <a:rPr lang="en-IL" dirty="0"/>
                  <a:t>16</a:t>
                </a:r>
                <a:r>
                  <a:rPr lang="en-US" dirty="0"/>
                  <a:t>,</a:t>
                </a:r>
                <a:r>
                  <a:rPr lang="en-IL" dirty="0"/>
                  <a:t>384</a:t>
                </a:r>
                <a:endParaRPr lang="en-US" dirty="0"/>
              </a:p>
              <a:p>
                <a:r>
                  <a:rPr lang="en-US" dirty="0"/>
                  <a:t> Step Size = 1,024</a:t>
                </a:r>
              </a:p>
              <a:p>
                <a:r>
                  <a:rPr lang="en-US" dirty="0"/>
                  <a:t> Iterations = 2,000</a:t>
                </a:r>
                <a:endParaRPr lang="en-IL" dirty="0"/>
              </a:p>
              <a:p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0578E-055D-4414-B2E0-7D73BBF9AB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5" t="-33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562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2F52-A157-4F36-87D8-B018D91B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en-I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47D5BB3-6712-417C-96BC-DCC9D47FA4B1}"/>
              </a:ext>
            </a:extLst>
          </p:cNvPr>
          <p:cNvGrpSpPr/>
          <p:nvPr/>
        </p:nvGrpSpPr>
        <p:grpSpPr>
          <a:xfrm>
            <a:off x="9331912" y="233094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09B49B8-BF3B-45EA-AF63-7D18E50D9F5A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02E4BAF-6762-43C1-9CC3-689F59A4A956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67C611-E35D-499E-BEDB-BAB54013F1C2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338FDB-B377-407E-B6E5-A597EBD24EE5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1696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61815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2F52-A157-4F36-87D8-B018D91B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en-I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47D5BB3-6712-417C-96BC-DCC9D47FA4B1}"/>
              </a:ext>
            </a:extLst>
          </p:cNvPr>
          <p:cNvGrpSpPr/>
          <p:nvPr/>
        </p:nvGrpSpPr>
        <p:grpSpPr>
          <a:xfrm>
            <a:off x="9331912" y="233094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09B49B8-BF3B-45EA-AF63-7D18E50D9F5A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02E4BAF-6762-43C1-9CC3-689F59A4A956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67C611-E35D-499E-BEDB-BAB54013F1C2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338FDB-B377-407E-B6E5-A597EBD24EE5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8474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2F52-A157-4F36-87D8-B018D91B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Amount of # Full Syncs</a:t>
            </a:r>
            <a:br>
              <a:rPr lang="en-US" dirty="0"/>
            </a:br>
            <a:r>
              <a:rPr lang="en-US" dirty="0"/>
              <a:t>Compared to Oracle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BE20A0-9F32-45DC-8B47-473D2051F27B}"/>
              </a:ext>
            </a:extLst>
          </p:cNvPr>
          <p:cNvGrpSpPr/>
          <p:nvPr/>
        </p:nvGrpSpPr>
        <p:grpSpPr>
          <a:xfrm>
            <a:off x="9331912" y="233094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173C2DC-2CE7-403A-AE4F-B9E8E7F24B4C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7BF1949-DCAC-414B-99F7-C5DADDA79A8C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C336312-D57E-4E04-AE29-4C752DA04D60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00529C-AC09-4789-8BFB-0AF3857D058A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Full Syncs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F05A9CB-5A78-4313-AD97-8053967265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4894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223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4109"/>
            <a:ext cx="10515600" cy="2246049"/>
          </a:xfrm>
        </p:spPr>
        <p:txBody>
          <a:bodyPr>
            <a:normAutofit/>
          </a:bodyPr>
          <a:lstStyle/>
          <a:p>
            <a:r>
              <a:rPr lang="en-US" sz="11500" dirty="0"/>
              <a:t>Spectral Gap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2700205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94DA8-0943-431C-BD23-5E15F7C1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95930-A58B-4972-8233-AE8E36D54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5138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Table of Contents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aiandra GD" panose="020E0502030308020204" pitchFamily="34" charset="0"/>
              </a:rPr>
              <a:t> Data </a:t>
            </a:r>
            <a:r>
              <a:rPr lang="en-US" dirty="0"/>
              <a:t>of Inner-product and Entropy functions</a:t>
            </a:r>
          </a:p>
          <a:p>
            <a:r>
              <a:rPr lang="en-US" dirty="0"/>
              <a:t> Inner-Product Results</a:t>
            </a:r>
          </a:p>
          <a:p>
            <a:r>
              <a:rPr lang="en-US" dirty="0"/>
              <a:t> Entropy Results</a:t>
            </a:r>
          </a:p>
          <a:p>
            <a:r>
              <a:rPr lang="en-US" dirty="0"/>
              <a:t> Spectral Gap Results </a:t>
            </a:r>
            <a:endParaRPr lang="en-IL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27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4109"/>
            <a:ext cx="10515600" cy="2246049"/>
          </a:xfrm>
        </p:spPr>
        <p:txBody>
          <a:bodyPr>
            <a:normAutofit/>
          </a:bodyPr>
          <a:lstStyle/>
          <a:p>
            <a:r>
              <a:rPr lang="en-US" sz="11500" dirty="0"/>
              <a:t>Data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418629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 Textual Data Sources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711B3-468E-45FB-8C88-CFE9BDD1B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3200" dirty="0"/>
              <a:t> Spam click-baits new headlines</a:t>
            </a:r>
          </a:p>
          <a:p>
            <a:r>
              <a:rPr lang="en-US" sz="3200" dirty="0"/>
              <a:t> News pieces from India</a:t>
            </a:r>
          </a:p>
          <a:p>
            <a:r>
              <a:rPr lang="en-US" sz="3200" dirty="0"/>
              <a:t> Reddit comments from 2015</a:t>
            </a:r>
          </a:p>
          <a:p>
            <a:r>
              <a:rPr lang="en-US" sz="3200" dirty="0"/>
              <a:t> Tweets from the end of 2009</a:t>
            </a:r>
          </a:p>
          <a:p>
            <a:r>
              <a:rPr lang="en-US" sz="3200" dirty="0"/>
              <a:t> Restaurant Reviews</a:t>
            </a:r>
          </a:p>
          <a:p>
            <a:r>
              <a:rPr lang="en-US" sz="3200" dirty="0"/>
              <a:t> Blogs textual data</a:t>
            </a:r>
          </a:p>
          <a:p>
            <a:r>
              <a:rPr lang="en-US" sz="3200" dirty="0"/>
              <a:t> Wikipedia article as of March 2017</a:t>
            </a:r>
          </a:p>
          <a:p>
            <a:r>
              <a:rPr lang="en-US" sz="3200" dirty="0"/>
              <a:t> Amazon reviews of movies</a:t>
            </a: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96460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4109"/>
            <a:ext cx="10515600" cy="2246049"/>
          </a:xfrm>
        </p:spPr>
        <p:txBody>
          <a:bodyPr>
            <a:normAutofit/>
          </a:bodyPr>
          <a:lstStyle/>
          <a:p>
            <a:r>
              <a:rPr lang="en-US" sz="11500" dirty="0"/>
              <a:t>Inner Product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256324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BBD0-AD4C-4D5A-B58D-F11AC15C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0578E-055D-4414-B2E0-7D73BBF9AB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# Nodes = 8</a:t>
                </a:r>
              </a:p>
              <a:p>
                <a:r>
                  <a:rPr lang="en-US" dirty="0"/>
                  <a:t> Monitor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dirty="0"/>
                  <a:t>(1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 0.08) of the inner product value</a:t>
                </a:r>
              </a:p>
              <a:p>
                <a:r>
                  <a:rPr lang="en-US" dirty="0"/>
                  <a:t> Window size = 20,000</a:t>
                </a:r>
              </a:p>
              <a:p>
                <a:r>
                  <a:rPr lang="en-US" dirty="0"/>
                  <a:t> Step Size = 1,000</a:t>
                </a:r>
              </a:p>
              <a:p>
                <a:r>
                  <a:rPr lang="en-US" dirty="0"/>
                  <a:t> Iterations = 2,000</a:t>
                </a:r>
                <a:endParaRPr lang="en-IL" dirty="0"/>
              </a:p>
              <a:p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0578E-055D-4414-B2E0-7D73BBF9AB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5" t="-33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25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2F52-A157-4F36-87D8-B018D91B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en-I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47D5BB3-6712-417C-96BC-DCC9D47FA4B1}"/>
              </a:ext>
            </a:extLst>
          </p:cNvPr>
          <p:cNvGrpSpPr/>
          <p:nvPr/>
        </p:nvGrpSpPr>
        <p:grpSpPr>
          <a:xfrm>
            <a:off x="9331912" y="233094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09B49B8-BF3B-45EA-AF63-7D18E50D9F5A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02E4BAF-6762-43C1-9CC3-689F59A4A956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67C611-E35D-499E-BEDB-BAB54013F1C2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338FDB-B377-407E-B6E5-A597EBD24EE5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7151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2F52-A157-4F36-87D8-B018D91B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en-I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47D5BB3-6712-417C-96BC-DCC9D47FA4B1}"/>
              </a:ext>
            </a:extLst>
          </p:cNvPr>
          <p:cNvGrpSpPr/>
          <p:nvPr/>
        </p:nvGrpSpPr>
        <p:grpSpPr>
          <a:xfrm>
            <a:off x="9331912" y="233094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09B49B8-BF3B-45EA-AF63-7D18E50D9F5A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02E4BAF-6762-43C1-9CC3-689F59A4A956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67C611-E35D-499E-BEDB-BAB54013F1C2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338FDB-B377-407E-B6E5-A597EBD24EE5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111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2F52-A157-4F36-87D8-B018D91B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Amount of # Full Syncs</a:t>
            </a:r>
            <a:br>
              <a:rPr lang="en-US" dirty="0"/>
            </a:br>
            <a:r>
              <a:rPr lang="en-US" dirty="0"/>
              <a:t>Compared to Oracle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BE20A0-9F32-45DC-8B47-473D2051F27B}"/>
              </a:ext>
            </a:extLst>
          </p:cNvPr>
          <p:cNvGrpSpPr/>
          <p:nvPr/>
        </p:nvGrpSpPr>
        <p:grpSpPr>
          <a:xfrm>
            <a:off x="9331912" y="233094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173C2DC-2CE7-403A-AE4F-B9E8E7F24B4C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7BF1949-DCAC-414B-99F7-C5DADDA79A8C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C336312-D57E-4E04-AE29-4C752DA04D60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00529C-AC09-4789-8BFB-0AF3857D058A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Full Syncs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F05A9CB-5A78-4313-AD97-8053967265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4758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100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187</Words>
  <Application>Microsoft Office PowerPoint</Application>
  <PresentationFormat>Widescreen</PresentationFormat>
  <Paragraphs>55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Maiandra GD</vt:lpstr>
      <vt:lpstr>Wingdings</vt:lpstr>
      <vt:lpstr>Office Theme</vt:lpstr>
      <vt:lpstr>Distributed Monitoring Experimental Results</vt:lpstr>
      <vt:lpstr>Table of Contents</vt:lpstr>
      <vt:lpstr>Data</vt:lpstr>
      <vt:lpstr>Bag-of-Words Textual Data Sources</vt:lpstr>
      <vt:lpstr>Inner Product</vt:lpstr>
      <vt:lpstr>Settings</vt:lpstr>
      <vt:lpstr>Bandwidth</vt:lpstr>
      <vt:lpstr>Bandwidth</vt:lpstr>
      <vt:lpstr>Amount of # Full Syncs Compared to Oracle</vt:lpstr>
      <vt:lpstr>Entropy</vt:lpstr>
      <vt:lpstr>Settings</vt:lpstr>
      <vt:lpstr>Bandwidth</vt:lpstr>
      <vt:lpstr>Bandwidth</vt:lpstr>
      <vt:lpstr>Amount of # Full Syncs Compared to Oracle</vt:lpstr>
      <vt:lpstr>Spectral Gap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Yuval</dc:creator>
  <cp:lastModifiedBy>Yuval</cp:lastModifiedBy>
  <cp:revision>42</cp:revision>
  <dcterms:created xsi:type="dcterms:W3CDTF">2018-11-12T17:16:41Z</dcterms:created>
  <dcterms:modified xsi:type="dcterms:W3CDTF">2018-11-13T21:03:30Z</dcterms:modified>
</cp:coreProperties>
</file>