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58" r:id="rId4"/>
    <p:sldId id="301" r:id="rId5"/>
    <p:sldId id="307" r:id="rId6"/>
    <p:sldId id="300" r:id="rId7"/>
    <p:sldId id="302" r:id="rId8"/>
    <p:sldId id="308" r:id="rId9"/>
    <p:sldId id="303" r:id="rId10"/>
    <p:sldId id="304" r:id="rId11"/>
    <p:sldId id="309" r:id="rId12"/>
    <p:sldId id="305" r:id="rId13"/>
    <p:sldId id="306" r:id="rId14"/>
    <p:sldId id="310" r:id="rId15"/>
    <p:sldId id="312" r:id="rId16"/>
    <p:sldId id="313" r:id="rId17"/>
    <p:sldId id="314" r:id="rId18"/>
    <p:sldId id="315" r:id="rId19"/>
    <p:sldId id="316" r:id="rId20"/>
    <p:sldId id="311" r:id="rId21"/>
    <p:sldId id="317" r:id="rId22"/>
    <p:sldId id="318" r:id="rId23"/>
    <p:sldId id="298" r:id="rId24"/>
    <p:sldId id="297" r:id="rId25"/>
    <p:sldId id="299" r:id="rId26"/>
    <p:sldId id="324" r:id="rId27"/>
    <p:sldId id="319" r:id="rId28"/>
    <p:sldId id="325" r:id="rId29"/>
    <p:sldId id="326" r:id="rId30"/>
    <p:sldId id="320" r:id="rId31"/>
    <p:sldId id="327" r:id="rId32"/>
    <p:sldId id="321" r:id="rId33"/>
    <p:sldId id="328" r:id="rId34"/>
    <p:sldId id="322" r:id="rId35"/>
    <p:sldId id="329" r:id="rId36"/>
    <p:sldId id="323" r:id="rId37"/>
    <p:sldId id="270" r:id="rId3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DEF"/>
    <a:srgbClr val="FF6565"/>
    <a:srgbClr val="AAEEFC"/>
    <a:srgbClr val="66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43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30/11/2018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48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Maiandra GD" panose="020E0502030308020204" pitchFamily="34" charset="0"/>
              </a:rPr>
              <a:t>What We Did So Far</a:t>
            </a:r>
            <a:endParaRPr lang="en-IL" sz="80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3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December 2018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763480" y="3429000"/>
            <a:ext cx="10800000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7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Distance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04812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:r>
                  <a:rPr lang="en-US" u="sng" dirty="0">
                    <a:highlight>
                      <a:srgbClr val="AAEEFC"/>
                    </a:highlight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Let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distances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of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from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boundary</m:t>
                      </m:r>
                    </m:oMath>
                  </m:oMathPara>
                </a14:m>
                <a:endParaRPr lang="en-US" sz="2600" b="0" i="1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  <a:blipFill>
                <a:blip r:embed="rId3"/>
                <a:stretch>
                  <a:fillRect t="-29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4A7C5C-41C7-47B6-91DD-54F0709C3B4B}"/>
              </a:ext>
            </a:extLst>
          </p:cNvPr>
          <p:cNvCxnSpPr>
            <a:cxnSpLocks/>
          </p:cNvCxnSpPr>
          <p:nvPr/>
        </p:nvCxnSpPr>
        <p:spPr>
          <a:xfrm flipV="1">
            <a:off x="8613559" y="5388746"/>
            <a:ext cx="557074" cy="479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56AAA2A-748C-459B-97BD-5060443E2C8F}"/>
              </a:ext>
            </a:extLst>
          </p:cNvPr>
          <p:cNvSpPr/>
          <p:nvPr/>
        </p:nvSpPr>
        <p:spPr>
          <a:xfrm rot="900000">
            <a:off x="8066529" y="4992199"/>
            <a:ext cx="2731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aiandra GD" panose="020E0502030308020204" pitchFamily="34" charset="0"/>
              </a:rPr>
              <a:t>Distance Lemma</a:t>
            </a:r>
          </a:p>
        </p:txBody>
      </p:sp>
    </p:spTree>
    <p:extLst>
      <p:ext uri="{BB962C8B-B14F-4D97-AF65-F5344CB8AC3E}">
        <p14:creationId xmlns:p14="http://schemas.microsoft.com/office/powerpoint/2010/main" val="317365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7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Data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69754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Value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2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Distance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81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7171A-41FB-4565-BD43-EB0CF28C6C59}"/>
              </a:ext>
            </a:extLst>
          </p:cNvPr>
          <p:cNvGrpSpPr>
            <a:grpSpLocks noChangeAspect="1"/>
          </p:cNvGrpSpPr>
          <p:nvPr/>
        </p:nvGrpSpPr>
        <p:grpSpPr>
          <a:xfrm>
            <a:off x="6780804" y="3070227"/>
            <a:ext cx="3952813" cy="2880000"/>
            <a:chOff x="2276475" y="1935498"/>
            <a:chExt cx="5019675" cy="36632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1BD9ED-8A04-4162-A199-98ACF2C4DF7D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F15F725-0AF7-41A8-9DC1-DE904E9FFC23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385F1BF1-100E-4673-A74F-4B817BC0AF4A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9FC7D43-D819-4850-86BD-7AABE8F796DD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500DAC0-0161-460E-9AB8-58E2B81317F1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ABFCEB-2F6A-48FE-BA52-0EE86E5D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2047875"/>
              <a:ext cx="371475" cy="1495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D6CE55-6CC6-4E81-92A8-20D8C0768CF9}"/>
                </a:ext>
              </a:extLst>
            </p:cNvPr>
            <p:cNvCxnSpPr>
              <a:cxnSpLocks/>
              <a:stCxn id="13" idx="7"/>
            </p:cNvCxnSpPr>
            <p:nvPr/>
          </p:nvCxnSpPr>
          <p:spPr>
            <a:xfrm flipV="1">
              <a:off x="3738422" y="4210050"/>
              <a:ext cx="995503" cy="1193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626DC6-1F5A-4FAE-B68F-576FD1483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3429000"/>
              <a:ext cx="1695450" cy="11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8183E0A5-C8FE-4E84-A1E4-DF6E23E3F246}"/>
                </a:ext>
              </a:extLst>
            </p:cNvPr>
            <p:cNvSpPr/>
            <p:nvPr/>
          </p:nvSpPr>
          <p:spPr>
            <a:xfrm>
              <a:off x="4786312" y="34366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745134-1B0E-4838-BC15-56E8B71995F2}"/>
                </a:ext>
              </a:extLst>
            </p:cNvPr>
            <p:cNvSpPr/>
            <p:nvPr/>
          </p:nvSpPr>
          <p:spPr>
            <a:xfrm>
              <a:off x="4169569" y="35509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2443CD6-6C94-4E78-9622-E48350AB1AF2}"/>
                </a:ext>
              </a:extLst>
            </p:cNvPr>
            <p:cNvSpPr/>
            <p:nvPr/>
          </p:nvSpPr>
          <p:spPr>
            <a:xfrm>
              <a:off x="4705350" y="3990835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E1F31-A365-4660-BF9E-A95E7FCC376F}"/>
              </a:ext>
            </a:extLst>
          </p:cNvPr>
          <p:cNvGrpSpPr>
            <a:grpSpLocks noChangeAspect="1"/>
          </p:cNvGrpSpPr>
          <p:nvPr/>
        </p:nvGrpSpPr>
        <p:grpSpPr>
          <a:xfrm>
            <a:off x="1331990" y="3147801"/>
            <a:ext cx="3946370" cy="2880000"/>
            <a:chOff x="2276475" y="1935498"/>
            <a:chExt cx="5019675" cy="366328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C70241-C240-4123-95EF-86CB81142C2E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ADBCEBB-FCC3-4CB1-8FC1-25C002C44246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83AF35F-43FA-417B-A144-93272E9B4C94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680DD23E-993C-4E23-B50E-33D86FCE004E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6FC5CDC-0C76-4C53-9D3C-7DD356694746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8E460E-28BF-4F79-9F1F-7E01E4F7073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867150" y="2047875"/>
              <a:ext cx="757378" cy="1650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E111B3-91F7-4C44-ACE2-3C7B061E1627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3738422" y="3860326"/>
              <a:ext cx="886106" cy="1543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79C989-2B1D-4CA2-BD5E-3C1EBFF94846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4819650" y="3429000"/>
              <a:ext cx="1905000" cy="350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58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01F856-A231-4208-B19E-C5F72BB672AA}"/>
              </a:ext>
            </a:extLst>
          </p:cNvPr>
          <p:cNvGrpSpPr>
            <a:grpSpLocks noChangeAspect="1"/>
          </p:cNvGrpSpPr>
          <p:nvPr/>
        </p:nvGrpSpPr>
        <p:grpSpPr>
          <a:xfrm>
            <a:off x="6375314" y="3384488"/>
            <a:ext cx="4320000" cy="2210377"/>
            <a:chOff x="1793294" y="2318377"/>
            <a:chExt cx="5502856" cy="28155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8118F5-D984-4684-A454-7D09DCC4AE36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E52B671C-AB0D-4974-9385-A20FC5646BB7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FC69F2C-3A17-4F7A-92D5-001ECA6D9C0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BB67431E-A4CD-4658-BC26-5285E1FF6F27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1B3FA91C-3480-4849-9F42-1F89BCF3A0D4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B60FA4-DDE2-4AA7-AAB8-9E481DDA24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11" y="2494129"/>
              <a:ext cx="159789" cy="506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4CF7E7E-4E4B-4EAA-9456-20A803CD6D73}"/>
                </a:ext>
              </a:extLst>
            </p:cNvPr>
            <p:cNvCxnSpPr>
              <a:cxnSpLocks/>
              <a:stCxn id="34" idx="7"/>
              <a:endCxn id="40" idx="3"/>
            </p:cNvCxnSpPr>
            <p:nvPr/>
          </p:nvCxnSpPr>
          <p:spPr>
            <a:xfrm flipV="1">
              <a:off x="1988416" y="3254068"/>
              <a:ext cx="432397" cy="546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540CE9-8287-4E6D-83C6-83077BC6D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250" y="3629025"/>
              <a:ext cx="600076" cy="5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E20D4B1-CD6C-4381-A7E9-4BB3CCE43FAB}"/>
                </a:ext>
              </a:extLst>
            </p:cNvPr>
            <p:cNvSpPr/>
            <p:nvPr/>
          </p:nvSpPr>
          <p:spPr>
            <a:xfrm>
              <a:off x="3053839" y="2971800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6EE1307E-0D49-4DE6-BA89-1D3881618B23}"/>
                </a:ext>
              </a:extLst>
            </p:cNvPr>
            <p:cNvSpPr/>
            <p:nvPr/>
          </p:nvSpPr>
          <p:spPr>
            <a:xfrm>
              <a:off x="2387335" y="305894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288FDBC6-A024-4283-959C-821C794961B5}"/>
                </a:ext>
              </a:extLst>
            </p:cNvPr>
            <p:cNvSpPr/>
            <p:nvPr/>
          </p:nvSpPr>
          <p:spPr>
            <a:xfrm>
              <a:off x="2923116" y="3498877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2D9761-EBC4-4063-B126-4CBD89C6504F}"/>
              </a:ext>
            </a:extLst>
          </p:cNvPr>
          <p:cNvGrpSpPr>
            <a:grpSpLocks noChangeAspect="1"/>
          </p:cNvGrpSpPr>
          <p:nvPr/>
        </p:nvGrpSpPr>
        <p:grpSpPr>
          <a:xfrm>
            <a:off x="793136" y="3442926"/>
            <a:ext cx="4320000" cy="2210377"/>
            <a:chOff x="1793294" y="2318377"/>
            <a:chExt cx="5502856" cy="28155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8FCA69-6FB8-411C-8100-778C0F16535B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E6B0FD0-A1FB-4D68-B2A3-AB8326E915B3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F7A16A44-C6AB-4236-9D14-90C646C7E43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2A4B2E10-3650-428D-8B4A-B848A76CFF50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541366BE-4797-4F10-B902-CE22904075D8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27AB8D-FA55-4178-8F13-E022E844B929}"/>
                </a:ext>
              </a:extLst>
            </p:cNvPr>
            <p:cNvCxnSpPr>
              <a:cxnSpLocks/>
              <a:stCxn id="44" idx="0"/>
              <a:endCxn id="47" idx="0"/>
            </p:cNvCxnSpPr>
            <p:nvPr/>
          </p:nvCxnSpPr>
          <p:spPr>
            <a:xfrm>
              <a:off x="2927049" y="2318377"/>
              <a:ext cx="27430" cy="88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8B686D-9583-4E99-9B7F-0B2ACCAED3F8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1988416" y="3395522"/>
              <a:ext cx="885241" cy="405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16F787B-FE05-48F4-968F-01CBCC372664}"/>
                </a:ext>
              </a:extLst>
            </p:cNvPr>
            <p:cNvCxnSpPr>
              <a:cxnSpLocks/>
              <a:endCxn id="47" idx="5"/>
            </p:cNvCxnSpPr>
            <p:nvPr/>
          </p:nvCxnSpPr>
          <p:spPr>
            <a:xfrm flipH="1" flipV="1">
              <a:off x="3035301" y="3395522"/>
              <a:ext cx="708024" cy="290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6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Data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9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DB0D02-9CDD-4EF1-B150-2CC56EE292AC}"/>
              </a:ext>
            </a:extLst>
          </p:cNvPr>
          <p:cNvGrpSpPr/>
          <p:nvPr/>
        </p:nvGrpSpPr>
        <p:grpSpPr>
          <a:xfrm>
            <a:off x="8473548" y="3357564"/>
            <a:ext cx="2880252" cy="2558823"/>
            <a:chOff x="7614038" y="3424239"/>
            <a:chExt cx="2880252" cy="2558823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6E66973-7143-40D0-BD75-A2B67ACF58B0}"/>
                </a:ext>
              </a:extLst>
            </p:cNvPr>
            <p:cNvSpPr/>
            <p:nvPr/>
          </p:nvSpPr>
          <p:spPr>
            <a:xfrm>
              <a:off x="7794641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E25B34F-7C62-4B88-999D-97FDE912111C}"/>
                </a:ext>
              </a:extLst>
            </p:cNvPr>
            <p:cNvSpPr/>
            <p:nvPr/>
          </p:nvSpPr>
          <p:spPr>
            <a:xfrm>
              <a:off x="9994595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2BB6819-C1E4-4A0E-B243-FB8107E06502}"/>
                </a:ext>
              </a:extLst>
            </p:cNvPr>
            <p:cNvSpPr/>
            <p:nvPr/>
          </p:nvSpPr>
          <p:spPr>
            <a:xfrm>
              <a:off x="8473733" y="574889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BE370-60D2-4E3B-A606-A5992E825F8F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7908941" y="4262298"/>
              <a:ext cx="1048762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AF1A013-018C-4968-AFBE-08F916424954}"/>
                </a:ext>
              </a:extLst>
            </p:cNvPr>
            <p:cNvSpPr/>
            <p:nvPr/>
          </p:nvSpPr>
          <p:spPr>
            <a:xfrm>
              <a:off x="8924225" y="406717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19A5005D-3696-48DD-8C66-70897FC20363}"/>
                </a:ext>
              </a:extLst>
            </p:cNvPr>
            <p:cNvSpPr txBox="1">
              <a:spLocks/>
            </p:cNvSpPr>
            <p:nvPr/>
          </p:nvSpPr>
          <p:spPr>
            <a:xfrm>
              <a:off x="7999132" y="3424239"/>
              <a:ext cx="2251636" cy="56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u="sng" dirty="0">
                  <a:highlight>
                    <a:srgbClr val="B5F6F9"/>
                  </a:highlight>
                </a:rPr>
                <a:t>Coordinator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4FC858-43BC-4048-8320-A331523F1EC2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V="1">
              <a:off x="8588033" y="4295776"/>
              <a:ext cx="450492" cy="1453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7B880E-92CB-4F10-9884-62B209512BC3}"/>
                </a:ext>
              </a:extLst>
            </p:cNvPr>
            <p:cNvCxnSpPr>
              <a:cxnSpLocks/>
              <a:stCxn id="6" idx="0"/>
              <a:endCxn id="9" idx="5"/>
            </p:cNvCxnSpPr>
            <p:nvPr/>
          </p:nvCxnSpPr>
          <p:spPr>
            <a:xfrm flipH="1" flipV="1">
              <a:off x="9119347" y="4262298"/>
              <a:ext cx="989548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/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/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31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/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89D2A8-CBBA-4B2D-90EE-C667564E7ED3}"/>
                </a:ext>
              </a:extLst>
            </p:cNvPr>
            <p:cNvSpPr/>
            <p:nvPr/>
          </p:nvSpPr>
          <p:spPr>
            <a:xfrm>
              <a:off x="9060872" y="3943668"/>
              <a:ext cx="503583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FEB28F-F630-4F00-AE41-42C8E1823700}"/>
                </a:ext>
              </a:extLst>
            </p:cNvPr>
            <p:cNvSpPr/>
            <p:nvPr/>
          </p:nvSpPr>
          <p:spPr>
            <a:xfrm flipH="1">
              <a:off x="8516300" y="3936306"/>
              <a:ext cx="529630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/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/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6B2B2E-61A4-4B45-B3EF-5D10902EC254}"/>
                </a:ext>
              </a:extLst>
            </p:cNvPr>
            <p:cNvSpPr/>
            <p:nvPr/>
          </p:nvSpPr>
          <p:spPr>
            <a:xfrm>
              <a:off x="9119347" y="561146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32ED3E-62EC-4AFA-B824-D8FC50009F7C}"/>
              </a:ext>
            </a:extLst>
          </p:cNvPr>
          <p:cNvGrpSpPr/>
          <p:nvPr/>
        </p:nvGrpSpPr>
        <p:grpSpPr>
          <a:xfrm>
            <a:off x="490818" y="2384087"/>
            <a:ext cx="6405282" cy="3823378"/>
            <a:chOff x="3072653" y="2533650"/>
            <a:chExt cx="6405282" cy="3823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9B64ABE-B332-4C1F-A010-47046BF8C511}"/>
                    </a:ext>
                  </a:extLst>
                </p:cNvPr>
                <p:cNvSpPr/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6068D93-4838-495B-B214-CEF46E394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3DFFA25-F26B-43BF-AF29-FF04DD360B09}"/>
                    </a:ext>
                  </a:extLst>
                </p:cNvPr>
                <p:cNvSpPr/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A7DEEB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F72D6DB-F67E-4B13-AE9B-72F1C4E03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77D90AB-E493-4F41-BFCB-13367D1BDECD}"/>
                    </a:ext>
                  </a:extLst>
                </p:cNvPr>
                <p:cNvSpPr/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46E8F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9FCB4F-705E-4CEF-8C53-2F9F3CBEB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8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769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Monitoring Schemes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1473693"/>
            <a:ext cx="11336783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Change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3054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800" dirty="0"/>
                  <a:t>Recall,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Perform sketch function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r>
                  <a:rPr lang="en-US" sz="2800" dirty="0"/>
                  <a:t> instead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of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9240EE1-E0E2-44B7-87D7-CDADDBB4D449}"/>
              </a:ext>
            </a:extLst>
          </p:cNvPr>
          <p:cNvGrpSpPr/>
          <p:nvPr/>
        </p:nvGrpSpPr>
        <p:grpSpPr>
          <a:xfrm>
            <a:off x="7965028" y="3117785"/>
            <a:ext cx="3874515" cy="2563396"/>
            <a:chOff x="4188699" y="3016364"/>
            <a:chExt cx="3874515" cy="25633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2C9766-194C-48F4-9C4D-B202C94FCCD7}"/>
                </a:ext>
              </a:extLst>
            </p:cNvPr>
            <p:cNvGrpSpPr/>
            <p:nvPr/>
          </p:nvGrpSpPr>
          <p:grpSpPr>
            <a:xfrm>
              <a:off x="4188699" y="3016364"/>
              <a:ext cx="3103905" cy="2558823"/>
              <a:chOff x="9655356" y="2562225"/>
              <a:chExt cx="3103905" cy="2558823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6AFC1BC5-D7DB-4222-AC41-E26FB41524AB}"/>
                  </a:ext>
                </a:extLst>
              </p:cNvPr>
              <p:cNvSpPr/>
              <p:nvPr/>
            </p:nvSpPr>
            <p:spPr>
              <a:xfrm>
                <a:off x="10303134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4B180911-B118-4310-B85F-D0146241C246}"/>
                  </a:ext>
                </a:extLst>
              </p:cNvPr>
              <p:cNvSpPr/>
              <p:nvPr/>
            </p:nvSpPr>
            <p:spPr>
              <a:xfrm>
                <a:off x="12503088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E25A8127-B637-496F-9AA1-1EEDDA4A7351}"/>
                  </a:ext>
                </a:extLst>
              </p:cNvPr>
              <p:cNvSpPr/>
              <p:nvPr/>
            </p:nvSpPr>
            <p:spPr>
              <a:xfrm>
                <a:off x="10982226" y="4886883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CA50A1D-630D-4602-9874-D336DCC464E2}"/>
                  </a:ext>
                </a:extLst>
              </p:cNvPr>
              <p:cNvCxnSpPr>
                <a:cxnSpLocks/>
                <a:stCxn id="37" idx="0"/>
                <a:endCxn id="41" idx="3"/>
              </p:cNvCxnSpPr>
              <p:nvPr/>
            </p:nvCxnSpPr>
            <p:spPr>
              <a:xfrm flipV="1">
                <a:off x="10417434" y="3400284"/>
                <a:ext cx="1048762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54287E82-AA74-4856-978A-BF4EC6B18696}"/>
                  </a:ext>
                </a:extLst>
              </p:cNvPr>
              <p:cNvSpPr/>
              <p:nvPr/>
            </p:nvSpPr>
            <p:spPr>
              <a:xfrm>
                <a:off x="11432718" y="3205162"/>
                <a:ext cx="228600" cy="228600"/>
              </a:xfrm>
              <a:prstGeom prst="flowChartConnec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ontent Placeholder 4">
                <a:extLst>
                  <a:ext uri="{FF2B5EF4-FFF2-40B4-BE49-F238E27FC236}">
                    <a16:creationId xmlns:a16="http://schemas.microsoft.com/office/drawing/2014/main" id="{A81D817C-3CAC-4419-B777-EDBBD02D89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625" y="2562225"/>
                <a:ext cx="2251636" cy="569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b="1" u="sng" dirty="0">
                    <a:highlight>
                      <a:srgbClr val="B5F6F9"/>
                    </a:highlight>
                  </a:rPr>
                  <a:t>Coordinator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070B2E6-0208-40FD-B817-5D54BF75F9AA}"/>
                  </a:ext>
                </a:extLst>
              </p:cNvPr>
              <p:cNvCxnSpPr>
                <a:cxnSpLocks/>
                <a:stCxn id="39" idx="0"/>
                <a:endCxn id="41" idx="4"/>
              </p:cNvCxnSpPr>
              <p:nvPr/>
            </p:nvCxnSpPr>
            <p:spPr>
              <a:xfrm flipV="1">
                <a:off x="11096526" y="3433762"/>
                <a:ext cx="450492" cy="14531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7A39357-F690-4941-B71D-5C2DF74C296D}"/>
                  </a:ext>
                </a:extLst>
              </p:cNvPr>
              <p:cNvCxnSpPr>
                <a:cxnSpLocks/>
                <a:stCxn id="38" idx="0"/>
                <a:endCxn id="41" idx="5"/>
              </p:cNvCxnSpPr>
              <p:nvPr/>
            </p:nvCxnSpPr>
            <p:spPr>
              <a:xfrm flipH="1" flipV="1">
                <a:off x="11627840" y="3400284"/>
                <a:ext cx="989548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2E6753-89FA-43E2-80DA-13AA263047BC}"/>
                      </a:ext>
                    </a:extLst>
                  </p:cNvPr>
                  <p:cNvSpPr/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𝑐h𝑛𝑔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D5F6286-ADCE-44FE-B287-95B7BC4D36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175" r="-10870" b="-1269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5250876-6B25-4FDD-AE2E-32DF7A61A3C2}"/>
                  </a:ext>
                </a:extLst>
              </p:cNvPr>
              <p:cNvSpPr/>
              <p:nvPr/>
            </p:nvSpPr>
            <p:spPr>
              <a:xfrm>
                <a:off x="11569365" y="3081654"/>
                <a:ext cx="503583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7F088A5-A2C4-43CE-9273-B024C79DD093}"/>
                  </a:ext>
                </a:extLst>
              </p:cNvPr>
              <p:cNvSpPr/>
              <p:nvPr/>
            </p:nvSpPr>
            <p:spPr>
              <a:xfrm flipH="1">
                <a:off x="11024793" y="3074292"/>
                <a:ext cx="529630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1D90395-4A02-4984-B422-0F7383CEF367}"/>
                      </a:ext>
                    </a:extLst>
                  </p:cNvPr>
                  <p:cNvSpPr/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𝑐h𝑛𝑔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F5D314B-1A73-4E0F-8F48-A0AB7BB908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/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/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  <a:blipFill>
                  <a:blip r:embed="rId6"/>
                  <a:stretch>
                    <a:fillRect t="-3175" r="-10949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/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  <a:blipFill>
                  <a:blip r:embed="rId7"/>
                  <a:stretch>
                    <a:fillRect t="-3175" r="-12143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E01DE9-8D82-4E63-A199-B268D8DC1888}"/>
                </a:ext>
              </a:extLst>
            </p:cNvPr>
            <p:cNvSpPr/>
            <p:nvPr/>
          </p:nvSpPr>
          <p:spPr>
            <a:xfrm>
              <a:off x="6135019" y="52104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52067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73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E2D73-0D0F-4444-94E7-4039C251CF76}"/>
              </a:ext>
            </a:extLst>
          </p:cNvPr>
          <p:cNvGrpSpPr/>
          <p:nvPr/>
        </p:nvGrpSpPr>
        <p:grpSpPr>
          <a:xfrm>
            <a:off x="102529" y="2549086"/>
            <a:ext cx="11791437" cy="3593216"/>
            <a:chOff x="2660276" y="2609472"/>
            <a:chExt cx="6405282" cy="35932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/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/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75DB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/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DD1FB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7DD1FB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DD1FB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DD1FB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797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Monitored Functions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91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Inner Product</a:t>
            </a:r>
          </a:p>
          <a:p>
            <a:r>
              <a:rPr lang="en-US" dirty="0"/>
              <a:t> Entropy</a:t>
            </a:r>
          </a:p>
          <a:p>
            <a:r>
              <a:rPr lang="en-US" dirty="0">
                <a:latin typeface="Maiandra GD" panose="020E0502030308020204" pitchFamily="34" charset="0"/>
              </a:rPr>
              <a:t> Norm Squared</a:t>
            </a:r>
          </a:p>
          <a:p>
            <a:r>
              <a:rPr lang="en-US" dirty="0"/>
              <a:t> Spectral Gap</a:t>
            </a:r>
          </a:p>
          <a:p>
            <a:r>
              <a:rPr lang="en-US" dirty="0">
                <a:latin typeface="Maiandra GD" panose="020E0502030308020204" pitchFamily="34" charset="0"/>
              </a:rPr>
              <a:t> AMS F</a:t>
            </a:r>
            <a:r>
              <a:rPr lang="en-US" baseline="-25000" dirty="0">
                <a:latin typeface="Maiandra GD" panose="020E0502030308020204" pitchFamily="34" charset="0"/>
              </a:rPr>
              <a:t>2</a:t>
            </a:r>
            <a:endParaRPr lang="en-IL" baseline="-250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6302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Inner Product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CE69-9A91-496F-921E-D7AB016A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61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f(x,y)=&lt;x,y&gt;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40488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262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51576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D9403F-5370-4AE8-83F1-C7EC832F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3" y="2330698"/>
            <a:ext cx="7134226" cy="42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/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Computational Method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0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Vector Scheme</a:t>
            </a:r>
            <a:endParaRPr lang="en-US" dirty="0"/>
          </a:p>
          <a:p>
            <a:r>
              <a:rPr lang="en-US" dirty="0"/>
              <a:t> Value Scheme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dirty="0"/>
              <a:t> Distance Scheme</a:t>
            </a:r>
          </a:p>
          <a:p>
            <a:r>
              <a:rPr lang="en-US" dirty="0"/>
              <a:t> Sketched Data Resolution</a:t>
            </a:r>
          </a:p>
          <a:p>
            <a:r>
              <a:rPr lang="en-US" dirty="0"/>
              <a:t> Sketched Change Resolution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75275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Norm </a:t>
            </a:r>
            <a:r>
              <a:rPr lang="en-US" sz="11500" dirty="0" err="1"/>
              <a:t>Squarred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733536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Norm Squared</a:t>
            </a:r>
            <a:endParaRPr lang="en-IL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aseline="30000" dirty="0"/>
                  <a:t>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0633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0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227549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Spectral Gap</a:t>
            </a:r>
            <a:endParaRPr lang="en-IL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f(M)=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(M)-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(M)</a:t>
                </a:r>
                <a:endParaRPr lang="en-US" baseline="30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3789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6565"/>
                          </a:highlight>
                          <a:latin typeface="Maiandra GD" panose="020E0502030308020204" pitchFamily="34" charset="0"/>
                        </a:rPr>
                        <a:t>???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6565"/>
                          </a:highlight>
                          <a:latin typeface="Maiandra GD" panose="020E0502030308020204" pitchFamily="34" charset="0"/>
                        </a:rPr>
                        <a:t>???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AFEDEF"/>
                          </a:highlight>
                          <a:latin typeface="Maiandra GD" panose="020E0502030308020204" pitchFamily="34" charset="0"/>
                        </a:rPr>
                        <a:t>Bound of Distance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AFEDEF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12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4062258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AMS F</a:t>
            </a:r>
            <a:r>
              <a:rPr lang="en-US" sz="6000" baseline="-25000" dirty="0"/>
              <a:t>2</a:t>
            </a:r>
            <a:endParaRPr lang="en-IL" sz="6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f(M)= median of row averages of 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M </a:t>
                </a:r>
                <a:r>
                  <a:rPr lang="en-US" sz="2600" dirty="0"/>
                  <a:t>(pointwise mul)</a:t>
                </a:r>
                <a:endParaRPr lang="en-US" baseline="30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l="-1681" t="-19512" r="-870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52792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6565"/>
                          </a:highlight>
                          <a:latin typeface="Maiandra GD" panose="020E0502030308020204" pitchFamily="34" charset="0"/>
                        </a:rPr>
                        <a:t>???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6565"/>
                          </a:highlight>
                          <a:latin typeface="Maiandra GD" panose="020E0502030308020204" pitchFamily="34" charset="0"/>
                        </a:rPr>
                        <a:t>???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7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Experimental Results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950041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9646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Reminder: Monitoring Objective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58CAC-3C67-491F-AD8B-0672EEE1D052}"/>
              </a:ext>
            </a:extLst>
          </p:cNvPr>
          <p:cNvGrpSpPr/>
          <p:nvPr/>
        </p:nvGrpSpPr>
        <p:grpSpPr>
          <a:xfrm>
            <a:off x="2958516" y="1638684"/>
            <a:ext cx="2743200" cy="2743200"/>
            <a:chOff x="8483914" y="2709425"/>
            <a:chExt cx="2743200" cy="27432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21148C-6275-42E3-9F63-08397132E821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/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𝑛𝑜𝑑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3AF77-1B44-4FDA-B1A9-6642CE6638CA}"/>
              </a:ext>
            </a:extLst>
          </p:cNvPr>
          <p:cNvGrpSpPr/>
          <p:nvPr/>
        </p:nvGrpSpPr>
        <p:grpSpPr>
          <a:xfrm>
            <a:off x="170281" y="2895092"/>
            <a:ext cx="3657600" cy="3657600"/>
            <a:chOff x="8483914" y="2709425"/>
            <a:chExt cx="3657600" cy="36576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8BB93C-58BD-4476-8B64-E88F60F64F37}"/>
                </a:ext>
              </a:extLst>
            </p:cNvPr>
            <p:cNvSpPr/>
            <p:nvPr/>
          </p:nvSpPr>
          <p:spPr>
            <a:xfrm>
              <a:off x="8483914" y="2709425"/>
              <a:ext cx="3657600" cy="36576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/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93FE4-80E4-4348-9CCE-515EEDBCFB41}"/>
              </a:ext>
            </a:extLst>
          </p:cNvPr>
          <p:cNvGrpSpPr/>
          <p:nvPr/>
        </p:nvGrpSpPr>
        <p:grpSpPr>
          <a:xfrm>
            <a:off x="5403781" y="1543232"/>
            <a:ext cx="2743200" cy="2743200"/>
            <a:chOff x="8483914" y="2709425"/>
            <a:chExt cx="2743200" cy="2743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0F21CA-6C75-4231-BDBB-65284E763C94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6CA86F-8320-4419-99A5-3AF006D1DA88}"/>
                </a:ext>
              </a:extLst>
            </p:cNvPr>
            <p:cNvSpPr txBox="1"/>
            <p:nvPr/>
          </p:nvSpPr>
          <p:spPr>
            <a:xfrm>
              <a:off x="8584637" y="3761819"/>
              <a:ext cx="2541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Maiandra GD" panose="020E0502030308020204" pitchFamily="34" charset="0"/>
                </a:rPr>
                <a:t>Convex 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734332-74A4-4854-9D40-899AE0B288E2}"/>
              </a:ext>
            </a:extLst>
          </p:cNvPr>
          <p:cNvGrpSpPr/>
          <p:nvPr/>
        </p:nvGrpSpPr>
        <p:grpSpPr>
          <a:xfrm>
            <a:off x="7919581" y="3749675"/>
            <a:ext cx="2743200" cy="2743200"/>
            <a:chOff x="8483914" y="2709425"/>
            <a:chExt cx="2743200" cy="27432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0DE07-938C-4540-B25C-9A932E014305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/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Maiandra GD" panose="020E0502030308020204" pitchFamily="34" charset="0"/>
                    </a:rPr>
                    <a:t>Monitor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blipFill>
                  <a:blip r:embed="rId4"/>
                  <a:stretch>
                    <a:fillRect t="-7051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F23D4CE-9F44-4F98-BE93-A14377117C4E}"/>
              </a:ext>
            </a:extLst>
          </p:cNvPr>
          <p:cNvSpPr/>
          <p:nvPr/>
        </p:nvSpPr>
        <p:spPr>
          <a:xfrm rot="21282417" flipV="1">
            <a:off x="5205645" y="4327121"/>
            <a:ext cx="2424279" cy="1385499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2029231" tIns="434835" rIns="289890" bIns="43483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i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Vector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106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0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Value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23682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9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672</Words>
  <Application>Microsoft Office PowerPoint</Application>
  <PresentationFormat>Widescreen</PresentationFormat>
  <Paragraphs>213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What We Did So Far</vt:lpstr>
      <vt:lpstr>Monitoring Schemes</vt:lpstr>
      <vt:lpstr>Table of Contents</vt:lpstr>
      <vt:lpstr>Reminder: Monitoring Objective</vt:lpstr>
      <vt:lpstr>Vector Scheme</vt:lpstr>
      <vt:lpstr>Vector Scheme</vt:lpstr>
      <vt:lpstr>Vector Scheme</vt:lpstr>
      <vt:lpstr>Value Scheme</vt:lpstr>
      <vt:lpstr>Value Scheme</vt:lpstr>
      <vt:lpstr>Value Scheme</vt:lpstr>
      <vt:lpstr>Distance Scheme</vt:lpstr>
      <vt:lpstr>Distance Scheme</vt:lpstr>
      <vt:lpstr>Distance Scheme</vt:lpstr>
      <vt:lpstr>Sketched Data Resolution</vt:lpstr>
      <vt:lpstr>Gradual Full Sync</vt:lpstr>
      <vt:lpstr>Gradual Full Sync</vt:lpstr>
      <vt:lpstr>Some Intuition</vt:lpstr>
      <vt:lpstr>Some Intuition</vt:lpstr>
      <vt:lpstr>Sketched Data Resolution</vt:lpstr>
      <vt:lpstr>Sketched Change Resolution</vt:lpstr>
      <vt:lpstr>Sketched Change Resolution</vt:lpstr>
      <vt:lpstr>Sketched Change Resolution</vt:lpstr>
      <vt:lpstr>Monitored Functions</vt:lpstr>
      <vt:lpstr>Table of Contents</vt:lpstr>
      <vt:lpstr>Inner Product</vt:lpstr>
      <vt:lpstr>Inner Product</vt:lpstr>
      <vt:lpstr>Entropy</vt:lpstr>
      <vt:lpstr>Entropy</vt:lpstr>
      <vt:lpstr>Entropy</vt:lpstr>
      <vt:lpstr>Norm Squarred</vt:lpstr>
      <vt:lpstr>Norm Squared</vt:lpstr>
      <vt:lpstr>Spectral Gap</vt:lpstr>
      <vt:lpstr>Spectral Gap</vt:lpstr>
      <vt:lpstr>AMS F2</vt:lpstr>
      <vt:lpstr>AMS F2</vt:lpstr>
      <vt:lpstr>Experimental Results</vt:lpstr>
      <vt:lpstr>Bag-of-Words Textual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116</cp:revision>
  <dcterms:created xsi:type="dcterms:W3CDTF">2018-11-12T17:16:41Z</dcterms:created>
  <dcterms:modified xsi:type="dcterms:W3CDTF">2018-11-30T12:01:52Z</dcterms:modified>
</cp:coreProperties>
</file>