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62" r:id="rId3"/>
    <p:sldId id="464" r:id="rId4"/>
    <p:sldId id="463" r:id="rId5"/>
    <p:sldId id="465" r:id="rId6"/>
    <p:sldId id="461" r:id="rId7"/>
    <p:sldId id="263" r:id="rId8"/>
    <p:sldId id="467" r:id="rId9"/>
    <p:sldId id="468" r:id="rId10"/>
    <p:sldId id="469" r:id="rId11"/>
    <p:sldId id="466" r:id="rId12"/>
    <p:sldId id="471" r:id="rId13"/>
    <p:sldId id="396" r:id="rId14"/>
    <p:sldId id="470" r:id="rId15"/>
    <p:sldId id="397" r:id="rId16"/>
    <p:sldId id="457" r:id="rId17"/>
    <p:sldId id="398" r:id="rId18"/>
    <p:sldId id="458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7F8"/>
    <a:srgbClr val="AFEDEF"/>
    <a:srgbClr val="3DEBFD"/>
    <a:srgbClr val="86F3FE"/>
    <a:srgbClr val="E6E6E6"/>
    <a:srgbClr val="BFF3FD"/>
    <a:srgbClr val="AAEEFC"/>
    <a:srgbClr val="FF6565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08/05/2019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42" y="1208951"/>
            <a:ext cx="10079115" cy="2387600"/>
          </a:xfrm>
        </p:spPr>
        <p:txBody>
          <a:bodyPr anchor="ctr">
            <a:normAutofit/>
          </a:bodyPr>
          <a:lstStyle/>
          <a:p>
            <a:r>
              <a:rPr lang="en-US" sz="11500" b="1" dirty="0">
                <a:latin typeface="Maiandra GD" panose="020E0502030308020204" pitchFamily="34" charset="0"/>
              </a:rPr>
              <a:t>Real Data</a:t>
            </a:r>
            <a:endParaRPr lang="en-IL" sz="115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7635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aiandra GD" panose="020E0502030308020204" pitchFamily="34" charset="0"/>
              </a:rPr>
              <a:t>Distributed Monitoring</a:t>
            </a:r>
          </a:p>
          <a:p>
            <a:r>
              <a:rPr lang="en-US" sz="3200" b="1" dirty="0">
                <a:latin typeface="Maiandra GD" panose="020E0502030308020204" pitchFamily="34" charset="0"/>
              </a:rPr>
              <a:t>May 2019</a:t>
            </a:r>
            <a:endParaRPr lang="en-IL" sz="32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758144" y="3340223"/>
            <a:ext cx="1080000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CB0E-F132-4A10-ADA0-7FEC7C6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Inner Product</a:t>
            </a:r>
            <a:endParaRPr lang="en-IL" sz="6000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2EA9-94D2-4AEA-8199-852482BE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E-commerce?</a:t>
            </a:r>
          </a:p>
          <a:p>
            <a:r>
              <a:rPr lang="en-US" dirty="0"/>
              <a:t> Autonomous cars?</a:t>
            </a:r>
          </a:p>
          <a:p>
            <a:r>
              <a:rPr lang="en-US" dirty="0"/>
              <a:t> Liquor sales in Iowa?</a:t>
            </a:r>
          </a:p>
        </p:txBody>
      </p:sp>
    </p:spTree>
    <p:extLst>
      <p:ext uri="{BB962C8B-B14F-4D97-AF65-F5344CB8AC3E}">
        <p14:creationId xmlns:p14="http://schemas.microsoft.com/office/powerpoint/2010/main" val="33051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A9A6E63-AB01-40BE-A6A7-C414445635C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75411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TODO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9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FAE54C7-060A-42F5-BC82-033CA91119B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333249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TODO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8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11E2003-5600-4589-837A-BAC0E103DF0F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58258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TODO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3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3F15A4F-CA67-4B9F-B15C-795C047D308F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77497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TODO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A9A6E63-AB01-40BE-A6A7-C414445635C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Theoretical Status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21052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Spectral Gap</a:t>
            </a:r>
            <a:endParaRPr lang="en-IL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5592ED-407C-4825-B4C9-871F1D1A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88289"/>
              </p:ext>
            </p:extLst>
          </p:nvPr>
        </p:nvGraphicFramePr>
        <p:xfrm>
          <a:off x="1243860" y="2560320"/>
          <a:ext cx="970428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760">
                  <a:extLst>
                    <a:ext uri="{9D8B030D-6E8A-4147-A177-3AD203B41FA5}">
                      <a16:colId xmlns:a16="http://schemas.microsoft.com/office/drawing/2014/main" val="3389432448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348036997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0045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866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Convex Bound</a:t>
                      </a:r>
                      <a:endParaRPr lang="en-IL" sz="3200" b="1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Iterative solution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-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79939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Distance L</a:t>
                      </a:r>
                      <a:r>
                        <a:rPr lang="en-US" sz="3200" b="1" baseline="-250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1</a:t>
                      </a:r>
                      <a:endParaRPr lang="en-IL" sz="3200" b="1" baseline="-250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A loose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-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7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75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Entropy</a:t>
            </a:r>
            <a:endParaRPr lang="en-IL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5592ED-407C-4825-B4C9-871F1D1A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951"/>
              </p:ext>
            </p:extLst>
          </p:nvPr>
        </p:nvGraphicFramePr>
        <p:xfrm>
          <a:off x="1243860" y="2560320"/>
          <a:ext cx="970428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760">
                  <a:extLst>
                    <a:ext uri="{9D8B030D-6E8A-4147-A177-3AD203B41FA5}">
                      <a16:colId xmlns:a16="http://schemas.microsoft.com/office/drawing/2014/main" val="3389432448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348036997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0045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8668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Convex Bound</a:t>
                      </a:r>
                      <a:endParaRPr lang="en-IL" sz="3200" b="1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Function itself (plus extension)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Tangent Plane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7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Distance L</a:t>
                      </a:r>
                      <a:r>
                        <a:rPr lang="en-US" sz="3200" b="1" baseline="-250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1</a:t>
                      </a:r>
                      <a:endParaRPr lang="en-IL" sz="3200" b="1" baseline="-250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Binary search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Mathematical closed form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7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7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AMS F</a:t>
            </a:r>
            <a:r>
              <a:rPr lang="en-US" sz="6000" baseline="-25000" dirty="0">
                <a:latin typeface="Maiandra GD" panose="020E0502030308020204" pitchFamily="34" charset="0"/>
              </a:rPr>
              <a:t>2</a:t>
            </a:r>
            <a:endParaRPr lang="en-IL" baseline="-25000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45592ED-407C-4825-B4C9-871F1D1A3F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812674"/>
                  </p:ext>
                </p:extLst>
              </p:nvPr>
            </p:nvGraphicFramePr>
            <p:xfrm>
              <a:off x="1243860" y="2125314"/>
              <a:ext cx="9704280" cy="3779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4760">
                      <a:extLst>
                        <a:ext uri="{9D8B030D-6E8A-4147-A177-3AD203B41FA5}">
                          <a16:colId xmlns:a16="http://schemas.microsoft.com/office/drawing/2014/main" val="3389432448"/>
                        </a:ext>
                      </a:extLst>
                    </a:gridCol>
                    <a:gridCol w="3234760">
                      <a:extLst>
                        <a:ext uri="{9D8B030D-6E8A-4147-A177-3AD203B41FA5}">
                          <a16:colId xmlns:a16="http://schemas.microsoft.com/office/drawing/2014/main" val="3348036997"/>
                        </a:ext>
                      </a:extLst>
                    </a:gridCol>
                    <a:gridCol w="3234760">
                      <a:extLst>
                        <a:ext uri="{9D8B030D-6E8A-4147-A177-3AD203B41FA5}">
                          <a16:colId xmlns:a16="http://schemas.microsoft.com/office/drawing/2014/main" val="30045276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Lower Bound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Upper Bound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298668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Convex Bound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379939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Distance L</a:t>
                          </a:r>
                          <a:r>
                            <a:rPr lang="en-US" sz="3200" b="1" baseline="-250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2</a:t>
                          </a:r>
                          <a:endParaRPr lang="en-IL" sz="3200" b="1" baseline="-250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972315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Distance L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1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IL" sz="3200" b="1" baseline="-250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399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45592ED-407C-4825-B4C9-871F1D1A3F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812674"/>
                  </p:ext>
                </p:extLst>
              </p:nvPr>
            </p:nvGraphicFramePr>
            <p:xfrm>
              <a:off x="1243860" y="2125314"/>
              <a:ext cx="9704280" cy="3779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4760">
                      <a:extLst>
                        <a:ext uri="{9D8B030D-6E8A-4147-A177-3AD203B41FA5}">
                          <a16:colId xmlns:a16="http://schemas.microsoft.com/office/drawing/2014/main" val="3389432448"/>
                        </a:ext>
                      </a:extLst>
                    </a:gridCol>
                    <a:gridCol w="3234760">
                      <a:extLst>
                        <a:ext uri="{9D8B030D-6E8A-4147-A177-3AD203B41FA5}">
                          <a16:colId xmlns:a16="http://schemas.microsoft.com/office/drawing/2014/main" val="3348036997"/>
                        </a:ext>
                      </a:extLst>
                    </a:gridCol>
                    <a:gridCol w="3234760">
                      <a:extLst>
                        <a:ext uri="{9D8B030D-6E8A-4147-A177-3AD203B41FA5}">
                          <a16:colId xmlns:a16="http://schemas.microsoft.com/office/drawing/2014/main" val="300452769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Lower Bound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Upper Bound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298668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Convex Bound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379939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Distance L</a:t>
                          </a:r>
                          <a:r>
                            <a:rPr lang="en-US" sz="3200" b="1" baseline="-250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2</a:t>
                          </a:r>
                          <a:endParaRPr lang="en-IL" sz="3200" b="1" baseline="-250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972315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261714" r="-200753" b="-1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399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9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Inner Product</a:t>
            </a:r>
            <a:endParaRPr lang="en-IL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5592ED-407C-4825-B4C9-871F1D1A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12330"/>
              </p:ext>
            </p:extLst>
          </p:nvPr>
        </p:nvGraphicFramePr>
        <p:xfrm>
          <a:off x="1243860" y="2560320"/>
          <a:ext cx="970428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760">
                  <a:extLst>
                    <a:ext uri="{9D8B030D-6E8A-4147-A177-3AD203B41FA5}">
                      <a16:colId xmlns:a16="http://schemas.microsoft.com/office/drawing/2014/main" val="3389432448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348036997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0045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Convex Bound</a:t>
                      </a:r>
                      <a:endParaRPr lang="en-IL" sz="3200" b="1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Mathematical closed form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Mathematical closed form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7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Distance L</a:t>
                      </a:r>
                      <a:r>
                        <a:rPr lang="en-US" sz="3200" b="1" baseline="-250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2</a:t>
                      </a:r>
                      <a:endParaRPr lang="en-IL" sz="3200" b="1" baseline="-250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Mathematical closed form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Mathematical closed form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7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A9A6E63-AB01-40BE-A6A7-C414445635C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Real Data Sets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CB0E-F132-4A10-ADA0-7FEC7C6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Spectral Gap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2EA9-94D2-4AEA-8199-852482BE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YouTube Graph</a:t>
            </a:r>
          </a:p>
          <a:p>
            <a:r>
              <a:rPr lang="en-US" dirty="0"/>
              <a:t> 3,223,589 users</a:t>
            </a:r>
          </a:p>
          <a:p>
            <a:r>
              <a:rPr lang="en-US" dirty="0"/>
              <a:t> 9,375,374 friendship relations</a:t>
            </a:r>
          </a:p>
          <a:p>
            <a:r>
              <a:rPr lang="en-US" dirty="0"/>
              <a:t> http://konect.uni-koblenz.de/networks/youtube-u-growth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055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CB0E-F132-4A10-ADA0-7FEC7C6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 + AMS F</a:t>
            </a:r>
            <a:r>
              <a:rPr lang="en-US" sz="6000" baseline="-25000" dirty="0"/>
              <a:t>2</a:t>
            </a:r>
            <a:endParaRPr lang="en-IL" sz="6000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2EA9-94D2-4AEA-8199-852482BE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Database accesses in a large communication company</a:t>
            </a:r>
          </a:p>
          <a:p>
            <a:r>
              <a:rPr lang="en-US" dirty="0"/>
              <a:t> 4,702 users</a:t>
            </a:r>
          </a:p>
          <a:p>
            <a:r>
              <a:rPr lang="en-US" dirty="0"/>
              <a:t> 11,654 database entries</a:t>
            </a:r>
          </a:p>
          <a:p>
            <a:r>
              <a:rPr lang="en-US" dirty="0"/>
              <a:t> 1488 hours of usage</a:t>
            </a:r>
          </a:p>
          <a:p>
            <a:r>
              <a:rPr lang="en-US" dirty="0"/>
              <a:t> https://www.kaggle.com/eyalgut/binary-traffic-matrices/version/2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7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193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Real Data</vt:lpstr>
      <vt:lpstr>Theoretical Status</vt:lpstr>
      <vt:lpstr>Spectral Gap</vt:lpstr>
      <vt:lpstr>Entropy</vt:lpstr>
      <vt:lpstr>AMS F2</vt:lpstr>
      <vt:lpstr>Inner Product</vt:lpstr>
      <vt:lpstr>Real Data Sets</vt:lpstr>
      <vt:lpstr>Spectral Gap</vt:lpstr>
      <vt:lpstr>Entropy + AMS F2</vt:lpstr>
      <vt:lpstr>Inner Product</vt:lpstr>
      <vt:lpstr>Entropy</vt:lpstr>
      <vt:lpstr>TODO</vt:lpstr>
      <vt:lpstr>AMS F2</vt:lpstr>
      <vt:lpstr>TODO</vt:lpstr>
      <vt:lpstr>Spectral Gap</vt:lpstr>
      <vt:lpstr>TODO</vt:lpstr>
      <vt:lpstr>Inner Product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299</cp:revision>
  <dcterms:created xsi:type="dcterms:W3CDTF">2018-11-12T17:16:41Z</dcterms:created>
  <dcterms:modified xsi:type="dcterms:W3CDTF">2019-05-08T14:15:07Z</dcterms:modified>
</cp:coreProperties>
</file>