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35" r:id="rId3"/>
    <p:sldId id="263" r:id="rId4"/>
    <p:sldId id="258" r:id="rId5"/>
    <p:sldId id="301" r:id="rId6"/>
    <p:sldId id="307" r:id="rId7"/>
    <p:sldId id="300" r:id="rId8"/>
    <p:sldId id="302" r:id="rId9"/>
    <p:sldId id="309" r:id="rId10"/>
    <p:sldId id="305" r:id="rId11"/>
    <p:sldId id="306" r:id="rId12"/>
    <p:sldId id="308" r:id="rId13"/>
    <p:sldId id="303" r:id="rId14"/>
    <p:sldId id="304" r:id="rId15"/>
    <p:sldId id="310" r:id="rId16"/>
    <p:sldId id="312" r:id="rId17"/>
    <p:sldId id="313" r:id="rId18"/>
    <p:sldId id="314" r:id="rId19"/>
    <p:sldId id="315" r:id="rId20"/>
    <p:sldId id="316" r:id="rId21"/>
    <p:sldId id="311" r:id="rId22"/>
    <p:sldId id="317" r:id="rId23"/>
    <p:sldId id="318" r:id="rId24"/>
    <p:sldId id="298" r:id="rId25"/>
    <p:sldId id="297" r:id="rId26"/>
    <p:sldId id="299" r:id="rId27"/>
    <p:sldId id="324" r:id="rId28"/>
    <p:sldId id="319" r:id="rId29"/>
    <p:sldId id="325" r:id="rId30"/>
    <p:sldId id="326" r:id="rId31"/>
    <p:sldId id="320" r:id="rId32"/>
    <p:sldId id="327" r:id="rId33"/>
    <p:sldId id="321" r:id="rId34"/>
    <p:sldId id="328" r:id="rId35"/>
    <p:sldId id="322" r:id="rId36"/>
    <p:sldId id="329" r:id="rId37"/>
    <p:sldId id="323" r:id="rId38"/>
    <p:sldId id="330" r:id="rId39"/>
    <p:sldId id="270" r:id="rId40"/>
    <p:sldId id="332" r:id="rId41"/>
    <p:sldId id="350" r:id="rId42"/>
    <p:sldId id="351" r:id="rId43"/>
    <p:sldId id="352" r:id="rId44"/>
    <p:sldId id="331" r:id="rId45"/>
    <p:sldId id="338" r:id="rId46"/>
    <p:sldId id="336" r:id="rId47"/>
    <p:sldId id="346" r:id="rId48"/>
    <p:sldId id="347" r:id="rId49"/>
    <p:sldId id="348" r:id="rId50"/>
    <p:sldId id="334" r:id="rId51"/>
    <p:sldId id="343" r:id="rId52"/>
    <p:sldId id="345" r:id="rId53"/>
    <p:sldId id="344" r:id="rId5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EDEF"/>
    <a:srgbClr val="86F3FE"/>
    <a:srgbClr val="FF6565"/>
    <a:srgbClr val="AAEEFC"/>
    <a:srgbClr val="66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Inner%20Product\Inner%20Product%20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Inner%20Product\Inner%20Product%20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Inner%20Product\Inner%20Product%20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Entropy\Entropy%20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Entropy\Entropy%20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Entropy\Entropy%20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6"/>
          <c:order val="0"/>
          <c:tx>
            <c:strRef>
              <c:f>Bandwidth!$C$1</c:f>
              <c:strCache>
                <c:ptCount val="1"/>
                <c:pt idx="0">
                  <c:v>Naive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Bandwidth!$C$2:$C$6</c:f>
              <c:numCache>
                <c:formatCode>General</c:formatCode>
                <c:ptCount val="5"/>
                <c:pt idx="0">
                  <c:v>8000000</c:v>
                </c:pt>
                <c:pt idx="1">
                  <c:v>16000000</c:v>
                </c:pt>
                <c:pt idx="2">
                  <c:v>32000000</c:v>
                </c:pt>
                <c:pt idx="3">
                  <c:v>80000000</c:v>
                </c:pt>
                <c:pt idx="4">
                  <c:v>160000000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C4-4588-830E-C60BC8BE0AB5}"/>
            </c:ext>
          </c:extLst>
        </c:ser>
        <c:ser>
          <c:idx val="2"/>
          <c:order val="1"/>
          <c:tx>
            <c:strRef>
              <c:f>Bandwidth!$H$1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Bandwidth!$H$2:$H$6</c:f>
              <c:numCache>
                <c:formatCode>General</c:formatCode>
                <c:ptCount val="5"/>
                <c:pt idx="0">
                  <c:v>4907000</c:v>
                </c:pt>
                <c:pt idx="1">
                  <c:v>11362000</c:v>
                </c:pt>
                <c:pt idx="2">
                  <c:v>25528000</c:v>
                </c:pt>
                <c:pt idx="3">
                  <c:v>67140000</c:v>
                </c:pt>
                <c:pt idx="4">
                  <c:v>133460000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7C4-4588-830E-C60BC8BE0AB5}"/>
            </c:ext>
          </c:extLst>
        </c:ser>
        <c:ser>
          <c:idx val="5"/>
          <c:order val="2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Bandwidth!$G$2:$G$6</c:f>
              <c:numCache>
                <c:formatCode>General</c:formatCode>
                <c:ptCount val="5"/>
                <c:pt idx="0">
                  <c:v>652518</c:v>
                </c:pt>
                <c:pt idx="1">
                  <c:v>1517516</c:v>
                </c:pt>
                <c:pt idx="2">
                  <c:v>3406720</c:v>
                </c:pt>
                <c:pt idx="3">
                  <c:v>10975276</c:v>
                </c:pt>
                <c:pt idx="4">
                  <c:v>24975278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7C4-4588-830E-C60BC8BE0AB5}"/>
            </c:ext>
          </c:extLst>
        </c:ser>
        <c:ser>
          <c:idx val="1"/>
          <c:order val="3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Bandwidth!$B$2:$B$6</c:f>
              <c:numCache>
                <c:formatCode>General</c:formatCode>
                <c:ptCount val="5"/>
                <c:pt idx="0">
                  <c:v>556864</c:v>
                </c:pt>
                <c:pt idx="1">
                  <c:v>1469266</c:v>
                </c:pt>
                <c:pt idx="2">
                  <c:v>3374714</c:v>
                </c:pt>
                <c:pt idx="3">
                  <c:v>10655064</c:v>
                </c:pt>
                <c:pt idx="4">
                  <c:v>24335538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7C4-4588-830E-C60BC8BE0AB5}"/>
            </c:ext>
          </c:extLst>
        </c:ser>
        <c:ser>
          <c:idx val="3"/>
          <c:order val="4"/>
          <c:tx>
            <c:strRef>
              <c:f>Bandwidth!$F$1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Bandwidth!$F$2:$F$6</c:f>
              <c:numCache>
                <c:formatCode>General</c:formatCode>
                <c:ptCount val="5"/>
                <c:pt idx="0">
                  <c:v>634662</c:v>
                </c:pt>
                <c:pt idx="1">
                  <c:v>1237770</c:v>
                </c:pt>
                <c:pt idx="2">
                  <c:v>3127744</c:v>
                </c:pt>
                <c:pt idx="3">
                  <c:v>7980626</c:v>
                </c:pt>
                <c:pt idx="4">
                  <c:v>18290140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47C4-4588-830E-C60BC8BE0AB5}"/>
            </c:ext>
          </c:extLst>
        </c:ser>
        <c:ser>
          <c:idx val="4"/>
          <c:order val="5"/>
          <c:tx>
            <c:strRef>
              <c:f>Bandwidth!$E$1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Bandwidth!$E$2:$E$6</c:f>
              <c:numCache>
                <c:formatCode>General</c:formatCode>
                <c:ptCount val="5"/>
                <c:pt idx="0">
                  <c:v>632194</c:v>
                </c:pt>
                <c:pt idx="1">
                  <c:v>1230596</c:v>
                </c:pt>
                <c:pt idx="2">
                  <c:v>3119236</c:v>
                </c:pt>
                <c:pt idx="3">
                  <c:v>7963734</c:v>
                </c:pt>
                <c:pt idx="4">
                  <c:v>18289992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47C4-4588-830E-C60BC8BE0AB5}"/>
            </c:ext>
          </c:extLst>
        </c:ser>
        <c:ser>
          <c:idx val="0"/>
          <c:order val="6"/>
          <c:tx>
            <c:strRef>
              <c:f>Bandwidth!$D$1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Bandwidth!$D$2:$D$6</c:f>
              <c:numCache>
                <c:formatCode>General</c:formatCode>
                <c:ptCount val="5"/>
                <c:pt idx="0">
                  <c:v>152000</c:v>
                </c:pt>
                <c:pt idx="1">
                  <c:v>304000</c:v>
                </c:pt>
                <c:pt idx="2">
                  <c:v>480000</c:v>
                </c:pt>
                <c:pt idx="3">
                  <c:v>2000000</c:v>
                </c:pt>
                <c:pt idx="4">
                  <c:v>4640000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47C4-4588-830E-C60BC8BE0A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100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1800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3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5"/>
          <c:order val="0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Bandwidth!$G$2:$G$6</c:f>
              <c:numCache>
                <c:formatCode>General</c:formatCode>
                <c:ptCount val="5"/>
                <c:pt idx="0">
                  <c:v>652518</c:v>
                </c:pt>
                <c:pt idx="1">
                  <c:v>1517516</c:v>
                </c:pt>
                <c:pt idx="2">
                  <c:v>3406720</c:v>
                </c:pt>
                <c:pt idx="3">
                  <c:v>10975276</c:v>
                </c:pt>
                <c:pt idx="4">
                  <c:v>24975278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7C4-4588-830E-C60BC8BE0AB5}"/>
            </c:ext>
          </c:extLst>
        </c:ser>
        <c:ser>
          <c:idx val="1"/>
          <c:order val="1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Bandwidth!$B$2:$B$6</c:f>
              <c:numCache>
                <c:formatCode>General</c:formatCode>
                <c:ptCount val="5"/>
                <c:pt idx="0">
                  <c:v>556864</c:v>
                </c:pt>
                <c:pt idx="1">
                  <c:v>1469266</c:v>
                </c:pt>
                <c:pt idx="2">
                  <c:v>3374714</c:v>
                </c:pt>
                <c:pt idx="3">
                  <c:v>10655064</c:v>
                </c:pt>
                <c:pt idx="4">
                  <c:v>24335538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7C4-4588-830E-C60BC8BE0AB5}"/>
            </c:ext>
          </c:extLst>
        </c:ser>
        <c:ser>
          <c:idx val="3"/>
          <c:order val="2"/>
          <c:tx>
            <c:strRef>
              <c:f>Bandwidth!$F$1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Bandwidth!$F$2:$F$6</c:f>
              <c:numCache>
                <c:formatCode>General</c:formatCode>
                <c:ptCount val="5"/>
                <c:pt idx="0">
                  <c:v>634662</c:v>
                </c:pt>
                <c:pt idx="1">
                  <c:v>1237770</c:v>
                </c:pt>
                <c:pt idx="2">
                  <c:v>3127744</c:v>
                </c:pt>
                <c:pt idx="3">
                  <c:v>7980626</c:v>
                </c:pt>
                <c:pt idx="4">
                  <c:v>18290140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47C4-4588-830E-C60BC8BE0AB5}"/>
            </c:ext>
          </c:extLst>
        </c:ser>
        <c:ser>
          <c:idx val="4"/>
          <c:order val="3"/>
          <c:tx>
            <c:strRef>
              <c:f>Bandwidth!$E$1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Bandwidth!$E$2:$E$6</c:f>
              <c:numCache>
                <c:formatCode>General</c:formatCode>
                <c:ptCount val="5"/>
                <c:pt idx="0">
                  <c:v>632194</c:v>
                </c:pt>
                <c:pt idx="1">
                  <c:v>1230596</c:v>
                </c:pt>
                <c:pt idx="2">
                  <c:v>3119236</c:v>
                </c:pt>
                <c:pt idx="3">
                  <c:v>7963734</c:v>
                </c:pt>
                <c:pt idx="4">
                  <c:v>18289992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47C4-4588-830E-C60BC8BE0AB5}"/>
            </c:ext>
          </c:extLst>
        </c:ser>
        <c:ser>
          <c:idx val="0"/>
          <c:order val="4"/>
          <c:tx>
            <c:strRef>
              <c:f>Bandwidth!$D$1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Bandwidth!$D$2:$D$6</c:f>
              <c:numCache>
                <c:formatCode>General</c:formatCode>
                <c:ptCount val="5"/>
                <c:pt idx="0">
                  <c:v>152000</c:v>
                </c:pt>
                <c:pt idx="1">
                  <c:v>304000</c:v>
                </c:pt>
                <c:pt idx="2">
                  <c:v>480000</c:v>
                </c:pt>
                <c:pt idx="3">
                  <c:v>2000000</c:v>
                </c:pt>
                <c:pt idx="4">
                  <c:v>4640000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47C4-4588-830E-C60BC8BE0A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100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300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'Full Syncs'!$A$10:$A$15</c:f>
              <c:strCache>
                <c:ptCount val="6"/>
                <c:pt idx="0">
                  <c:v>Value</c:v>
                </c:pt>
                <c:pt idx="1">
                  <c:v>Distance</c:v>
                </c:pt>
                <c:pt idx="2">
                  <c:v>SKV</c:v>
                </c:pt>
                <c:pt idx="3">
                  <c:v>SKD</c:v>
                </c:pt>
                <c:pt idx="4">
                  <c:v>Vector</c:v>
                </c:pt>
                <c:pt idx="5">
                  <c:v>Oracle</c:v>
                </c:pt>
              </c:strCache>
            </c:strRef>
          </c:cat>
          <c:val>
            <c:numRef>
              <c:f>'Full Syncs'!$C$10:$C$15</c:f>
              <c:numCache>
                <c:formatCode>General</c:formatCode>
                <c:ptCount val="6"/>
                <c:pt idx="0">
                  <c:v>5.3551401869158877</c:v>
                </c:pt>
                <c:pt idx="1">
                  <c:v>5.1308411214953269</c:v>
                </c:pt>
                <c:pt idx="2">
                  <c:v>1.5981308411214956</c:v>
                </c:pt>
                <c:pt idx="3">
                  <c:v>1.5981308411214956</c:v>
                </c:pt>
                <c:pt idx="4">
                  <c:v>1.514018691588785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EC-473E-9D8C-BE8B55B556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50"/>
        <c:overlap val="-34"/>
        <c:axId val="1842713536"/>
        <c:axId val="1764805888"/>
      </c:barChart>
      <c:catAx>
        <c:axId val="184271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764805888"/>
        <c:crosses val="autoZero"/>
        <c:auto val="1"/>
        <c:lblAlgn val="ctr"/>
        <c:lblOffset val="100"/>
        <c:noMultiLvlLbl val="0"/>
      </c:catAx>
      <c:valAx>
        <c:axId val="1764805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84271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Bandwidth!$B$1</c:f>
              <c:strCache>
                <c:ptCount val="1"/>
                <c:pt idx="0">
                  <c:v>Naive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intercept val="0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</c:numCache>
            </c:numRef>
          </c:xVal>
          <c:yVal>
            <c:numRef>
              <c:f>Bandwidth!$B$2:$B$6</c:f>
              <c:numCache>
                <c:formatCode>General</c:formatCode>
                <c:ptCount val="5"/>
                <c:pt idx="0">
                  <c:v>1600000</c:v>
                </c:pt>
                <c:pt idx="1">
                  <c:v>4000000</c:v>
                </c:pt>
                <c:pt idx="2">
                  <c:v>8000000</c:v>
                </c:pt>
                <c:pt idx="3">
                  <c:v>12000000</c:v>
                </c:pt>
                <c:pt idx="4">
                  <c:v>16000000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9F8-48A8-83E9-EC278CA6933E}"/>
            </c:ext>
          </c:extLst>
        </c:ser>
        <c:ser>
          <c:idx val="6"/>
          <c:order val="1"/>
          <c:tx>
            <c:strRef>
              <c:f>Bandwidth!$C$1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</c:numCache>
            </c:numRef>
          </c:xVal>
          <c:yVal>
            <c:numRef>
              <c:f>Bandwidth!$C$2:$C$6</c:f>
              <c:numCache>
                <c:formatCode>General</c:formatCode>
                <c:ptCount val="5"/>
                <c:pt idx="0">
                  <c:v>966000</c:v>
                </c:pt>
                <c:pt idx="1">
                  <c:v>2566500</c:v>
                </c:pt>
                <c:pt idx="2">
                  <c:v>6354000</c:v>
                </c:pt>
                <c:pt idx="3">
                  <c:v>10273500</c:v>
                </c:pt>
                <c:pt idx="4">
                  <c:v>14552000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9F8-48A8-83E9-EC278CA6933E}"/>
            </c:ext>
          </c:extLst>
        </c:ser>
        <c:ser>
          <c:idx val="4"/>
          <c:order val="2"/>
          <c:tx>
            <c:strRef>
              <c:f>Bandwidth!$E$1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</c:numCache>
            </c:numRef>
          </c:xVal>
          <c:yVal>
            <c:numRef>
              <c:f>Bandwidth!$E$2:$E$6</c:f>
              <c:numCache>
                <c:formatCode>General</c:formatCode>
                <c:ptCount val="5"/>
                <c:pt idx="0">
                  <c:v>245470</c:v>
                </c:pt>
                <c:pt idx="1">
                  <c:v>683054</c:v>
                </c:pt>
                <c:pt idx="2">
                  <c:v>1814636</c:v>
                </c:pt>
                <c:pt idx="3">
                  <c:v>3823336</c:v>
                </c:pt>
                <c:pt idx="4">
                  <c:v>5628750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9F8-48A8-83E9-EC278CA6933E}"/>
            </c:ext>
          </c:extLst>
        </c:ser>
        <c:ser>
          <c:idx val="3"/>
          <c:order val="3"/>
          <c:tx>
            <c:strRef>
              <c:f>Bandwidth!$F$1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</c:numCache>
            </c:numRef>
          </c:xVal>
          <c:yVal>
            <c:numRef>
              <c:f>Bandwidth!$F$2:$F$6</c:f>
              <c:numCache>
                <c:formatCode>General</c:formatCode>
                <c:ptCount val="5"/>
                <c:pt idx="0">
                  <c:v>257080</c:v>
                </c:pt>
                <c:pt idx="1">
                  <c:v>755360</c:v>
                </c:pt>
                <c:pt idx="2">
                  <c:v>1848620</c:v>
                </c:pt>
                <c:pt idx="3">
                  <c:v>3930478</c:v>
                </c:pt>
                <c:pt idx="4">
                  <c:v>5895896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39F8-48A8-83E9-EC278CA6933E}"/>
            </c:ext>
          </c:extLst>
        </c:ser>
        <c:ser>
          <c:idx val="5"/>
          <c:order val="4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</c:numCache>
            </c:numRef>
          </c:xVal>
          <c:yVal>
            <c:numRef>
              <c:f>Bandwidth!$G$2:$G$6</c:f>
              <c:numCache>
                <c:formatCode>General</c:formatCode>
                <c:ptCount val="5"/>
                <c:pt idx="0">
                  <c:v>164842</c:v>
                </c:pt>
                <c:pt idx="1">
                  <c:v>628966</c:v>
                </c:pt>
                <c:pt idx="2">
                  <c:v>1780456</c:v>
                </c:pt>
                <c:pt idx="3">
                  <c:v>3179820</c:v>
                </c:pt>
                <c:pt idx="4">
                  <c:v>4731668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39F8-48A8-83E9-EC278CA6933E}"/>
            </c:ext>
          </c:extLst>
        </c:ser>
        <c:ser>
          <c:idx val="0"/>
          <c:order val="5"/>
          <c:tx>
            <c:strRef>
              <c:f>Bandwidth!$D$1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</c:numCache>
            </c:numRef>
          </c:xVal>
          <c:yVal>
            <c:numRef>
              <c:f>Bandwidth!$D$2:$D$6</c:f>
              <c:numCache>
                <c:formatCode>General</c:formatCode>
                <c:ptCount val="5"/>
                <c:pt idx="0">
                  <c:v>177738</c:v>
                </c:pt>
                <c:pt idx="1">
                  <c:v>648614</c:v>
                </c:pt>
                <c:pt idx="2">
                  <c:v>1788380</c:v>
                </c:pt>
                <c:pt idx="3">
                  <c:v>3179742</c:v>
                </c:pt>
                <c:pt idx="4">
                  <c:v>4763372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39F8-48A8-83E9-EC278CA6933E}"/>
            </c:ext>
          </c:extLst>
        </c:ser>
        <c:ser>
          <c:idx val="2"/>
          <c:order val="6"/>
          <c:tx>
            <c:strRef>
              <c:f>Bandwidth!$H$1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</c:numCache>
            </c:numRef>
          </c:xVal>
          <c:yVal>
            <c:numRef>
              <c:f>Bandwidth!$H$2:$H$6</c:f>
              <c:numCache>
                <c:formatCode>General</c:formatCode>
                <c:ptCount val="5"/>
                <c:pt idx="0">
                  <c:v>24000</c:v>
                </c:pt>
                <c:pt idx="1">
                  <c:v>40000</c:v>
                </c:pt>
                <c:pt idx="2">
                  <c:v>32000</c:v>
                </c:pt>
                <c:pt idx="3">
                  <c:v>24000</c:v>
                </c:pt>
                <c:pt idx="4">
                  <c:v>32000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39F8-48A8-83E9-EC278CA69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12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200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3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0"/>
          <c:tx>
            <c:strRef>
              <c:f>Bandwidth!$E$1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</c:numCache>
            </c:numRef>
          </c:xVal>
          <c:yVal>
            <c:numRef>
              <c:f>Bandwidth!$E$2:$E$6</c:f>
              <c:numCache>
                <c:formatCode>General</c:formatCode>
                <c:ptCount val="5"/>
                <c:pt idx="0">
                  <c:v>245470</c:v>
                </c:pt>
                <c:pt idx="1">
                  <c:v>683054</c:v>
                </c:pt>
                <c:pt idx="2">
                  <c:v>1814636</c:v>
                </c:pt>
                <c:pt idx="3">
                  <c:v>3823336</c:v>
                </c:pt>
                <c:pt idx="4">
                  <c:v>5628750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9F8-48A8-83E9-EC278CA6933E}"/>
            </c:ext>
          </c:extLst>
        </c:ser>
        <c:ser>
          <c:idx val="3"/>
          <c:order val="1"/>
          <c:tx>
            <c:strRef>
              <c:f>Bandwidth!$F$1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</c:numCache>
            </c:numRef>
          </c:xVal>
          <c:yVal>
            <c:numRef>
              <c:f>Bandwidth!$F$2:$F$6</c:f>
              <c:numCache>
                <c:formatCode>General</c:formatCode>
                <c:ptCount val="5"/>
                <c:pt idx="0">
                  <c:v>257080</c:v>
                </c:pt>
                <c:pt idx="1">
                  <c:v>755360</c:v>
                </c:pt>
                <c:pt idx="2">
                  <c:v>1848620</c:v>
                </c:pt>
                <c:pt idx="3">
                  <c:v>3930478</c:v>
                </c:pt>
                <c:pt idx="4">
                  <c:v>5895896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39F8-48A8-83E9-EC278CA6933E}"/>
            </c:ext>
          </c:extLst>
        </c:ser>
        <c:ser>
          <c:idx val="5"/>
          <c:order val="2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</c:numCache>
            </c:numRef>
          </c:xVal>
          <c:yVal>
            <c:numRef>
              <c:f>Bandwidth!$G$2:$G$6</c:f>
              <c:numCache>
                <c:formatCode>General</c:formatCode>
                <c:ptCount val="5"/>
                <c:pt idx="0">
                  <c:v>164842</c:v>
                </c:pt>
                <c:pt idx="1">
                  <c:v>628966</c:v>
                </c:pt>
                <c:pt idx="2">
                  <c:v>1780456</c:v>
                </c:pt>
                <c:pt idx="3">
                  <c:v>3179820</c:v>
                </c:pt>
                <c:pt idx="4">
                  <c:v>4731668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39F8-48A8-83E9-EC278CA6933E}"/>
            </c:ext>
          </c:extLst>
        </c:ser>
        <c:ser>
          <c:idx val="0"/>
          <c:order val="3"/>
          <c:tx>
            <c:strRef>
              <c:f>Bandwidth!$D$1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</c:numCache>
            </c:numRef>
          </c:xVal>
          <c:yVal>
            <c:numRef>
              <c:f>Bandwidth!$D$2:$D$6</c:f>
              <c:numCache>
                <c:formatCode>General</c:formatCode>
                <c:ptCount val="5"/>
                <c:pt idx="0">
                  <c:v>177738</c:v>
                </c:pt>
                <c:pt idx="1">
                  <c:v>648614</c:v>
                </c:pt>
                <c:pt idx="2">
                  <c:v>1788380</c:v>
                </c:pt>
                <c:pt idx="3">
                  <c:v>3179742</c:v>
                </c:pt>
                <c:pt idx="4">
                  <c:v>4763372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39F8-48A8-83E9-EC278CA6933E}"/>
            </c:ext>
          </c:extLst>
        </c:ser>
        <c:ser>
          <c:idx val="2"/>
          <c:order val="4"/>
          <c:tx>
            <c:strRef>
              <c:f>Bandwidth!$H$1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</c:numCache>
            </c:numRef>
          </c:xVal>
          <c:yVal>
            <c:numRef>
              <c:f>Bandwidth!$H$2:$H$6</c:f>
              <c:numCache>
                <c:formatCode>General</c:formatCode>
                <c:ptCount val="5"/>
                <c:pt idx="0">
                  <c:v>24000</c:v>
                </c:pt>
                <c:pt idx="1">
                  <c:v>40000</c:v>
                </c:pt>
                <c:pt idx="2">
                  <c:v>32000</c:v>
                </c:pt>
                <c:pt idx="3">
                  <c:v>24000</c:v>
                </c:pt>
                <c:pt idx="4">
                  <c:v>32000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39F8-48A8-83E9-EC278CA69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12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7000000.0000000009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'Full Syncs'!$A$10:$A$15</c:f>
              <c:strCache>
                <c:ptCount val="6"/>
                <c:pt idx="0">
                  <c:v>Distance</c:v>
                </c:pt>
                <c:pt idx="1">
                  <c:v>Value</c:v>
                </c:pt>
                <c:pt idx="2">
                  <c:v>SKD</c:v>
                </c:pt>
                <c:pt idx="3">
                  <c:v>SKV</c:v>
                </c:pt>
                <c:pt idx="4">
                  <c:v>Vector</c:v>
                </c:pt>
                <c:pt idx="5">
                  <c:v>Oracle</c:v>
                </c:pt>
              </c:strCache>
            </c:strRef>
          </c:cat>
          <c:val>
            <c:numRef>
              <c:f>'Full Syncs'!$C$10:$C$15</c:f>
              <c:numCache>
                <c:formatCode>General</c:formatCode>
                <c:ptCount val="6"/>
                <c:pt idx="0">
                  <c:v>31.666666666666668</c:v>
                </c:pt>
                <c:pt idx="1">
                  <c:v>31.181818181818187</c:v>
                </c:pt>
                <c:pt idx="2">
                  <c:v>4.666666666666667</c:v>
                </c:pt>
                <c:pt idx="3">
                  <c:v>3.8181818181818183</c:v>
                </c:pt>
                <c:pt idx="4">
                  <c:v>2.5757575757575757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B1-49F6-9E84-BF26EDEBA5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50"/>
        <c:overlap val="-34"/>
        <c:axId val="1842713536"/>
        <c:axId val="1764805888"/>
      </c:barChart>
      <c:catAx>
        <c:axId val="184271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764805888"/>
        <c:crosses val="autoZero"/>
        <c:auto val="1"/>
        <c:lblAlgn val="ctr"/>
        <c:lblOffset val="100"/>
        <c:noMultiLvlLbl val="0"/>
      </c:catAx>
      <c:valAx>
        <c:axId val="1764805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84271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4FEF2-1524-4D3A-852F-D332FA320CF1}" type="datetimeFigureOut">
              <a:rPr lang="en-IL" smtClean="0"/>
              <a:t>01/12/2018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F0031-CA03-459C-84F5-8289BE8C3A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07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F0031-CA03-459C-84F5-8289BE8C3AAD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643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E486-690D-41EA-BED4-9534F2F96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CCF94-F833-4274-958E-3071BDE35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95D6-7A35-4CC1-82E5-936520AF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01/12/2018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BF745-30E7-4ACC-9858-B7244A4B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5E448-58F0-4A4F-80D2-DB5E9B10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56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133A-D99B-419F-8002-E10168D7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25DFF-323D-4E9C-A7F1-B48ADB141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7140-F699-4780-82EE-CCBFE79A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01/12/2018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D49AF-D113-4FB9-91EE-30E53F8E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AFDAE-2B35-431C-8249-3E3C22A8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570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9AF76-8E28-4AC6-97D0-0E3C84B21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55824-E45C-49CD-9F19-C9E13C864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2ED19-4602-4BC0-AAEE-562D1BC5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01/12/2018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C9289-C2CC-4F97-93BB-5EF4249D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5C7CE-0D14-4958-BF09-1C1DDF75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957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F2F1-16EF-4336-8436-2301EEAF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Maiandra GD" panose="020E0502030308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0B7E-137E-4F9A-B580-1A2A4A1D3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600">
                <a:latin typeface="Maiandra GD" panose="020E0502030308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3200">
                <a:latin typeface="Maiandra GD" panose="020E0502030308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800">
                <a:latin typeface="Maiandra GD" panose="020E0502030308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2400">
                <a:latin typeface="Maiandra GD" panose="020E0502030308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2400">
                <a:latin typeface="Maiandra GD" panose="020E0502030308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89E49-F4E1-42E8-9B50-6C6D16CE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01/12/2018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5C83-3DF7-453C-BA71-FA9C5718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D4B276-E9EB-4D3C-879B-C922ED95F793}"/>
              </a:ext>
            </a:extLst>
          </p:cNvPr>
          <p:cNvSpPr txBox="1">
            <a:spLocks/>
          </p:cNvSpPr>
          <p:nvPr userDrawn="1"/>
        </p:nvSpPr>
        <p:spPr>
          <a:xfrm>
            <a:off x="11119658" y="6361775"/>
            <a:ext cx="1070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28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9B130C6-4AF4-4309-A2B6-634FC10F85CB}" type="slidenum">
              <a:rPr lang="en-IL" b="1" smtClean="0"/>
              <a:pPr algn="ctr"/>
              <a:t>‹#›</a:t>
            </a:fld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56830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9F83-2F60-4804-BF91-7D63629C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965FD-311E-4A4A-88D6-D75500F15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A127B-A8DA-40DB-98DC-6FD1CF1C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01/12/2018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9564-7C7D-401B-9D86-15A489C6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F536-52E0-45D4-A848-D8D4E114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701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2D44-0063-4E41-93CD-8F1B4446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569B-C510-4BF9-AC6A-E0A4D6284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89129-EEF4-4DDD-9009-323283427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88377-882E-4891-B617-E717F14C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01/12/2018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0E499-B9F7-4A08-8571-77D13613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04BA9-6C67-4D04-98CE-5265EC64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392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4C5E-ED01-4083-AC6F-DBDC6D1D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7C5F0-03D0-433D-B0AC-5644DCF76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7AF72-B7CF-4F07-8570-F9DEFD19F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BC6A1-A471-46DB-A22E-602DE68B7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CEF29-3F85-41FA-B4F8-79AACD5B3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FEA39-348E-4628-897E-768B1EE1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01/12/2018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8504A-53DC-44AD-A7B4-41519FFB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0B38C-B4B6-4CBD-9615-17580018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140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9A38-29CD-43F7-8624-18E041B4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2075B-CB1F-4F37-98D9-2BF87BEA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01/12/2018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6B8AD-502C-4E8E-94A8-7E0BB5DE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2B202-278B-488C-8F16-01B29B2A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065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D9F13-B67C-48E0-A303-2772D6D0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01/12/2018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80FA7-7D2C-42EA-96DF-AB7784D2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BCA13-FB4C-4A8C-91D4-0C717E64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621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EBCF-B639-4DF5-B083-0B1F1007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CDD09-11A6-451B-8AB6-C8E3DC8E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BDAB3-2ECE-491D-B417-6A0E5C83C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5327D-C360-40ED-9224-B352100B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01/12/2018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35F35-66A0-4EE7-9DD8-E362C917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A5E0A-BC14-4BB1-9EA4-91CC1E9F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136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1A2A-5875-49F7-8FCA-A80593CD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E4858-CF21-4FB2-9AF3-B5EC86804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091F9-B8B6-410F-9401-5E2C6CB3E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50801-B1D3-442B-83CD-8EDBF2FF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01/12/2018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FBF39-1BC2-49EB-8432-6AB8FD1D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753B9-6744-41B3-ADB9-239FA820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299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6BAFB-FC6E-43BF-BDE9-02867249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3C01-C2E0-4990-9C75-441C0387A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3C347-E7EB-4855-9326-7C4D4DEF5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AEE79-E67D-4594-B9D2-2DB57D86AB5A}" type="datetimeFigureOut">
              <a:rPr lang="en-IL" smtClean="0"/>
              <a:t>01/12/2018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61D43-4774-4E5F-A746-8347F75DA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E83D0-715F-44A4-90B1-DB4A75055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581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F25F-5653-42F7-AD98-F1B73D44A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54863"/>
            <a:ext cx="12192000" cy="2387600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latin typeface="Maiandra GD" panose="020E0502030308020204" pitchFamily="34" charset="0"/>
              </a:rPr>
              <a:t>What We Did So Far</a:t>
            </a:r>
            <a:endParaRPr lang="en-IL" sz="8000" b="1" dirty="0">
              <a:latin typeface="Maiandra GD" panose="020E0502030308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2584B-5864-41CE-9473-8A5A4ABC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7375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aiandra GD" panose="020E0502030308020204" pitchFamily="34" charset="0"/>
              </a:rPr>
              <a:t>December 2018</a:t>
            </a:r>
            <a:endParaRPr lang="en-IL" sz="3600" b="1" dirty="0">
              <a:latin typeface="Maiandra GD" panose="020E0502030308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FF579E-8ECF-4E36-9068-3AD5ED48F42C}"/>
              </a:ext>
            </a:extLst>
          </p:cNvPr>
          <p:cNvCxnSpPr/>
          <p:nvPr/>
        </p:nvCxnSpPr>
        <p:spPr>
          <a:xfrm flipH="1" flipV="1">
            <a:off x="763480" y="3429000"/>
            <a:ext cx="10800000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1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Distance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96579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 </a:t>
                </a:r>
                <a:r>
                  <a:rPr lang="en-US" u="sng" dirty="0">
                    <a:highlight>
                      <a:srgbClr val="AAEEFC"/>
                    </a:highlight>
                  </a:rPr>
                  <a:t>Maintain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2600" dirty="0"/>
                  <a:t>Slack scalar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Local Constraint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/>
                        <m:t>Let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be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the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distances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of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from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the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boundary</m:t>
                      </m:r>
                    </m:oMath>
                  </m:oMathPara>
                </a14:m>
                <a:endParaRPr lang="en-US" sz="2600" b="0" i="1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Proof</a:t>
                </a:r>
                <a:endParaRPr lang="en-US" sz="2800" u="sng" dirty="0">
                  <a:highlight>
                    <a:srgbClr val="AAEEFC"/>
                  </a:highligh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965792"/>
              </a:xfrm>
              <a:blipFill>
                <a:blip r:embed="rId3"/>
                <a:stretch>
                  <a:fillRect t="-294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4A7C5C-41C7-47B6-91DD-54F0709C3B4B}"/>
              </a:ext>
            </a:extLst>
          </p:cNvPr>
          <p:cNvCxnSpPr>
            <a:cxnSpLocks/>
          </p:cNvCxnSpPr>
          <p:nvPr/>
        </p:nvCxnSpPr>
        <p:spPr>
          <a:xfrm flipV="1">
            <a:off x="8613559" y="5388746"/>
            <a:ext cx="557074" cy="4790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56AAA2A-748C-459B-97BD-5060443E2C8F}"/>
              </a:ext>
            </a:extLst>
          </p:cNvPr>
          <p:cNvSpPr/>
          <p:nvPr/>
        </p:nvSpPr>
        <p:spPr>
          <a:xfrm rot="900000">
            <a:off x="8066529" y="4992199"/>
            <a:ext cx="27317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aiandra GD" panose="020E0502030308020204" pitchFamily="34" charset="0"/>
              </a:rPr>
              <a:t>Distance Lemma</a:t>
            </a:r>
          </a:p>
        </p:txBody>
      </p:sp>
    </p:spTree>
    <p:extLst>
      <p:ext uri="{BB962C8B-B14F-4D97-AF65-F5344CB8AC3E}">
        <p14:creationId xmlns:p14="http://schemas.microsoft.com/office/powerpoint/2010/main" val="317365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Distance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Violation Resolution</a:t>
                </a:r>
              </a:p>
              <a:p>
                <a:pPr marL="0" indent="0">
                  <a:buNone/>
                </a:pPr>
                <a:r>
                  <a:rPr lang="en-US" sz="2400" dirty="0"/>
                  <a:t>			Balance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so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	For k nodes: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←−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457200" lvl="1" indent="0" algn="ctr">
                  <a:buNone/>
                </a:pPr>
                <a:endParaRPr lang="en-US" sz="2400" dirty="0"/>
              </a:p>
              <a:p>
                <a:pPr marL="457200" lvl="1" indent="0" algn="ctr">
                  <a:buNone/>
                </a:pPr>
                <a:endParaRPr lang="en-US" sz="2800" dirty="0">
                  <a:highlight>
                    <a:srgbClr val="E6E6E6"/>
                  </a:highlight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97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Value Scheme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223682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Value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Maintain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2600" dirty="0"/>
                  <a:t>Slack scalar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Local Constraint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Proof</a:t>
                </a:r>
                <a:endParaRPr lang="en-US" sz="2800" u="sng" dirty="0">
                  <a:highlight>
                    <a:srgbClr val="AAEEFC"/>
                  </a:highligh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69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Value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Violation Resolution</a:t>
                </a:r>
              </a:p>
              <a:p>
                <a:pPr marL="0" indent="0">
                  <a:buNone/>
                </a:pPr>
                <a:r>
                  <a:rPr lang="en-US" sz="2400" dirty="0"/>
                  <a:t>			Balance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so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	For k nodes: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←−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457200" lvl="1" indent="0" algn="ctr">
                  <a:buNone/>
                </a:pPr>
                <a:endParaRPr lang="en-US" sz="2800" dirty="0">
                  <a:highlight>
                    <a:srgbClr val="E6E6E6"/>
                  </a:highlight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730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Sketched Data Resolution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2697541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Gradual Full Sync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4C2F78-034B-4589-887E-C65E91BAA7E7}"/>
              </a:ext>
            </a:extLst>
          </p:cNvPr>
          <p:cNvSpPr/>
          <p:nvPr/>
        </p:nvSpPr>
        <p:spPr>
          <a:xfrm>
            <a:off x="5077286" y="1670438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highlight>
                  <a:srgbClr val="AAEEFC"/>
                </a:highlight>
                <a:latin typeface="Maiandra GD" panose="020E0502030308020204" pitchFamily="34" charset="0"/>
              </a:rPr>
              <a:t>Value Scheme</a:t>
            </a:r>
            <a:endParaRPr lang="en-IL" sz="2000" b="1" dirty="0">
              <a:solidFill>
                <a:schemeClr val="tx1"/>
              </a:solidFill>
              <a:highlight>
                <a:srgbClr val="AAEEFC"/>
              </a:highlight>
              <a:latin typeface="Maiandra GD" panose="020E0502030308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1A0039-71BF-4046-928D-CCF619CA99D0}"/>
              </a:ext>
            </a:extLst>
          </p:cNvPr>
          <p:cNvSpPr/>
          <p:nvPr/>
        </p:nvSpPr>
        <p:spPr>
          <a:xfrm>
            <a:off x="3820356" y="2301260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Fail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0AA2EE-497A-4B83-816E-9E086A57A47F}"/>
              </a:ext>
            </a:extLst>
          </p:cNvPr>
          <p:cNvSpPr/>
          <p:nvPr/>
        </p:nvSpPr>
        <p:spPr>
          <a:xfrm>
            <a:off x="6334216" y="2304727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Success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8541370-702A-4328-B532-387D8813B891}"/>
                  </a:ext>
                </a:extLst>
              </p:cNvPr>
              <p:cNvSpPr/>
              <p:nvPr/>
            </p:nvSpPr>
            <p:spPr>
              <a:xfrm>
                <a:off x="5077285" y="2951194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2</a:t>
                </a:r>
                <a:endParaRPr lang="en-IL" sz="2000" b="1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8541370-702A-4328-B532-387D8813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285" y="2951194"/>
                <a:ext cx="2121763" cy="452760"/>
              </a:xfrm>
              <a:prstGeom prst="roundRect">
                <a:avLst/>
              </a:prstGeom>
              <a:blipFill>
                <a:blip r:embed="rId2"/>
                <a:stretch>
                  <a:fillRect b="-171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CD8DAA-F32E-41DA-BA98-E026DB1D87C9}"/>
              </a:ext>
            </a:extLst>
          </p:cNvPr>
          <p:cNvSpPr/>
          <p:nvPr/>
        </p:nvSpPr>
        <p:spPr>
          <a:xfrm>
            <a:off x="3820355" y="3522404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Fail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5F8466-B1FC-45B9-8EE6-7096B090BBDD}"/>
              </a:ext>
            </a:extLst>
          </p:cNvPr>
          <p:cNvSpPr/>
          <p:nvPr/>
        </p:nvSpPr>
        <p:spPr>
          <a:xfrm>
            <a:off x="6334216" y="3522404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Success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DFC4359-35F4-40AE-875C-3C0780A841C0}"/>
                  </a:ext>
                </a:extLst>
              </p:cNvPr>
              <p:cNvSpPr/>
              <p:nvPr/>
            </p:nvSpPr>
            <p:spPr>
              <a:xfrm>
                <a:off x="5077285" y="4132976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4</a:t>
                </a:r>
                <a:endParaRPr lang="en-IL" sz="2000" b="1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DFC4359-35F4-40AE-875C-3C0780A84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285" y="4132976"/>
                <a:ext cx="2121763" cy="452760"/>
              </a:xfrm>
              <a:prstGeom prst="roundRect">
                <a:avLst/>
              </a:prstGeom>
              <a:blipFill>
                <a:blip r:embed="rId3"/>
                <a:stretch>
                  <a:fillRect b="-171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2953A6B-014B-4DF2-AB5E-A65A9B5431F9}"/>
                  </a:ext>
                </a:extLst>
              </p:cNvPr>
              <p:cNvSpPr/>
              <p:nvPr/>
            </p:nvSpPr>
            <p:spPr>
              <a:xfrm>
                <a:off x="5035118" y="5691746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</a:t>
                </a:r>
                <a:r>
                  <a:rPr lang="en-US" sz="2000" b="1" baseline="30000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n</a:t>
                </a:r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/</a:t>
                </a:r>
                <a:r>
                  <a:rPr lang="en-US" sz="2000" b="1" baseline="-25000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2</a:t>
                </a:r>
                <a:endParaRPr lang="en-IL" sz="2000" b="1" baseline="-25000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2953A6B-014B-4DF2-AB5E-A65A9B543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118" y="5691746"/>
                <a:ext cx="2121763" cy="452760"/>
              </a:xfrm>
              <a:prstGeom prst="roundRect">
                <a:avLst/>
              </a:prstGeom>
              <a:blipFill>
                <a:blip r:embed="rId4"/>
                <a:stretch>
                  <a:fillRect b="-157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BC7E94-0AFC-41B3-B132-9209ECCF79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942119" y="2527640"/>
            <a:ext cx="392097" cy="34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7F9AC1-D530-4AE4-9652-F61A3174BDA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138168" y="2123198"/>
            <a:ext cx="0" cy="4044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C97730-446F-46E8-B57C-68D494FC94AB}"/>
              </a:ext>
            </a:extLst>
          </p:cNvPr>
          <p:cNvCxnSpPr/>
          <p:nvPr/>
        </p:nvCxnSpPr>
        <p:spPr>
          <a:xfrm>
            <a:off x="5926879" y="3748784"/>
            <a:ext cx="392097" cy="34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73748D-4746-47F7-9751-58FB453D077D}"/>
              </a:ext>
            </a:extLst>
          </p:cNvPr>
          <p:cNvCxnSpPr>
            <a:cxnSpLocks/>
          </p:cNvCxnSpPr>
          <p:nvPr/>
        </p:nvCxnSpPr>
        <p:spPr>
          <a:xfrm>
            <a:off x="6122928" y="3403358"/>
            <a:ext cx="0" cy="345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F1C7F91-69A1-4D23-88EE-A37194D90C89}"/>
              </a:ext>
            </a:extLst>
          </p:cNvPr>
          <p:cNvSpPr/>
          <p:nvPr/>
        </p:nvSpPr>
        <p:spPr>
          <a:xfrm>
            <a:off x="5943600" y="2697480"/>
            <a:ext cx="236380" cy="236220"/>
          </a:xfrm>
          <a:custGeom>
            <a:avLst/>
            <a:gdLst>
              <a:gd name="connsiteX0" fmla="*/ 0 w 236380"/>
              <a:gd name="connsiteY0" fmla="*/ 0 h 236220"/>
              <a:gd name="connsiteX1" fmla="*/ 198120 w 236380"/>
              <a:gd name="connsiteY1" fmla="*/ 83820 h 236220"/>
              <a:gd name="connsiteX2" fmla="*/ 236220 w 236380"/>
              <a:gd name="connsiteY2" fmla="*/ 23622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380" h="236220">
                <a:moveTo>
                  <a:pt x="0" y="0"/>
                </a:moveTo>
                <a:cubicBezTo>
                  <a:pt x="79375" y="22225"/>
                  <a:pt x="158750" y="44450"/>
                  <a:pt x="198120" y="83820"/>
                </a:cubicBezTo>
                <a:cubicBezTo>
                  <a:pt x="237490" y="123190"/>
                  <a:pt x="236855" y="179705"/>
                  <a:pt x="236220" y="23622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B47BBB-3410-4E1B-A158-E2F94623FD9E}"/>
              </a:ext>
            </a:extLst>
          </p:cNvPr>
          <p:cNvSpPr/>
          <p:nvPr/>
        </p:nvSpPr>
        <p:spPr>
          <a:xfrm>
            <a:off x="5943600" y="3868226"/>
            <a:ext cx="236380" cy="236220"/>
          </a:xfrm>
          <a:custGeom>
            <a:avLst/>
            <a:gdLst>
              <a:gd name="connsiteX0" fmla="*/ 0 w 236380"/>
              <a:gd name="connsiteY0" fmla="*/ 0 h 236220"/>
              <a:gd name="connsiteX1" fmla="*/ 198120 w 236380"/>
              <a:gd name="connsiteY1" fmla="*/ 83820 h 236220"/>
              <a:gd name="connsiteX2" fmla="*/ 236220 w 236380"/>
              <a:gd name="connsiteY2" fmla="*/ 23622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380" h="236220">
                <a:moveTo>
                  <a:pt x="0" y="0"/>
                </a:moveTo>
                <a:cubicBezTo>
                  <a:pt x="79375" y="22225"/>
                  <a:pt x="158750" y="44450"/>
                  <a:pt x="198120" y="83820"/>
                </a:cubicBezTo>
                <a:cubicBezTo>
                  <a:pt x="237490" y="123190"/>
                  <a:pt x="236855" y="179705"/>
                  <a:pt x="236220" y="23622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96FB295-4C85-46EA-985C-81CC2AE0DF91}"/>
              </a:ext>
            </a:extLst>
          </p:cNvPr>
          <p:cNvSpPr/>
          <p:nvPr/>
        </p:nvSpPr>
        <p:spPr>
          <a:xfrm>
            <a:off x="7193280" y="1830199"/>
            <a:ext cx="1485900" cy="730121"/>
          </a:xfrm>
          <a:custGeom>
            <a:avLst/>
            <a:gdLst>
              <a:gd name="connsiteX0" fmla="*/ 1485900 w 1485900"/>
              <a:gd name="connsiteY0" fmla="*/ 730121 h 730121"/>
              <a:gd name="connsiteX1" fmla="*/ 1242060 w 1485900"/>
              <a:gd name="connsiteY1" fmla="*/ 234821 h 730121"/>
              <a:gd name="connsiteX2" fmla="*/ 662940 w 1485900"/>
              <a:gd name="connsiteY2" fmla="*/ 29081 h 730121"/>
              <a:gd name="connsiteX3" fmla="*/ 0 w 1485900"/>
              <a:gd name="connsiteY3" fmla="*/ 6221 h 73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730121">
                <a:moveTo>
                  <a:pt x="1485900" y="730121"/>
                </a:moveTo>
                <a:cubicBezTo>
                  <a:pt x="1432560" y="540891"/>
                  <a:pt x="1379220" y="351661"/>
                  <a:pt x="1242060" y="234821"/>
                </a:cubicBezTo>
                <a:cubicBezTo>
                  <a:pt x="1104900" y="117981"/>
                  <a:pt x="869950" y="67181"/>
                  <a:pt x="662940" y="29081"/>
                </a:cubicBezTo>
                <a:cubicBezTo>
                  <a:pt x="455930" y="-9019"/>
                  <a:pt x="227965" y="-1399"/>
                  <a:pt x="0" y="622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E6CB5D-16C3-4DA7-8757-39DC2FE956D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458200" y="2560320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06ABDD-86F2-49A0-BF51-FDA2BF0155D8}"/>
              </a:ext>
            </a:extLst>
          </p:cNvPr>
          <p:cNvCxnSpPr>
            <a:cxnSpLocks/>
          </p:cNvCxnSpPr>
          <p:nvPr/>
        </p:nvCxnSpPr>
        <p:spPr>
          <a:xfrm>
            <a:off x="8469630" y="3748784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BCA898-DFC1-4A8B-B0D5-65B035AFDC1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8679180" y="2560320"/>
            <a:ext cx="11430" cy="2407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8585E6-6F8A-4C08-9C47-561906F04EBA}"/>
                  </a:ext>
                </a:extLst>
              </p:cNvPr>
              <p:cNvSpPr txBox="1"/>
              <p:nvPr/>
            </p:nvSpPr>
            <p:spPr>
              <a:xfrm>
                <a:off x="5141958" y="4902379"/>
                <a:ext cx="2076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b="1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28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8585E6-6F8A-4C08-9C47-561906F04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958" y="4902379"/>
                <a:ext cx="20760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947AB2-DF27-4DAE-806C-2776F70A58F5}"/>
                  </a:ext>
                </a:extLst>
              </p:cNvPr>
              <p:cNvSpPr txBox="1"/>
              <p:nvPr/>
            </p:nvSpPr>
            <p:spPr>
              <a:xfrm>
                <a:off x="7641158" y="4968240"/>
                <a:ext cx="2076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b="1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28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947AB2-DF27-4DAE-806C-2776F70A5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158" y="4968240"/>
                <a:ext cx="20760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723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Gradual Full Sync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4C2F78-034B-4589-887E-C65E91BAA7E7}"/>
              </a:ext>
            </a:extLst>
          </p:cNvPr>
          <p:cNvSpPr/>
          <p:nvPr/>
        </p:nvSpPr>
        <p:spPr>
          <a:xfrm>
            <a:off x="5077286" y="1670438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highlight>
                  <a:srgbClr val="AAEEFC"/>
                </a:highlight>
                <a:latin typeface="Maiandra GD" panose="020E0502030308020204" pitchFamily="34" charset="0"/>
              </a:rPr>
              <a:t>Distance Scheme</a:t>
            </a:r>
            <a:endParaRPr lang="en-IL" sz="2000" b="1" dirty="0">
              <a:solidFill>
                <a:schemeClr val="tx1"/>
              </a:solidFill>
              <a:highlight>
                <a:srgbClr val="AAEEFC"/>
              </a:highlight>
              <a:latin typeface="Maiandra GD" panose="020E0502030308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1A0039-71BF-4046-928D-CCF619CA99D0}"/>
              </a:ext>
            </a:extLst>
          </p:cNvPr>
          <p:cNvSpPr/>
          <p:nvPr/>
        </p:nvSpPr>
        <p:spPr>
          <a:xfrm>
            <a:off x="3820356" y="2301260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Fail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0AA2EE-497A-4B83-816E-9E086A57A47F}"/>
              </a:ext>
            </a:extLst>
          </p:cNvPr>
          <p:cNvSpPr/>
          <p:nvPr/>
        </p:nvSpPr>
        <p:spPr>
          <a:xfrm>
            <a:off x="6334216" y="2304727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Success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8541370-702A-4328-B532-387D8813B891}"/>
                  </a:ext>
                </a:extLst>
              </p:cNvPr>
              <p:cNvSpPr/>
              <p:nvPr/>
            </p:nvSpPr>
            <p:spPr>
              <a:xfrm>
                <a:off x="5077285" y="2951194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2</a:t>
                </a:r>
                <a:endParaRPr lang="en-IL" sz="2000" b="1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8541370-702A-4328-B532-387D8813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285" y="2951194"/>
                <a:ext cx="2121763" cy="452760"/>
              </a:xfrm>
              <a:prstGeom prst="roundRect">
                <a:avLst/>
              </a:prstGeom>
              <a:blipFill>
                <a:blip r:embed="rId2"/>
                <a:stretch>
                  <a:fillRect b="-171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CD8DAA-F32E-41DA-BA98-E026DB1D87C9}"/>
              </a:ext>
            </a:extLst>
          </p:cNvPr>
          <p:cNvSpPr/>
          <p:nvPr/>
        </p:nvSpPr>
        <p:spPr>
          <a:xfrm>
            <a:off x="3820355" y="3522404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Fail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5F8466-B1FC-45B9-8EE6-7096B090BBDD}"/>
              </a:ext>
            </a:extLst>
          </p:cNvPr>
          <p:cNvSpPr/>
          <p:nvPr/>
        </p:nvSpPr>
        <p:spPr>
          <a:xfrm>
            <a:off x="6334216" y="3522404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Success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DFC4359-35F4-40AE-875C-3C0780A841C0}"/>
                  </a:ext>
                </a:extLst>
              </p:cNvPr>
              <p:cNvSpPr/>
              <p:nvPr/>
            </p:nvSpPr>
            <p:spPr>
              <a:xfrm>
                <a:off x="5077285" y="4132976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4</a:t>
                </a:r>
                <a:endParaRPr lang="en-IL" sz="2000" b="1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DFC4359-35F4-40AE-875C-3C0780A84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285" y="4132976"/>
                <a:ext cx="2121763" cy="452760"/>
              </a:xfrm>
              <a:prstGeom prst="roundRect">
                <a:avLst/>
              </a:prstGeom>
              <a:blipFill>
                <a:blip r:embed="rId3"/>
                <a:stretch>
                  <a:fillRect b="-171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2953A6B-014B-4DF2-AB5E-A65A9B5431F9}"/>
                  </a:ext>
                </a:extLst>
              </p:cNvPr>
              <p:cNvSpPr/>
              <p:nvPr/>
            </p:nvSpPr>
            <p:spPr>
              <a:xfrm>
                <a:off x="5035118" y="5691746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</a:t>
                </a:r>
                <a:r>
                  <a:rPr lang="en-US" sz="2000" b="1" baseline="30000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n</a:t>
                </a:r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/</a:t>
                </a:r>
                <a:r>
                  <a:rPr lang="en-US" sz="2000" b="1" baseline="-25000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2</a:t>
                </a:r>
                <a:endParaRPr lang="en-IL" sz="2000" b="1" baseline="-25000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2953A6B-014B-4DF2-AB5E-A65A9B543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118" y="5691746"/>
                <a:ext cx="2121763" cy="452760"/>
              </a:xfrm>
              <a:prstGeom prst="roundRect">
                <a:avLst/>
              </a:prstGeom>
              <a:blipFill>
                <a:blip r:embed="rId4"/>
                <a:stretch>
                  <a:fillRect b="-157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BC7E94-0AFC-41B3-B132-9209ECCF79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942119" y="2527640"/>
            <a:ext cx="392097" cy="34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7F9AC1-D530-4AE4-9652-F61A3174BDA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138168" y="2123198"/>
            <a:ext cx="0" cy="4044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C97730-446F-46E8-B57C-68D494FC94AB}"/>
              </a:ext>
            </a:extLst>
          </p:cNvPr>
          <p:cNvCxnSpPr/>
          <p:nvPr/>
        </p:nvCxnSpPr>
        <p:spPr>
          <a:xfrm>
            <a:off x="5926879" y="3748784"/>
            <a:ext cx="392097" cy="34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73748D-4746-47F7-9751-58FB453D077D}"/>
              </a:ext>
            </a:extLst>
          </p:cNvPr>
          <p:cNvCxnSpPr>
            <a:cxnSpLocks/>
          </p:cNvCxnSpPr>
          <p:nvPr/>
        </p:nvCxnSpPr>
        <p:spPr>
          <a:xfrm>
            <a:off x="6122928" y="3403358"/>
            <a:ext cx="0" cy="345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F1C7F91-69A1-4D23-88EE-A37194D90C89}"/>
              </a:ext>
            </a:extLst>
          </p:cNvPr>
          <p:cNvSpPr/>
          <p:nvPr/>
        </p:nvSpPr>
        <p:spPr>
          <a:xfrm>
            <a:off x="5943600" y="2697480"/>
            <a:ext cx="236380" cy="236220"/>
          </a:xfrm>
          <a:custGeom>
            <a:avLst/>
            <a:gdLst>
              <a:gd name="connsiteX0" fmla="*/ 0 w 236380"/>
              <a:gd name="connsiteY0" fmla="*/ 0 h 236220"/>
              <a:gd name="connsiteX1" fmla="*/ 198120 w 236380"/>
              <a:gd name="connsiteY1" fmla="*/ 83820 h 236220"/>
              <a:gd name="connsiteX2" fmla="*/ 236220 w 236380"/>
              <a:gd name="connsiteY2" fmla="*/ 23622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380" h="236220">
                <a:moveTo>
                  <a:pt x="0" y="0"/>
                </a:moveTo>
                <a:cubicBezTo>
                  <a:pt x="79375" y="22225"/>
                  <a:pt x="158750" y="44450"/>
                  <a:pt x="198120" y="83820"/>
                </a:cubicBezTo>
                <a:cubicBezTo>
                  <a:pt x="237490" y="123190"/>
                  <a:pt x="236855" y="179705"/>
                  <a:pt x="236220" y="23622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B47BBB-3410-4E1B-A158-E2F94623FD9E}"/>
              </a:ext>
            </a:extLst>
          </p:cNvPr>
          <p:cNvSpPr/>
          <p:nvPr/>
        </p:nvSpPr>
        <p:spPr>
          <a:xfrm>
            <a:off x="5943600" y="3868226"/>
            <a:ext cx="236380" cy="236220"/>
          </a:xfrm>
          <a:custGeom>
            <a:avLst/>
            <a:gdLst>
              <a:gd name="connsiteX0" fmla="*/ 0 w 236380"/>
              <a:gd name="connsiteY0" fmla="*/ 0 h 236220"/>
              <a:gd name="connsiteX1" fmla="*/ 198120 w 236380"/>
              <a:gd name="connsiteY1" fmla="*/ 83820 h 236220"/>
              <a:gd name="connsiteX2" fmla="*/ 236220 w 236380"/>
              <a:gd name="connsiteY2" fmla="*/ 23622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380" h="236220">
                <a:moveTo>
                  <a:pt x="0" y="0"/>
                </a:moveTo>
                <a:cubicBezTo>
                  <a:pt x="79375" y="22225"/>
                  <a:pt x="158750" y="44450"/>
                  <a:pt x="198120" y="83820"/>
                </a:cubicBezTo>
                <a:cubicBezTo>
                  <a:pt x="237490" y="123190"/>
                  <a:pt x="236855" y="179705"/>
                  <a:pt x="236220" y="23622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96FB295-4C85-46EA-985C-81CC2AE0DF91}"/>
              </a:ext>
            </a:extLst>
          </p:cNvPr>
          <p:cNvSpPr/>
          <p:nvPr/>
        </p:nvSpPr>
        <p:spPr>
          <a:xfrm>
            <a:off x="7193280" y="1830199"/>
            <a:ext cx="1485900" cy="730121"/>
          </a:xfrm>
          <a:custGeom>
            <a:avLst/>
            <a:gdLst>
              <a:gd name="connsiteX0" fmla="*/ 1485900 w 1485900"/>
              <a:gd name="connsiteY0" fmla="*/ 730121 h 730121"/>
              <a:gd name="connsiteX1" fmla="*/ 1242060 w 1485900"/>
              <a:gd name="connsiteY1" fmla="*/ 234821 h 730121"/>
              <a:gd name="connsiteX2" fmla="*/ 662940 w 1485900"/>
              <a:gd name="connsiteY2" fmla="*/ 29081 h 730121"/>
              <a:gd name="connsiteX3" fmla="*/ 0 w 1485900"/>
              <a:gd name="connsiteY3" fmla="*/ 6221 h 73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730121">
                <a:moveTo>
                  <a:pt x="1485900" y="730121"/>
                </a:moveTo>
                <a:cubicBezTo>
                  <a:pt x="1432560" y="540891"/>
                  <a:pt x="1379220" y="351661"/>
                  <a:pt x="1242060" y="234821"/>
                </a:cubicBezTo>
                <a:cubicBezTo>
                  <a:pt x="1104900" y="117981"/>
                  <a:pt x="869950" y="67181"/>
                  <a:pt x="662940" y="29081"/>
                </a:cubicBezTo>
                <a:cubicBezTo>
                  <a:pt x="455930" y="-9019"/>
                  <a:pt x="227965" y="-1399"/>
                  <a:pt x="0" y="622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E6CB5D-16C3-4DA7-8757-39DC2FE956D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458200" y="2560320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06ABDD-86F2-49A0-BF51-FDA2BF0155D8}"/>
              </a:ext>
            </a:extLst>
          </p:cNvPr>
          <p:cNvCxnSpPr>
            <a:cxnSpLocks/>
          </p:cNvCxnSpPr>
          <p:nvPr/>
        </p:nvCxnSpPr>
        <p:spPr>
          <a:xfrm>
            <a:off x="8469630" y="3748784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BCA898-DFC1-4A8B-B0D5-65B035AFDC1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8679180" y="2560320"/>
            <a:ext cx="11430" cy="2407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8585E6-6F8A-4C08-9C47-561906F04EBA}"/>
                  </a:ext>
                </a:extLst>
              </p:cNvPr>
              <p:cNvSpPr txBox="1"/>
              <p:nvPr/>
            </p:nvSpPr>
            <p:spPr>
              <a:xfrm>
                <a:off x="5141958" y="4902379"/>
                <a:ext cx="2076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b="1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28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8585E6-6F8A-4C08-9C47-561906F04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958" y="4902379"/>
                <a:ext cx="20760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947AB2-DF27-4DAE-806C-2776F70A58F5}"/>
                  </a:ext>
                </a:extLst>
              </p:cNvPr>
              <p:cNvSpPr txBox="1"/>
              <p:nvPr/>
            </p:nvSpPr>
            <p:spPr>
              <a:xfrm>
                <a:off x="7641158" y="4968240"/>
                <a:ext cx="2076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b="1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28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947AB2-DF27-4DAE-806C-2776F70A5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158" y="4968240"/>
                <a:ext cx="20760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81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A05D-2933-4B2C-9BF3-26965304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Some Intuition</a:t>
            </a:r>
            <a:endParaRPr lang="en-IL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2066-224B-4C8B-A4C6-D192D6FD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93875"/>
            <a:ext cx="4324350" cy="124142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u="sng" dirty="0">
                <a:highlight>
                  <a:srgbClr val="AAEEFC"/>
                </a:highlight>
              </a:rPr>
              <a:t>Vector Scheme’s Resolution</a:t>
            </a:r>
            <a:endParaRPr lang="en-IL" sz="3200" u="sng" dirty="0">
              <a:highlight>
                <a:srgbClr val="AAEEFC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3C943B-B90F-44FE-9119-5B99E77C7F9C}"/>
              </a:ext>
            </a:extLst>
          </p:cNvPr>
          <p:cNvSpPr txBox="1">
            <a:spLocks/>
          </p:cNvSpPr>
          <p:nvPr/>
        </p:nvSpPr>
        <p:spPr>
          <a:xfrm>
            <a:off x="6543675" y="1793875"/>
            <a:ext cx="4324350" cy="1241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3200" u="sng" dirty="0">
                <a:highlight>
                  <a:srgbClr val="AAEEFC"/>
                </a:highlight>
              </a:rPr>
              <a:t>‘Sketched’ Resolution</a:t>
            </a:r>
            <a:endParaRPr lang="en-IL" sz="3200" u="sng" dirty="0">
              <a:highlight>
                <a:srgbClr val="AAEEFC"/>
              </a:highlight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108561-636F-48E6-BA37-9ACF4F4708B2}"/>
              </a:ext>
            </a:extLst>
          </p:cNvPr>
          <p:cNvCxnSpPr>
            <a:cxnSpLocks/>
          </p:cNvCxnSpPr>
          <p:nvPr/>
        </p:nvCxnSpPr>
        <p:spPr>
          <a:xfrm>
            <a:off x="5848350" y="1793875"/>
            <a:ext cx="0" cy="5064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B37171A-41FB-4565-BD43-EB0CF28C6C59}"/>
              </a:ext>
            </a:extLst>
          </p:cNvPr>
          <p:cNvGrpSpPr>
            <a:grpSpLocks noChangeAspect="1"/>
          </p:cNvGrpSpPr>
          <p:nvPr/>
        </p:nvGrpSpPr>
        <p:grpSpPr>
          <a:xfrm>
            <a:off x="6780804" y="3070227"/>
            <a:ext cx="3952813" cy="2880000"/>
            <a:chOff x="2276475" y="1935498"/>
            <a:chExt cx="5019675" cy="366328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1BD9ED-8A04-4162-A199-98ACF2C4DF7D}"/>
                </a:ext>
              </a:extLst>
            </p:cNvPr>
            <p:cNvSpPr/>
            <p:nvPr/>
          </p:nvSpPr>
          <p:spPr>
            <a:xfrm rot="21267185">
              <a:off x="2276475" y="2400301"/>
              <a:ext cx="5019675" cy="27336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9F15F725-0AF7-41A8-9DC1-DE904E9FFC23}"/>
                </a:ext>
              </a:extLst>
            </p:cNvPr>
            <p:cNvSpPr/>
            <p:nvPr/>
          </p:nvSpPr>
          <p:spPr>
            <a:xfrm>
              <a:off x="3762375" y="1935498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385F1BF1-100E-4673-A74F-4B817BC0AF4A}"/>
                </a:ext>
              </a:extLst>
            </p:cNvPr>
            <p:cNvSpPr/>
            <p:nvPr/>
          </p:nvSpPr>
          <p:spPr>
            <a:xfrm>
              <a:off x="6610350" y="3314700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29FC7D43-D819-4850-86BD-7AABE8F796DD}"/>
                </a:ext>
              </a:extLst>
            </p:cNvPr>
            <p:cNvSpPr/>
            <p:nvPr/>
          </p:nvSpPr>
          <p:spPr>
            <a:xfrm>
              <a:off x="3543300" y="5370179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E500DAC0-0161-460E-9AB8-58E2B81317F1}"/>
                </a:ext>
              </a:extLst>
            </p:cNvPr>
            <p:cNvSpPr/>
            <p:nvPr/>
          </p:nvSpPr>
          <p:spPr>
            <a:xfrm>
              <a:off x="4591050" y="3665204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1ABFCEB-2F6A-48FE-BA52-0EE86E5DE521}"/>
                </a:ext>
              </a:extLst>
            </p:cNvPr>
            <p:cNvCxnSpPr>
              <a:cxnSpLocks/>
            </p:cNvCxnSpPr>
            <p:nvPr/>
          </p:nvCxnSpPr>
          <p:spPr>
            <a:xfrm>
              <a:off x="3867150" y="2047875"/>
              <a:ext cx="371475" cy="1495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CD6CE55-6CC6-4E81-92A8-20D8C0768CF9}"/>
                </a:ext>
              </a:extLst>
            </p:cNvPr>
            <p:cNvCxnSpPr>
              <a:cxnSpLocks/>
              <a:stCxn id="13" idx="7"/>
            </p:cNvCxnSpPr>
            <p:nvPr/>
          </p:nvCxnSpPr>
          <p:spPr>
            <a:xfrm flipV="1">
              <a:off x="3738422" y="4210050"/>
              <a:ext cx="995503" cy="1193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D626DC6-1F5A-4FAE-B68F-576FD1483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9200" y="3429000"/>
              <a:ext cx="1695450" cy="114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8183E0A5-C8FE-4E84-A1E4-DF6E23E3F246}"/>
                </a:ext>
              </a:extLst>
            </p:cNvPr>
            <p:cNvSpPr/>
            <p:nvPr/>
          </p:nvSpPr>
          <p:spPr>
            <a:xfrm>
              <a:off x="4786312" y="3436604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1A745134-1B0E-4838-BC15-56E8B71995F2}"/>
                </a:ext>
              </a:extLst>
            </p:cNvPr>
            <p:cNvSpPr/>
            <p:nvPr/>
          </p:nvSpPr>
          <p:spPr>
            <a:xfrm>
              <a:off x="4169569" y="3550904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62443CD6-6C94-4E78-9622-E48350AB1AF2}"/>
                </a:ext>
              </a:extLst>
            </p:cNvPr>
            <p:cNvSpPr/>
            <p:nvPr/>
          </p:nvSpPr>
          <p:spPr>
            <a:xfrm>
              <a:off x="4705350" y="3990835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E9E1F31-A365-4660-BF9E-A95E7FCC376F}"/>
              </a:ext>
            </a:extLst>
          </p:cNvPr>
          <p:cNvGrpSpPr>
            <a:grpSpLocks noChangeAspect="1"/>
          </p:cNvGrpSpPr>
          <p:nvPr/>
        </p:nvGrpSpPr>
        <p:grpSpPr>
          <a:xfrm>
            <a:off x="1331990" y="3147801"/>
            <a:ext cx="3946370" cy="2880000"/>
            <a:chOff x="2276475" y="1935498"/>
            <a:chExt cx="5019675" cy="366328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BC70241-C240-4123-95EF-86CB81142C2E}"/>
                </a:ext>
              </a:extLst>
            </p:cNvPr>
            <p:cNvSpPr/>
            <p:nvPr/>
          </p:nvSpPr>
          <p:spPr>
            <a:xfrm rot="21267185">
              <a:off x="2276475" y="2400301"/>
              <a:ext cx="5019675" cy="27336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7ADBCEBB-FCC3-4CB1-8FC1-25C002C44246}"/>
                </a:ext>
              </a:extLst>
            </p:cNvPr>
            <p:cNvSpPr/>
            <p:nvPr/>
          </p:nvSpPr>
          <p:spPr>
            <a:xfrm>
              <a:off x="3762375" y="1935498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083AF35F-43FA-417B-A144-93272E9B4C94}"/>
                </a:ext>
              </a:extLst>
            </p:cNvPr>
            <p:cNvSpPr/>
            <p:nvPr/>
          </p:nvSpPr>
          <p:spPr>
            <a:xfrm>
              <a:off x="6610350" y="3314700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680DD23E-993C-4E23-B50E-33D86FCE004E}"/>
                </a:ext>
              </a:extLst>
            </p:cNvPr>
            <p:cNvSpPr/>
            <p:nvPr/>
          </p:nvSpPr>
          <p:spPr>
            <a:xfrm>
              <a:off x="3543300" y="5370179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56FC5CDC-0C76-4C53-9D3C-7DD356694746}"/>
                </a:ext>
              </a:extLst>
            </p:cNvPr>
            <p:cNvSpPr/>
            <p:nvPr/>
          </p:nvSpPr>
          <p:spPr>
            <a:xfrm>
              <a:off x="4591050" y="3665204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78E460E-28BF-4F79-9F1F-7E01E4F7073D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3867150" y="2047875"/>
              <a:ext cx="757378" cy="16508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E111B3-91F7-4C44-ACE2-3C7B061E1627}"/>
                </a:ext>
              </a:extLst>
            </p:cNvPr>
            <p:cNvCxnSpPr>
              <a:cxnSpLocks/>
              <a:stCxn id="25" idx="7"/>
              <a:endCxn id="26" idx="3"/>
            </p:cNvCxnSpPr>
            <p:nvPr/>
          </p:nvCxnSpPr>
          <p:spPr>
            <a:xfrm flipV="1">
              <a:off x="3738422" y="3860326"/>
              <a:ext cx="886106" cy="1543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F79C989-2B1D-4CA2-BD5E-3C1EBFF94846}"/>
                </a:ext>
              </a:extLst>
            </p:cNvPr>
            <p:cNvCxnSpPr>
              <a:cxnSpLocks/>
              <a:endCxn id="26" idx="6"/>
            </p:cNvCxnSpPr>
            <p:nvPr/>
          </p:nvCxnSpPr>
          <p:spPr>
            <a:xfrm flipH="1">
              <a:off x="4819650" y="3429000"/>
              <a:ext cx="1905000" cy="350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9587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A05D-2933-4B2C-9BF3-26965304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Some Intuition</a:t>
            </a:r>
            <a:endParaRPr lang="en-IL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2066-224B-4C8B-A4C6-D192D6FD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93875"/>
            <a:ext cx="4324350" cy="124142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u="sng" dirty="0">
                <a:highlight>
                  <a:srgbClr val="AAEEFC"/>
                </a:highlight>
              </a:rPr>
              <a:t>Vector Scheme’s Resolution</a:t>
            </a:r>
            <a:endParaRPr lang="en-IL" sz="3200" u="sng" dirty="0">
              <a:highlight>
                <a:srgbClr val="AAEEFC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3C943B-B90F-44FE-9119-5B99E77C7F9C}"/>
              </a:ext>
            </a:extLst>
          </p:cNvPr>
          <p:cNvSpPr txBox="1">
            <a:spLocks/>
          </p:cNvSpPr>
          <p:nvPr/>
        </p:nvSpPr>
        <p:spPr>
          <a:xfrm>
            <a:off x="6543675" y="1793875"/>
            <a:ext cx="4324350" cy="1241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3200" u="sng" dirty="0">
                <a:highlight>
                  <a:srgbClr val="AAEEFC"/>
                </a:highlight>
              </a:rPr>
              <a:t>‘Sketched’ Resolution</a:t>
            </a:r>
            <a:endParaRPr lang="en-IL" sz="3200" u="sng" dirty="0">
              <a:highlight>
                <a:srgbClr val="AAEEFC"/>
              </a:highlight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108561-636F-48E6-BA37-9ACF4F4708B2}"/>
              </a:ext>
            </a:extLst>
          </p:cNvPr>
          <p:cNvCxnSpPr>
            <a:cxnSpLocks/>
          </p:cNvCxnSpPr>
          <p:nvPr/>
        </p:nvCxnSpPr>
        <p:spPr>
          <a:xfrm>
            <a:off x="5848350" y="1793875"/>
            <a:ext cx="0" cy="5064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301F856-A231-4208-B19E-C5F72BB672AA}"/>
              </a:ext>
            </a:extLst>
          </p:cNvPr>
          <p:cNvGrpSpPr>
            <a:grpSpLocks noChangeAspect="1"/>
          </p:cNvGrpSpPr>
          <p:nvPr/>
        </p:nvGrpSpPr>
        <p:grpSpPr>
          <a:xfrm>
            <a:off x="6375314" y="3384488"/>
            <a:ext cx="4320000" cy="2210377"/>
            <a:chOff x="1793294" y="2318377"/>
            <a:chExt cx="5502856" cy="28155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18118F5-D984-4684-A454-7D09DCC4AE36}"/>
                </a:ext>
              </a:extLst>
            </p:cNvPr>
            <p:cNvSpPr/>
            <p:nvPr/>
          </p:nvSpPr>
          <p:spPr>
            <a:xfrm rot="21267185">
              <a:off x="2276475" y="2400301"/>
              <a:ext cx="5019675" cy="27336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E52B671C-AB0D-4974-9385-A20FC5646BB7}"/>
                </a:ext>
              </a:extLst>
            </p:cNvPr>
            <p:cNvSpPr/>
            <p:nvPr/>
          </p:nvSpPr>
          <p:spPr>
            <a:xfrm>
              <a:off x="2812749" y="2318377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6FC69F2C-3A17-4F7A-92D5-001ECA6D9C0E}"/>
                </a:ext>
              </a:extLst>
            </p:cNvPr>
            <p:cNvSpPr/>
            <p:nvPr/>
          </p:nvSpPr>
          <p:spPr>
            <a:xfrm>
              <a:off x="3616023" y="3572016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BB67431E-A4CD-4658-BC26-5285E1FF6F27}"/>
                </a:ext>
              </a:extLst>
            </p:cNvPr>
            <p:cNvSpPr/>
            <p:nvPr/>
          </p:nvSpPr>
          <p:spPr>
            <a:xfrm>
              <a:off x="1793294" y="3767138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1B3FA91C-3480-4849-9F42-1F89BCF3A0D4}"/>
                </a:ext>
              </a:extLst>
            </p:cNvPr>
            <p:cNvSpPr/>
            <p:nvPr/>
          </p:nvSpPr>
          <p:spPr>
            <a:xfrm>
              <a:off x="2840179" y="3200400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5B60FA4-DDE2-4AA7-AAB8-9E481DDA2425}"/>
                </a:ext>
              </a:extLst>
            </p:cNvPr>
            <p:cNvCxnSpPr>
              <a:cxnSpLocks/>
            </p:cNvCxnSpPr>
            <p:nvPr/>
          </p:nvCxnSpPr>
          <p:spPr>
            <a:xfrm>
              <a:off x="2964411" y="2494129"/>
              <a:ext cx="159789" cy="5062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4CF7E7E-4E4B-4EAA-9456-20A803CD6D73}"/>
                </a:ext>
              </a:extLst>
            </p:cNvPr>
            <p:cNvCxnSpPr>
              <a:cxnSpLocks/>
              <a:stCxn id="34" idx="7"/>
              <a:endCxn id="40" idx="3"/>
            </p:cNvCxnSpPr>
            <p:nvPr/>
          </p:nvCxnSpPr>
          <p:spPr>
            <a:xfrm flipV="1">
              <a:off x="1988416" y="3254068"/>
              <a:ext cx="432397" cy="5465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6540CE9-8287-4E6D-83C6-83077BC6D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3250" y="3629025"/>
              <a:ext cx="600076" cy="57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DE20D4B1-CD6C-4381-A7E9-4BB3CCE43FAB}"/>
                </a:ext>
              </a:extLst>
            </p:cNvPr>
            <p:cNvSpPr/>
            <p:nvPr/>
          </p:nvSpPr>
          <p:spPr>
            <a:xfrm>
              <a:off x="3053839" y="2971800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6EE1307E-0D49-4DE6-BA89-1D3881618B23}"/>
                </a:ext>
              </a:extLst>
            </p:cNvPr>
            <p:cNvSpPr/>
            <p:nvPr/>
          </p:nvSpPr>
          <p:spPr>
            <a:xfrm>
              <a:off x="2387335" y="3058946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288FDBC6-A024-4283-959C-821C794961B5}"/>
                </a:ext>
              </a:extLst>
            </p:cNvPr>
            <p:cNvSpPr/>
            <p:nvPr/>
          </p:nvSpPr>
          <p:spPr>
            <a:xfrm>
              <a:off x="2923116" y="3498877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92D9761-EBC4-4063-B126-4CBD89C6504F}"/>
              </a:ext>
            </a:extLst>
          </p:cNvPr>
          <p:cNvGrpSpPr>
            <a:grpSpLocks noChangeAspect="1"/>
          </p:cNvGrpSpPr>
          <p:nvPr/>
        </p:nvGrpSpPr>
        <p:grpSpPr>
          <a:xfrm>
            <a:off x="793136" y="3442926"/>
            <a:ext cx="4320000" cy="2210377"/>
            <a:chOff x="1793294" y="2318377"/>
            <a:chExt cx="5502856" cy="281559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48FCA69-6FB8-411C-8100-778C0F16535B}"/>
                </a:ext>
              </a:extLst>
            </p:cNvPr>
            <p:cNvSpPr/>
            <p:nvPr/>
          </p:nvSpPr>
          <p:spPr>
            <a:xfrm rot="21267185">
              <a:off x="2276475" y="2400301"/>
              <a:ext cx="5019675" cy="27336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5E6B0FD0-A1FB-4D68-B2A3-AB8326E915B3}"/>
                </a:ext>
              </a:extLst>
            </p:cNvPr>
            <p:cNvSpPr/>
            <p:nvPr/>
          </p:nvSpPr>
          <p:spPr>
            <a:xfrm>
              <a:off x="2812749" y="2318377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F7A16A44-C6AB-4236-9D14-90C646C7E43E}"/>
                </a:ext>
              </a:extLst>
            </p:cNvPr>
            <p:cNvSpPr/>
            <p:nvPr/>
          </p:nvSpPr>
          <p:spPr>
            <a:xfrm>
              <a:off x="3616023" y="3572016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2A4B2E10-3650-428D-8B4A-B848A76CFF50}"/>
                </a:ext>
              </a:extLst>
            </p:cNvPr>
            <p:cNvSpPr/>
            <p:nvPr/>
          </p:nvSpPr>
          <p:spPr>
            <a:xfrm>
              <a:off x="1793294" y="3767138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541366BE-4797-4F10-B902-CE22904075D8}"/>
                </a:ext>
              </a:extLst>
            </p:cNvPr>
            <p:cNvSpPr/>
            <p:nvPr/>
          </p:nvSpPr>
          <p:spPr>
            <a:xfrm>
              <a:off x="2840179" y="3200400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D27AB8D-FA55-4178-8F13-E022E844B929}"/>
                </a:ext>
              </a:extLst>
            </p:cNvPr>
            <p:cNvCxnSpPr>
              <a:cxnSpLocks/>
              <a:stCxn id="44" idx="0"/>
              <a:endCxn id="47" idx="0"/>
            </p:cNvCxnSpPr>
            <p:nvPr/>
          </p:nvCxnSpPr>
          <p:spPr>
            <a:xfrm>
              <a:off x="2927049" y="2318377"/>
              <a:ext cx="27430" cy="88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C8B686D-9583-4E99-9B7F-0B2ACCAED3F8}"/>
                </a:ext>
              </a:extLst>
            </p:cNvPr>
            <p:cNvCxnSpPr>
              <a:cxnSpLocks/>
              <a:stCxn id="46" idx="7"/>
              <a:endCxn id="47" idx="3"/>
            </p:cNvCxnSpPr>
            <p:nvPr/>
          </p:nvCxnSpPr>
          <p:spPr>
            <a:xfrm flipV="1">
              <a:off x="1988416" y="3395522"/>
              <a:ext cx="885241" cy="405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16F787B-FE05-48F4-968F-01CBCC372664}"/>
                </a:ext>
              </a:extLst>
            </p:cNvPr>
            <p:cNvCxnSpPr>
              <a:cxnSpLocks/>
              <a:endCxn id="47" idx="5"/>
            </p:cNvCxnSpPr>
            <p:nvPr/>
          </p:nvCxnSpPr>
          <p:spPr>
            <a:xfrm flipH="1" flipV="1">
              <a:off x="3035301" y="3395522"/>
              <a:ext cx="708024" cy="2906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76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Table of Contents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aiandra GD" panose="020E0502030308020204" pitchFamily="34" charset="0"/>
              </a:rPr>
              <a:t> Monitoring Sche</a:t>
            </a:r>
            <a:r>
              <a:rPr lang="en-US" dirty="0"/>
              <a:t>mes</a:t>
            </a:r>
          </a:p>
          <a:p>
            <a:r>
              <a:rPr lang="en-US" dirty="0"/>
              <a:t> Monitored Functions</a:t>
            </a:r>
          </a:p>
          <a:p>
            <a:r>
              <a:rPr lang="en-US" dirty="0"/>
              <a:t> Value Scheme vs. Distance Scheme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12671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Sketched Data Resolution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49" y="1825625"/>
            <a:ext cx="11478827" cy="466725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highlight>
                  <a:srgbClr val="AAEEFC"/>
                </a:highlight>
                <a:latin typeface="Maiandra GD" panose="020E0502030308020204" pitchFamily="34" charset="0"/>
              </a:rPr>
              <a:t> </a:t>
            </a:r>
            <a:r>
              <a:rPr lang="en-US" u="sng" dirty="0">
                <a:highlight>
                  <a:srgbClr val="AAEEFC"/>
                </a:highlight>
                <a:latin typeface="Maiandra GD" panose="020E0502030308020204" pitchFamily="34" charset="0"/>
              </a:rPr>
              <a:t>Violation Resolution</a:t>
            </a:r>
          </a:p>
          <a:p>
            <a:pPr marL="0" indent="0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sz="2800" dirty="0">
              <a:highlight>
                <a:srgbClr val="E6E6E6"/>
              </a:highlight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Maiandra GD" panose="020E0502030308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DB0D02-9CDD-4EF1-B150-2CC56EE292AC}"/>
              </a:ext>
            </a:extLst>
          </p:cNvPr>
          <p:cNvGrpSpPr/>
          <p:nvPr/>
        </p:nvGrpSpPr>
        <p:grpSpPr>
          <a:xfrm>
            <a:off x="8473548" y="3357564"/>
            <a:ext cx="2880252" cy="2558823"/>
            <a:chOff x="7614038" y="3424239"/>
            <a:chExt cx="2880252" cy="2558823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86E66973-7143-40D0-BD75-A2B67ACF58B0}"/>
                </a:ext>
              </a:extLst>
            </p:cNvPr>
            <p:cNvSpPr/>
            <p:nvPr/>
          </p:nvSpPr>
          <p:spPr>
            <a:xfrm>
              <a:off x="7794641" y="5754462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7E25B34F-7C62-4B88-999D-97FDE912111C}"/>
                </a:ext>
              </a:extLst>
            </p:cNvPr>
            <p:cNvSpPr/>
            <p:nvPr/>
          </p:nvSpPr>
          <p:spPr>
            <a:xfrm>
              <a:off x="9994595" y="5754462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2BB6819-C1E4-4A0E-B243-FB8107E06502}"/>
                </a:ext>
              </a:extLst>
            </p:cNvPr>
            <p:cNvSpPr/>
            <p:nvPr/>
          </p:nvSpPr>
          <p:spPr>
            <a:xfrm>
              <a:off x="8473733" y="5748897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D9BE370-60D2-4E3B-A606-A5992E825F8F}"/>
                </a:ext>
              </a:extLst>
            </p:cNvPr>
            <p:cNvCxnSpPr>
              <a:cxnSpLocks/>
              <a:stCxn id="5" idx="0"/>
              <a:endCxn id="9" idx="3"/>
            </p:cNvCxnSpPr>
            <p:nvPr/>
          </p:nvCxnSpPr>
          <p:spPr>
            <a:xfrm flipV="1">
              <a:off x="7908941" y="4262298"/>
              <a:ext cx="1048762" cy="1492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7AF1A013-018C-4968-AFBE-08F916424954}"/>
                </a:ext>
              </a:extLst>
            </p:cNvPr>
            <p:cNvSpPr/>
            <p:nvPr/>
          </p:nvSpPr>
          <p:spPr>
            <a:xfrm>
              <a:off x="8924225" y="4067176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4">
              <a:extLst>
                <a:ext uri="{FF2B5EF4-FFF2-40B4-BE49-F238E27FC236}">
                  <a16:creationId xmlns:a16="http://schemas.microsoft.com/office/drawing/2014/main" id="{19A5005D-3696-48DD-8C66-70897FC20363}"/>
                </a:ext>
              </a:extLst>
            </p:cNvPr>
            <p:cNvSpPr txBox="1">
              <a:spLocks/>
            </p:cNvSpPr>
            <p:nvPr/>
          </p:nvSpPr>
          <p:spPr>
            <a:xfrm>
              <a:off x="7999132" y="3424239"/>
              <a:ext cx="2251636" cy="5691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b="1" u="sng" dirty="0">
                  <a:highlight>
                    <a:srgbClr val="B5F6F9"/>
                  </a:highlight>
                </a:rPr>
                <a:t>Coordinator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34FC858-43BC-4048-8320-A331523F1EC2}"/>
                </a:ext>
              </a:extLst>
            </p:cNvPr>
            <p:cNvCxnSpPr>
              <a:cxnSpLocks/>
              <a:stCxn id="7" idx="0"/>
              <a:endCxn id="9" idx="4"/>
            </p:cNvCxnSpPr>
            <p:nvPr/>
          </p:nvCxnSpPr>
          <p:spPr>
            <a:xfrm flipV="1">
              <a:off x="8588033" y="4295776"/>
              <a:ext cx="450492" cy="14531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07B880E-92CB-4F10-9884-62B209512BC3}"/>
                </a:ext>
              </a:extLst>
            </p:cNvPr>
            <p:cNvCxnSpPr>
              <a:cxnSpLocks/>
              <a:stCxn id="6" idx="0"/>
              <a:endCxn id="9" idx="5"/>
            </p:cNvCxnSpPr>
            <p:nvPr/>
          </p:nvCxnSpPr>
          <p:spPr>
            <a:xfrm flipH="1" flipV="1">
              <a:off x="9119347" y="4262298"/>
              <a:ext cx="989548" cy="1492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2A713EA-AD53-42AC-B774-41F18197AB93}"/>
                    </a:ext>
                  </a:extLst>
                </p:cNvPr>
                <p:cNvSpPr/>
                <p:nvPr/>
              </p:nvSpPr>
              <p:spPr>
                <a:xfrm>
                  <a:off x="8023159" y="5426798"/>
                  <a:ext cx="4591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2A713EA-AD53-42AC-B774-41F18197AB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3159" y="5426798"/>
                  <a:ext cx="459164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133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1358209-4F20-447B-9941-72B6CD17FB3B}"/>
                    </a:ext>
                  </a:extLst>
                </p:cNvPr>
                <p:cNvSpPr/>
                <p:nvPr/>
              </p:nvSpPr>
              <p:spPr>
                <a:xfrm>
                  <a:off x="8626894" y="5426798"/>
                  <a:ext cx="4644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1358209-4F20-447B-9941-72B6CD17F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6894" y="5426798"/>
                  <a:ext cx="464486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31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5CD2BCE-D661-48CE-8465-6C83573FF385}"/>
                    </a:ext>
                  </a:extLst>
                </p:cNvPr>
                <p:cNvSpPr/>
                <p:nvPr/>
              </p:nvSpPr>
              <p:spPr>
                <a:xfrm>
                  <a:off x="10026983" y="5405964"/>
                  <a:ext cx="4673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5CD2BCE-D661-48CE-8465-6C83573FF3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983" y="5405964"/>
                  <a:ext cx="46730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589D2A8-CBBA-4B2D-90EE-C667564E7ED3}"/>
                </a:ext>
              </a:extLst>
            </p:cNvPr>
            <p:cNvSpPr/>
            <p:nvPr/>
          </p:nvSpPr>
          <p:spPr>
            <a:xfrm>
              <a:off x="9060872" y="3943668"/>
              <a:ext cx="503583" cy="443605"/>
            </a:xfrm>
            <a:custGeom>
              <a:avLst/>
              <a:gdLst>
                <a:gd name="connsiteX0" fmla="*/ 0 w 323272"/>
                <a:gd name="connsiteY0" fmla="*/ 111096 h 443605"/>
                <a:gd name="connsiteX1" fmla="*/ 147782 w 323272"/>
                <a:gd name="connsiteY1" fmla="*/ 259 h 443605"/>
                <a:gd name="connsiteX2" fmla="*/ 258618 w 323272"/>
                <a:gd name="connsiteY2" fmla="*/ 138805 h 443605"/>
                <a:gd name="connsiteX3" fmla="*/ 323272 w 323272"/>
                <a:gd name="connsiteY3" fmla="*/ 443605 h 44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272" h="443605">
                  <a:moveTo>
                    <a:pt x="0" y="111096"/>
                  </a:moveTo>
                  <a:cubicBezTo>
                    <a:pt x="52339" y="53368"/>
                    <a:pt x="104679" y="-4359"/>
                    <a:pt x="147782" y="259"/>
                  </a:cubicBezTo>
                  <a:cubicBezTo>
                    <a:pt x="190885" y="4877"/>
                    <a:pt x="229370" y="64914"/>
                    <a:pt x="258618" y="138805"/>
                  </a:cubicBezTo>
                  <a:cubicBezTo>
                    <a:pt x="287866" y="212696"/>
                    <a:pt x="305569" y="328150"/>
                    <a:pt x="323272" y="443605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FEB28F-F630-4F00-AE41-42C8E1823700}"/>
                </a:ext>
              </a:extLst>
            </p:cNvPr>
            <p:cNvSpPr/>
            <p:nvPr/>
          </p:nvSpPr>
          <p:spPr>
            <a:xfrm flipH="1">
              <a:off x="8516300" y="3936306"/>
              <a:ext cx="529630" cy="443605"/>
            </a:xfrm>
            <a:custGeom>
              <a:avLst/>
              <a:gdLst>
                <a:gd name="connsiteX0" fmla="*/ 0 w 323272"/>
                <a:gd name="connsiteY0" fmla="*/ 111096 h 443605"/>
                <a:gd name="connsiteX1" fmla="*/ 147782 w 323272"/>
                <a:gd name="connsiteY1" fmla="*/ 259 h 443605"/>
                <a:gd name="connsiteX2" fmla="*/ 258618 w 323272"/>
                <a:gd name="connsiteY2" fmla="*/ 138805 h 443605"/>
                <a:gd name="connsiteX3" fmla="*/ 323272 w 323272"/>
                <a:gd name="connsiteY3" fmla="*/ 443605 h 44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272" h="443605">
                  <a:moveTo>
                    <a:pt x="0" y="111096"/>
                  </a:moveTo>
                  <a:cubicBezTo>
                    <a:pt x="52339" y="53368"/>
                    <a:pt x="104679" y="-4359"/>
                    <a:pt x="147782" y="259"/>
                  </a:cubicBezTo>
                  <a:cubicBezTo>
                    <a:pt x="190885" y="4877"/>
                    <a:pt x="229370" y="64914"/>
                    <a:pt x="258618" y="138805"/>
                  </a:cubicBezTo>
                  <a:cubicBezTo>
                    <a:pt x="287866" y="212696"/>
                    <a:pt x="305569" y="328150"/>
                    <a:pt x="323272" y="443605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017B04D-59A5-4CA8-A733-E016F8F90BE5}"/>
                    </a:ext>
                  </a:extLst>
                </p:cNvPr>
                <p:cNvSpPr/>
                <p:nvPr/>
              </p:nvSpPr>
              <p:spPr>
                <a:xfrm>
                  <a:off x="7614038" y="3780090"/>
                  <a:ext cx="951735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017B04D-59A5-4CA8-A733-E016F8F90B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4038" y="3780090"/>
                  <a:ext cx="951735" cy="8485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5BA2BDD-39DA-48E4-9C57-177F203F04B6}"/>
                    </a:ext>
                  </a:extLst>
                </p:cNvPr>
                <p:cNvSpPr/>
                <p:nvPr/>
              </p:nvSpPr>
              <p:spPr>
                <a:xfrm>
                  <a:off x="9542555" y="3797747"/>
                  <a:ext cx="951735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5BA2BDD-39DA-48E4-9C57-177F203F0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2555" y="3797747"/>
                  <a:ext cx="951735" cy="84856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6B2B2E-61A4-4B45-B3EF-5D10902EC254}"/>
                </a:ext>
              </a:extLst>
            </p:cNvPr>
            <p:cNvSpPr/>
            <p:nvPr/>
          </p:nvSpPr>
          <p:spPr>
            <a:xfrm>
              <a:off x="9119347" y="561146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  <a:endParaRPr lang="en-IL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32ED3E-62EC-4AFA-B824-D8FC50009F7C}"/>
              </a:ext>
            </a:extLst>
          </p:cNvPr>
          <p:cNvGrpSpPr/>
          <p:nvPr/>
        </p:nvGrpSpPr>
        <p:grpSpPr>
          <a:xfrm>
            <a:off x="490818" y="2384087"/>
            <a:ext cx="6405282" cy="3823378"/>
            <a:chOff x="3072653" y="2533650"/>
            <a:chExt cx="6405282" cy="38233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9B64ABE-B332-4C1F-A010-47046BF8C511}"/>
                    </a:ext>
                  </a:extLst>
                </p:cNvPr>
                <p:cNvSpPr/>
                <p:nvPr/>
              </p:nvSpPr>
              <p:spPr>
                <a:xfrm>
                  <a:off x="3072653" y="2533650"/>
                  <a:ext cx="6405282" cy="110055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highlight>
                                      <a:srgbClr val="B5F6F9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400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C6068D93-4838-495B-B214-CEF46E394B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2653" y="2533650"/>
                  <a:ext cx="6405282" cy="110055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3DFFA25-F26B-43BF-AF29-FF04DD360B09}"/>
                    </a:ext>
                  </a:extLst>
                </p:cNvPr>
                <p:cNvSpPr/>
                <p:nvPr/>
              </p:nvSpPr>
              <p:spPr>
                <a:xfrm>
                  <a:off x="3437843" y="3634208"/>
                  <a:ext cx="5649688" cy="11005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A7DEEB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highlight>
                                      <a:srgbClr val="A7DEEB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A7DEEB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4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A7DEEB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A7DEEB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F72D6DB-F67E-4B13-AE9B-72F1C4E032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7843" y="3634208"/>
                  <a:ext cx="5649688" cy="110055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77D90AB-E493-4F41-BFCB-13367D1BDECD}"/>
                    </a:ext>
                  </a:extLst>
                </p:cNvPr>
                <p:cNvSpPr/>
                <p:nvPr/>
              </p:nvSpPr>
              <p:spPr>
                <a:xfrm>
                  <a:off x="3395620" y="5256470"/>
                  <a:ext cx="5734134" cy="11005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46E8F0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highlight>
                                      <a:srgbClr val="46E8F0"/>
                                    </a:highlight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46E8F0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4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46E8F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46E8F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79FCB4F-705E-4CEF-8C53-2F9F3CBEB8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5620" y="5256470"/>
                  <a:ext cx="5734134" cy="110055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B04C928-9E6C-41FC-83A1-F3F440E1742B}"/>
                    </a:ext>
                  </a:extLst>
                </p:cNvPr>
                <p:cNvSpPr txBox="1"/>
                <p:nvPr/>
              </p:nvSpPr>
              <p:spPr>
                <a:xfrm>
                  <a:off x="5450541" y="4643718"/>
                  <a:ext cx="8247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IL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B04C928-9E6C-41FC-83A1-F3F440E17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541" y="4643718"/>
                  <a:ext cx="824753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97699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16" y="1473693"/>
            <a:ext cx="11336783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Sketched Change Resolution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1430541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Sketched Change Resolution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Violation Resolution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457200" lvl="1" indent="0">
                  <a:buNone/>
                </a:pPr>
                <a:r>
                  <a:rPr lang="en-US" sz="2800" dirty="0"/>
                  <a:t>Recall,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𝑐h𝑛𝑔</m:t>
                    </m:r>
                  </m:oMath>
                </a14:m>
                <a:endParaRPr lang="en-US" sz="2800" dirty="0"/>
              </a:p>
              <a:p>
                <a:pPr marL="457200" lvl="1" indent="0"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/>
                  <a:t>Perform sketch function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𝑐h𝑛𝑔</m:t>
                    </m:r>
                  </m:oMath>
                </a14:m>
                <a:r>
                  <a:rPr lang="en-US" sz="2800" dirty="0"/>
                  <a:t> vector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Instead of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lvl="1" indent="0" algn="ctr">
                  <a:buNone/>
                </a:pPr>
                <a:endParaRPr lang="en-US" sz="2800" dirty="0">
                  <a:highlight>
                    <a:srgbClr val="E6E6E6"/>
                  </a:highlight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C9240EE1-E0E2-44B7-87D7-CDADDBB4D449}"/>
              </a:ext>
            </a:extLst>
          </p:cNvPr>
          <p:cNvGrpSpPr/>
          <p:nvPr/>
        </p:nvGrpSpPr>
        <p:grpSpPr>
          <a:xfrm>
            <a:off x="7965028" y="3117785"/>
            <a:ext cx="3874515" cy="2563396"/>
            <a:chOff x="4188699" y="3016364"/>
            <a:chExt cx="3874515" cy="256339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C2C9766-194C-48F4-9C4D-B202C94FCCD7}"/>
                </a:ext>
              </a:extLst>
            </p:cNvPr>
            <p:cNvGrpSpPr/>
            <p:nvPr/>
          </p:nvGrpSpPr>
          <p:grpSpPr>
            <a:xfrm>
              <a:off x="4188699" y="3016364"/>
              <a:ext cx="3103905" cy="2558823"/>
              <a:chOff x="9655356" y="2562225"/>
              <a:chExt cx="3103905" cy="2558823"/>
            </a:xfrm>
          </p:grpSpPr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6AFC1BC5-D7DB-4222-AC41-E26FB41524AB}"/>
                  </a:ext>
                </a:extLst>
              </p:cNvPr>
              <p:cNvSpPr/>
              <p:nvPr/>
            </p:nvSpPr>
            <p:spPr>
              <a:xfrm>
                <a:off x="10303134" y="4892448"/>
                <a:ext cx="228600" cy="2286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4B180911-B118-4310-B85F-D0146241C246}"/>
                  </a:ext>
                </a:extLst>
              </p:cNvPr>
              <p:cNvSpPr/>
              <p:nvPr/>
            </p:nvSpPr>
            <p:spPr>
              <a:xfrm>
                <a:off x="12503088" y="4892448"/>
                <a:ext cx="228600" cy="2286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E25A8127-B637-496F-9AA1-1EEDDA4A7351}"/>
                  </a:ext>
                </a:extLst>
              </p:cNvPr>
              <p:cNvSpPr/>
              <p:nvPr/>
            </p:nvSpPr>
            <p:spPr>
              <a:xfrm>
                <a:off x="10982226" y="4886883"/>
                <a:ext cx="228600" cy="2286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CA50A1D-630D-4602-9874-D336DCC464E2}"/>
                  </a:ext>
                </a:extLst>
              </p:cNvPr>
              <p:cNvCxnSpPr>
                <a:cxnSpLocks/>
                <a:stCxn id="37" idx="0"/>
                <a:endCxn id="41" idx="3"/>
              </p:cNvCxnSpPr>
              <p:nvPr/>
            </p:nvCxnSpPr>
            <p:spPr>
              <a:xfrm flipV="1">
                <a:off x="10417434" y="3400284"/>
                <a:ext cx="1048762" cy="14921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Flowchart: Connector 40">
                <a:extLst>
                  <a:ext uri="{FF2B5EF4-FFF2-40B4-BE49-F238E27FC236}">
                    <a16:creationId xmlns:a16="http://schemas.microsoft.com/office/drawing/2014/main" id="{54287E82-AA74-4856-978A-BF4EC6B18696}"/>
                  </a:ext>
                </a:extLst>
              </p:cNvPr>
              <p:cNvSpPr/>
              <p:nvPr/>
            </p:nvSpPr>
            <p:spPr>
              <a:xfrm>
                <a:off x="11432718" y="3205162"/>
                <a:ext cx="228600" cy="228600"/>
              </a:xfrm>
              <a:prstGeom prst="flowChartConnector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ontent Placeholder 4">
                <a:extLst>
                  <a:ext uri="{FF2B5EF4-FFF2-40B4-BE49-F238E27FC236}">
                    <a16:creationId xmlns:a16="http://schemas.microsoft.com/office/drawing/2014/main" id="{A81D817C-3CAC-4419-B777-EDBBD02D89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7625" y="2562225"/>
                <a:ext cx="2251636" cy="5691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400" b="1" u="sng" dirty="0">
                    <a:highlight>
                      <a:srgbClr val="B5F6F9"/>
                    </a:highlight>
                  </a:rPr>
                  <a:t>Coordinator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070B2E6-0208-40FD-B817-5D54BF75F9AA}"/>
                  </a:ext>
                </a:extLst>
              </p:cNvPr>
              <p:cNvCxnSpPr>
                <a:cxnSpLocks/>
                <a:stCxn id="39" idx="0"/>
                <a:endCxn id="41" idx="4"/>
              </p:cNvCxnSpPr>
              <p:nvPr/>
            </p:nvCxnSpPr>
            <p:spPr>
              <a:xfrm flipV="1">
                <a:off x="11096526" y="3433762"/>
                <a:ext cx="450492" cy="14531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7A39357-F690-4941-B71D-5C2DF74C296D}"/>
                  </a:ext>
                </a:extLst>
              </p:cNvPr>
              <p:cNvCxnSpPr>
                <a:cxnSpLocks/>
                <a:stCxn id="38" idx="0"/>
                <a:endCxn id="41" idx="5"/>
              </p:cNvCxnSpPr>
              <p:nvPr/>
            </p:nvCxnSpPr>
            <p:spPr>
              <a:xfrm flipH="1" flipV="1">
                <a:off x="11627840" y="3400284"/>
                <a:ext cx="989548" cy="14921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5F2E6753-89FA-43E2-80DA-13AA263047BC}"/>
                      </a:ext>
                    </a:extLst>
                  </p:cNvPr>
                  <p:cNvSpPr/>
                  <p:nvPr/>
                </p:nvSpPr>
                <p:spPr>
                  <a:xfrm>
                    <a:off x="9656738" y="4501649"/>
                    <a:ext cx="836639" cy="38523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𝑐h𝑛𝑔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1D5F6286-ADCE-44FE-B287-95B7BC4D36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6738" y="4501649"/>
                    <a:ext cx="836639" cy="3852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3175" r="-10870" b="-12698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5250876-6B25-4FDD-AE2E-32DF7A61A3C2}"/>
                  </a:ext>
                </a:extLst>
              </p:cNvPr>
              <p:cNvSpPr/>
              <p:nvPr/>
            </p:nvSpPr>
            <p:spPr>
              <a:xfrm>
                <a:off x="11569365" y="3081654"/>
                <a:ext cx="503583" cy="443605"/>
              </a:xfrm>
              <a:custGeom>
                <a:avLst/>
                <a:gdLst>
                  <a:gd name="connsiteX0" fmla="*/ 0 w 323272"/>
                  <a:gd name="connsiteY0" fmla="*/ 111096 h 443605"/>
                  <a:gd name="connsiteX1" fmla="*/ 147782 w 323272"/>
                  <a:gd name="connsiteY1" fmla="*/ 259 h 443605"/>
                  <a:gd name="connsiteX2" fmla="*/ 258618 w 323272"/>
                  <a:gd name="connsiteY2" fmla="*/ 138805 h 443605"/>
                  <a:gd name="connsiteX3" fmla="*/ 323272 w 323272"/>
                  <a:gd name="connsiteY3" fmla="*/ 443605 h 443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272" h="443605">
                    <a:moveTo>
                      <a:pt x="0" y="111096"/>
                    </a:moveTo>
                    <a:cubicBezTo>
                      <a:pt x="52339" y="53368"/>
                      <a:pt x="104679" y="-4359"/>
                      <a:pt x="147782" y="259"/>
                    </a:cubicBezTo>
                    <a:cubicBezTo>
                      <a:pt x="190885" y="4877"/>
                      <a:pt x="229370" y="64914"/>
                      <a:pt x="258618" y="138805"/>
                    </a:cubicBezTo>
                    <a:cubicBezTo>
                      <a:pt x="287866" y="212696"/>
                      <a:pt x="305569" y="328150"/>
                      <a:pt x="323272" y="443605"/>
                    </a:cubicBezTo>
                  </a:path>
                </a:pathLst>
              </a:cu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7F088A5-A2C4-43CE-9273-B024C79DD093}"/>
                  </a:ext>
                </a:extLst>
              </p:cNvPr>
              <p:cNvSpPr/>
              <p:nvPr/>
            </p:nvSpPr>
            <p:spPr>
              <a:xfrm flipH="1">
                <a:off x="11024793" y="3074292"/>
                <a:ext cx="529630" cy="443605"/>
              </a:xfrm>
              <a:custGeom>
                <a:avLst/>
                <a:gdLst>
                  <a:gd name="connsiteX0" fmla="*/ 0 w 323272"/>
                  <a:gd name="connsiteY0" fmla="*/ 111096 h 443605"/>
                  <a:gd name="connsiteX1" fmla="*/ 147782 w 323272"/>
                  <a:gd name="connsiteY1" fmla="*/ 259 h 443605"/>
                  <a:gd name="connsiteX2" fmla="*/ 258618 w 323272"/>
                  <a:gd name="connsiteY2" fmla="*/ 138805 h 443605"/>
                  <a:gd name="connsiteX3" fmla="*/ 323272 w 323272"/>
                  <a:gd name="connsiteY3" fmla="*/ 443605 h 443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272" h="443605">
                    <a:moveTo>
                      <a:pt x="0" y="111096"/>
                    </a:moveTo>
                    <a:cubicBezTo>
                      <a:pt x="52339" y="53368"/>
                      <a:pt x="104679" y="-4359"/>
                      <a:pt x="147782" y="259"/>
                    </a:cubicBezTo>
                    <a:cubicBezTo>
                      <a:pt x="190885" y="4877"/>
                      <a:pt x="229370" y="64914"/>
                      <a:pt x="258618" y="138805"/>
                    </a:cubicBezTo>
                    <a:cubicBezTo>
                      <a:pt x="287866" y="212696"/>
                      <a:pt x="305569" y="328150"/>
                      <a:pt x="323272" y="443605"/>
                    </a:cubicBezTo>
                  </a:path>
                </a:pathLst>
              </a:cu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1D90395-4A02-4984-B422-0F7383CEF367}"/>
                      </a:ext>
                    </a:extLst>
                  </p:cNvPr>
                  <p:cNvSpPr/>
                  <p:nvPr/>
                </p:nvSpPr>
                <p:spPr>
                  <a:xfrm>
                    <a:off x="9655356" y="2929541"/>
                    <a:ext cx="1329210" cy="8485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𝑐h𝑛𝑔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0F5D314B-1A73-4E0F-8F48-A0AB7BB908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5356" y="2929541"/>
                    <a:ext cx="1329210" cy="8485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214E6D6-D6EE-4610-B917-14A59EDC9799}"/>
                    </a:ext>
                  </a:extLst>
                </p:cNvPr>
                <p:cNvSpPr/>
                <p:nvPr/>
              </p:nvSpPr>
              <p:spPr>
                <a:xfrm>
                  <a:off x="6565813" y="3401346"/>
                  <a:ext cx="1329210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𝑐h𝑛𝑔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214E6D6-D6EE-4610-B917-14A59EDC97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5813" y="3401346"/>
                  <a:ext cx="1329210" cy="8485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0D7FBEC-6105-4479-B251-CED5C37B64A3}"/>
                    </a:ext>
                  </a:extLst>
                </p:cNvPr>
                <p:cNvSpPr/>
                <p:nvPr/>
              </p:nvSpPr>
              <p:spPr>
                <a:xfrm>
                  <a:off x="5659358" y="4955788"/>
                  <a:ext cx="836639" cy="3852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𝑐h𝑛𝑔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0D7FBEC-6105-4479-B251-CED5C37B64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9358" y="4955788"/>
                  <a:ext cx="836639" cy="385234"/>
                </a:xfrm>
                <a:prstGeom prst="rect">
                  <a:avLst/>
                </a:prstGeom>
                <a:blipFill>
                  <a:blip r:embed="rId6"/>
                  <a:stretch>
                    <a:fillRect t="-3175" r="-10949" b="-1269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497A6F6-4940-4710-B846-0F20895E13C0}"/>
                    </a:ext>
                  </a:extLst>
                </p:cNvPr>
                <p:cNvSpPr/>
                <p:nvPr/>
              </p:nvSpPr>
              <p:spPr>
                <a:xfrm>
                  <a:off x="7207147" y="4955788"/>
                  <a:ext cx="856067" cy="3852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𝑐h𝑛𝑔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497A6F6-4940-4710-B846-0F20895E13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7147" y="4955788"/>
                  <a:ext cx="856067" cy="385234"/>
                </a:xfrm>
                <a:prstGeom prst="rect">
                  <a:avLst/>
                </a:prstGeom>
                <a:blipFill>
                  <a:blip r:embed="rId7"/>
                  <a:stretch>
                    <a:fillRect t="-3175" r="-12143" b="-1269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3E01DE9-8D82-4E63-A199-B268D8DC1888}"/>
                </a:ext>
              </a:extLst>
            </p:cNvPr>
            <p:cNvSpPr/>
            <p:nvPr/>
          </p:nvSpPr>
          <p:spPr>
            <a:xfrm>
              <a:off x="6135019" y="521042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520670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Sketched Change Resolution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173" y="1825625"/>
            <a:ext cx="11478827" cy="466725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highlight>
                  <a:srgbClr val="AAEEFC"/>
                </a:highlight>
                <a:latin typeface="Maiandra GD" panose="020E0502030308020204" pitchFamily="34" charset="0"/>
              </a:rPr>
              <a:t> </a:t>
            </a:r>
            <a:r>
              <a:rPr lang="en-US" u="sng" dirty="0">
                <a:highlight>
                  <a:srgbClr val="AAEEFC"/>
                </a:highlight>
                <a:latin typeface="Maiandra GD" panose="020E0502030308020204" pitchFamily="34" charset="0"/>
              </a:rPr>
              <a:t>Violation Resolution</a:t>
            </a:r>
          </a:p>
          <a:p>
            <a:pPr marL="0" indent="0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sz="2800" dirty="0">
              <a:highlight>
                <a:srgbClr val="E6E6E6"/>
              </a:highlight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Maiandra GD" panose="020E0502030308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0E2D73-0D0F-4444-94E7-4039C251CF76}"/>
              </a:ext>
            </a:extLst>
          </p:cNvPr>
          <p:cNvGrpSpPr/>
          <p:nvPr/>
        </p:nvGrpSpPr>
        <p:grpSpPr>
          <a:xfrm>
            <a:off x="102529" y="2549086"/>
            <a:ext cx="11791437" cy="3593216"/>
            <a:chOff x="2660276" y="2609472"/>
            <a:chExt cx="6405282" cy="35932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47AC66C-AE21-4D6B-BB4B-369BC9D3C636}"/>
                    </a:ext>
                  </a:extLst>
                </p:cNvPr>
                <p:cNvSpPr/>
                <p:nvPr/>
              </p:nvSpPr>
              <p:spPr>
                <a:xfrm>
                  <a:off x="2660276" y="2609472"/>
                  <a:ext cx="6405282" cy="14911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𝑐h𝑛𝑔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highlight>
                                      <a:srgbClr val="B5F6F9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𝑐h𝑛𝑔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47AC66C-AE21-4D6B-BB4B-369BC9D3C6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276" y="2609472"/>
                  <a:ext cx="6405282" cy="14911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E0BD25B-736C-4FE7-86B6-F0714CB327D8}"/>
                    </a:ext>
                  </a:extLst>
                </p:cNvPr>
                <p:cNvSpPr/>
                <p:nvPr/>
              </p:nvSpPr>
              <p:spPr>
                <a:xfrm>
                  <a:off x="2808241" y="3702360"/>
                  <a:ext cx="6112073" cy="11005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75DB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75DB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𝑐h𝑛𝑔</m:t>
                                </m:r>
                              </m:e>
                              <m:sub>
                                <m:r>
                                  <a:rPr lang="en-US" sz="2400" i="1">
                                    <a:highlight>
                                      <a:srgbClr val="75DBFF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75DB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𝑐h𝑛𝑔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75DB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75DB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E0BD25B-736C-4FE7-86B6-F0714CB327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8241" y="3702360"/>
                  <a:ext cx="6112073" cy="110055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0947211-E440-4B2C-9F09-07A114C4B7AC}"/>
                    </a:ext>
                  </a:extLst>
                </p:cNvPr>
                <p:cNvSpPr/>
                <p:nvPr/>
              </p:nvSpPr>
              <p:spPr>
                <a:xfrm>
                  <a:off x="2782686" y="5102130"/>
                  <a:ext cx="6132135" cy="11005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86F3FE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86F3FE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𝑐h𝑛𝑔</m:t>
                                </m:r>
                              </m:e>
                              <m:sub>
                                <m:r>
                                  <a:rPr lang="en-US" sz="2400" i="1">
                                    <a:highlight>
                                      <a:srgbClr val="86F3FE"/>
                                    </a:highlight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 smtClean="0">
                                <a:highlight>
                                  <a:srgbClr val="86F3FE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𝑐h𝑛𝑔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86F3FE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86F3FE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0947211-E440-4B2C-9F09-07A114C4B7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2686" y="5102130"/>
                  <a:ext cx="6132135" cy="110055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0B2D2DC-5FFF-432E-B39A-57E078968B4B}"/>
                    </a:ext>
                  </a:extLst>
                </p:cNvPr>
                <p:cNvSpPr txBox="1"/>
                <p:nvPr/>
              </p:nvSpPr>
              <p:spPr>
                <a:xfrm>
                  <a:off x="5450541" y="4643718"/>
                  <a:ext cx="8247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IL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0B2D2DC-5FFF-432E-B39A-57E078968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541" y="4643718"/>
                  <a:ext cx="824753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27973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Monitored Functions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198912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Table of Contents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aiandra GD" panose="020E0502030308020204" pitchFamily="34" charset="0"/>
              </a:rPr>
              <a:t> Inner Product</a:t>
            </a:r>
          </a:p>
          <a:p>
            <a:r>
              <a:rPr lang="en-US" dirty="0"/>
              <a:t> Entropy</a:t>
            </a:r>
          </a:p>
          <a:p>
            <a:r>
              <a:rPr lang="en-US" dirty="0">
                <a:latin typeface="Maiandra GD" panose="020E0502030308020204" pitchFamily="34" charset="0"/>
              </a:rPr>
              <a:t> Norm Squared</a:t>
            </a:r>
          </a:p>
          <a:p>
            <a:r>
              <a:rPr lang="en-US" dirty="0"/>
              <a:t> Spectral Gap</a:t>
            </a:r>
          </a:p>
          <a:p>
            <a:r>
              <a:rPr lang="en-US" dirty="0">
                <a:latin typeface="Maiandra GD" panose="020E0502030308020204" pitchFamily="34" charset="0"/>
              </a:rPr>
              <a:t> AMS F</a:t>
            </a:r>
            <a:r>
              <a:rPr lang="en-US" b="1" baseline="-25000" dirty="0">
                <a:latin typeface="Maiandra GD" panose="020E0502030308020204" pitchFamily="34" charset="0"/>
              </a:rPr>
              <a:t>2</a:t>
            </a:r>
            <a:endParaRPr lang="en-IL" b="1" baseline="-25000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12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Inner Product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63028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Inner Product</a:t>
            </a:r>
            <a:endParaRPr lang="en-IL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f(x,y)=&lt;</a:t>
                </a:r>
                <a:r>
                  <a:rPr lang="en-US" dirty="0" err="1"/>
                  <a:t>x,y</a:t>
                </a:r>
                <a:r>
                  <a:rPr lang="en-US" dirty="0"/>
                  <a:t>&gt;=</a:t>
                </a:r>
                <a:r>
                  <a:rPr lang="en-US" b="1" baseline="30000" dirty="0"/>
                  <a:t>1</a:t>
                </a:r>
                <a:r>
                  <a:rPr lang="en-US" dirty="0"/>
                  <a:t>/</a:t>
                </a:r>
                <a:r>
                  <a:rPr lang="en-US" b="1" baseline="-25000" dirty="0"/>
                  <a:t>4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/>
                  <a:t>x+y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b="1" baseline="30000" dirty="0"/>
                  <a:t>2</a:t>
                </a:r>
                <a:r>
                  <a:rPr lang="en-US" dirty="0"/>
                  <a:t> 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/>
                  <a:t>x-y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b="1" baseline="30000" dirty="0"/>
                  <a:t>2</a:t>
                </a:r>
                <a:r>
                  <a:rPr lang="en-US" dirty="0"/>
                  <a:t>)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t="-19512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AB7363-70C2-4AF2-B94B-118B1D417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040488"/>
              </p:ext>
            </p:extLst>
          </p:nvPr>
        </p:nvGraphicFramePr>
        <p:xfrm>
          <a:off x="1889125" y="2862791"/>
          <a:ext cx="8255001" cy="294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67">
                  <a:extLst>
                    <a:ext uri="{9D8B030D-6E8A-4147-A177-3AD203B41FA5}">
                      <a16:colId xmlns:a16="http://schemas.microsoft.com/office/drawing/2014/main" val="2182783972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593891840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4230879867"/>
                    </a:ext>
                  </a:extLst>
                </a:gridCol>
              </a:tblGrid>
              <a:tr h="980899">
                <a:tc>
                  <a:txBody>
                    <a:bodyPr/>
                    <a:lstStyle/>
                    <a:p>
                      <a:pPr algn="ctr"/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Bounding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Distance to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00660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9524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262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Entropy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3515764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Entropy</a:t>
            </a:r>
            <a:endParaRPr lang="en-IL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f(x)=-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(x</a:t>
                </a:r>
                <a:r>
                  <a:rPr lang="en-US" baseline="-25000" dirty="0"/>
                  <a:t>i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ln(x</a:t>
                </a:r>
                <a:r>
                  <a:rPr lang="en-US" baseline="-25000" dirty="0"/>
                  <a:t>i</a:t>
                </a:r>
                <a:r>
                  <a:rPr lang="en-US" dirty="0"/>
                  <a:t>))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t="-19512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ED9403F-5370-4AE8-83F1-C7EC832FB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3" y="2330698"/>
            <a:ext cx="7134226" cy="42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2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Monitoring Schemes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4186292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Entropy</a:t>
            </a:r>
            <a:endParaRPr lang="en-IL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f(x)=-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(x</a:t>
                </a:r>
                <a:r>
                  <a:rPr lang="en-US" baseline="-25000" dirty="0"/>
                  <a:t>i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ln(x</a:t>
                </a:r>
                <a:r>
                  <a:rPr lang="en-US" baseline="-25000" dirty="0"/>
                  <a:t>i</a:t>
                </a:r>
                <a:r>
                  <a:rPr lang="en-US" dirty="0"/>
                  <a:t>))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t="-19512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AB7363-70C2-4AF2-B94B-118B1D417BC8}"/>
              </a:ext>
            </a:extLst>
          </p:cNvPr>
          <p:cNvGraphicFramePr>
            <a:graphicFrameLocks noGrp="1"/>
          </p:cNvGraphicFramePr>
          <p:nvPr/>
        </p:nvGraphicFramePr>
        <p:xfrm>
          <a:off x="1889125" y="2862791"/>
          <a:ext cx="8255001" cy="294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67">
                  <a:extLst>
                    <a:ext uri="{9D8B030D-6E8A-4147-A177-3AD203B41FA5}">
                      <a16:colId xmlns:a16="http://schemas.microsoft.com/office/drawing/2014/main" val="2182783972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593891840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4230879867"/>
                    </a:ext>
                  </a:extLst>
                </a:gridCol>
              </a:tblGrid>
              <a:tr h="980899">
                <a:tc>
                  <a:txBody>
                    <a:bodyPr/>
                    <a:lstStyle/>
                    <a:p>
                      <a:pPr algn="ctr"/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Bounding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Distance to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00660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Tangent Plane 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9524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Function Itself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Computational Method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601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Norm </a:t>
            </a:r>
            <a:r>
              <a:rPr lang="en-US" sz="11500" dirty="0" err="1"/>
              <a:t>Squarred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2733536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Norm Squared</a:t>
            </a:r>
            <a:endParaRPr lang="en-IL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f(x)=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/>
                  <a:t>x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b="1" baseline="30000" dirty="0"/>
                  <a:t>2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t="-19512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AB7363-70C2-4AF2-B94B-118B1D417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506337"/>
              </p:ext>
            </p:extLst>
          </p:nvPr>
        </p:nvGraphicFramePr>
        <p:xfrm>
          <a:off x="1889125" y="2862791"/>
          <a:ext cx="8255001" cy="294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67">
                  <a:extLst>
                    <a:ext uri="{9D8B030D-6E8A-4147-A177-3AD203B41FA5}">
                      <a16:colId xmlns:a16="http://schemas.microsoft.com/office/drawing/2014/main" val="2182783972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593891840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4230879867"/>
                    </a:ext>
                  </a:extLst>
                </a:gridCol>
              </a:tblGrid>
              <a:tr h="980899">
                <a:tc>
                  <a:txBody>
                    <a:bodyPr/>
                    <a:lstStyle/>
                    <a:p>
                      <a:pPr algn="ctr"/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Bounding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Distance to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00660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Tangent Plane 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9524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Function Itself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590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Spectral Gap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4227549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Spectral Gap</a:t>
            </a:r>
            <a:endParaRPr lang="en-IL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f(M)=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(M)-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(M)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t="-19512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AB7363-70C2-4AF2-B94B-118B1D417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03789"/>
              </p:ext>
            </p:extLst>
          </p:nvPr>
        </p:nvGraphicFramePr>
        <p:xfrm>
          <a:off x="1889125" y="2862791"/>
          <a:ext cx="8255001" cy="294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67">
                  <a:extLst>
                    <a:ext uri="{9D8B030D-6E8A-4147-A177-3AD203B41FA5}">
                      <a16:colId xmlns:a16="http://schemas.microsoft.com/office/drawing/2014/main" val="2182783972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593891840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4230879867"/>
                    </a:ext>
                  </a:extLst>
                </a:gridCol>
              </a:tblGrid>
              <a:tr h="980899">
                <a:tc>
                  <a:txBody>
                    <a:bodyPr/>
                    <a:lstStyle/>
                    <a:p>
                      <a:pPr algn="ctr"/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Bounding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Distance to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00660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6565"/>
                          </a:highlight>
                          <a:latin typeface="Maiandra GD" panose="020E0502030308020204" pitchFamily="34" charset="0"/>
                        </a:rPr>
                        <a:t>???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FF6565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6565"/>
                          </a:highlight>
                          <a:latin typeface="Maiandra GD" panose="020E0502030308020204" pitchFamily="34" charset="0"/>
                        </a:rPr>
                        <a:t>???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FF6565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9524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AFEDEF"/>
                          </a:highlight>
                          <a:latin typeface="Maiandra GD" panose="020E0502030308020204" pitchFamily="34" charset="0"/>
                        </a:rPr>
                        <a:t>Bound of Distance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AFEDEF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112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AMS F</a:t>
            </a:r>
            <a:r>
              <a:rPr lang="en-US" sz="11500" baseline="-25000" dirty="0"/>
              <a:t>2</a:t>
            </a:r>
            <a:endParaRPr lang="en-IL" sz="11500" baseline="-25000" dirty="0"/>
          </a:p>
        </p:txBody>
      </p:sp>
    </p:spTree>
    <p:extLst>
      <p:ext uri="{BB962C8B-B14F-4D97-AF65-F5344CB8AC3E}">
        <p14:creationId xmlns:p14="http://schemas.microsoft.com/office/powerpoint/2010/main" val="4062258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AMS F</a:t>
            </a:r>
            <a:r>
              <a:rPr lang="en-US" sz="6000" baseline="-25000" dirty="0"/>
              <a:t>2</a:t>
            </a:r>
            <a:endParaRPr lang="en-IL" sz="60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f(M)= median of row averages of M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M </a:t>
                </a:r>
                <a:r>
                  <a:rPr lang="en-US" sz="2600" dirty="0"/>
                  <a:t>(pointwise mul)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l="-1681" t="-19512" r="-870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AB7363-70C2-4AF2-B94B-118B1D417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07947"/>
              </p:ext>
            </p:extLst>
          </p:nvPr>
        </p:nvGraphicFramePr>
        <p:xfrm>
          <a:off x="1889125" y="2862791"/>
          <a:ext cx="8255001" cy="294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67">
                  <a:extLst>
                    <a:ext uri="{9D8B030D-6E8A-4147-A177-3AD203B41FA5}">
                      <a16:colId xmlns:a16="http://schemas.microsoft.com/office/drawing/2014/main" val="2182783972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593891840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4230879867"/>
                    </a:ext>
                  </a:extLst>
                </a:gridCol>
              </a:tblGrid>
              <a:tr h="980899">
                <a:tc>
                  <a:txBody>
                    <a:bodyPr/>
                    <a:lstStyle/>
                    <a:p>
                      <a:pPr algn="ctr"/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Bounding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Distance to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00660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9524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FF6565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FF6565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17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Experimental Results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950041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Inner Product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3047573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Textual Data Sources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11B3-468E-45FB-8C88-CFE9BDD1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 Tweets from the end of 2009</a:t>
            </a:r>
          </a:p>
          <a:p>
            <a:r>
              <a:rPr lang="en-US" sz="3200" dirty="0"/>
              <a:t> Blogs textual data</a:t>
            </a:r>
          </a:p>
          <a:p>
            <a:r>
              <a:rPr lang="en-US" sz="3200" dirty="0"/>
              <a:t> Restaurant Reviews</a:t>
            </a:r>
          </a:p>
          <a:p>
            <a:r>
              <a:rPr lang="en-US" sz="3200" dirty="0"/>
              <a:t> Reddit comments from 2015</a:t>
            </a:r>
          </a:p>
          <a:p>
            <a:r>
              <a:rPr lang="en-US" sz="3200" dirty="0"/>
              <a:t> Spam click-baits new headlines</a:t>
            </a:r>
          </a:p>
          <a:p>
            <a:r>
              <a:rPr lang="en-US" sz="3200" dirty="0"/>
              <a:t> News pieces from India</a:t>
            </a:r>
          </a:p>
          <a:p>
            <a:r>
              <a:rPr lang="en-US" sz="3200" dirty="0"/>
              <a:t> Wikipedia article as of March 2017</a:t>
            </a:r>
          </a:p>
          <a:p>
            <a:r>
              <a:rPr lang="en-US" sz="3200" dirty="0"/>
              <a:t> Amazon reviews of movies</a:t>
            </a:r>
            <a:endParaRPr lang="en-IL" sz="32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2764627-1EC8-4468-920E-4A64F41C16FB}"/>
              </a:ext>
            </a:extLst>
          </p:cNvPr>
          <p:cNvSpPr/>
          <p:nvPr/>
        </p:nvSpPr>
        <p:spPr>
          <a:xfrm>
            <a:off x="7856738" y="1825625"/>
            <a:ext cx="284085" cy="2178204"/>
          </a:xfrm>
          <a:prstGeom prst="rightBrace">
            <a:avLst>
              <a:gd name="adj1" fmla="val 8947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3461A8F-48E5-4C8B-9B0D-044DCDEA45F2}"/>
              </a:ext>
            </a:extLst>
          </p:cNvPr>
          <p:cNvSpPr/>
          <p:nvPr/>
        </p:nvSpPr>
        <p:spPr>
          <a:xfrm>
            <a:off x="7847860" y="4138766"/>
            <a:ext cx="284085" cy="2178204"/>
          </a:xfrm>
          <a:prstGeom prst="rightBrace">
            <a:avLst>
              <a:gd name="adj1" fmla="val 8947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EF721E-F570-45B5-803B-38952E0034E9}"/>
              </a:ext>
            </a:extLst>
          </p:cNvPr>
          <p:cNvSpPr/>
          <p:nvPr/>
        </p:nvSpPr>
        <p:spPr>
          <a:xfrm>
            <a:off x="8472889" y="2591561"/>
            <a:ext cx="63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Maiandra GD" panose="020E0502030308020204" pitchFamily="34" charset="0"/>
              </a:rPr>
              <a:t>X</a:t>
            </a:r>
            <a:endParaRPr lang="en-IL" sz="3600" b="1" dirty="0">
              <a:latin typeface="Maiandra GD" panose="020E0502030308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D3DA07-F34F-4161-B1AD-61163E39FDAC}"/>
              </a:ext>
            </a:extLst>
          </p:cNvPr>
          <p:cNvSpPr/>
          <p:nvPr/>
        </p:nvSpPr>
        <p:spPr>
          <a:xfrm>
            <a:off x="8437378" y="4904702"/>
            <a:ext cx="63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Maiandra GD" panose="020E0502030308020204" pitchFamily="34" charset="0"/>
              </a:rPr>
              <a:t>Y</a:t>
            </a:r>
            <a:endParaRPr lang="en-IL" sz="3600" b="1" dirty="0">
              <a:latin typeface="Maiandra GD" panose="020E0502030308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9C452DF-7F2C-4CDE-8551-B9C2B445BA4C}"/>
              </a:ext>
            </a:extLst>
          </p:cNvPr>
          <p:cNvSpPr/>
          <p:nvPr/>
        </p:nvSpPr>
        <p:spPr>
          <a:xfrm>
            <a:off x="8904303" y="4314370"/>
            <a:ext cx="932155" cy="932155"/>
          </a:xfrm>
          <a:custGeom>
            <a:avLst/>
            <a:gdLst>
              <a:gd name="connsiteX0" fmla="*/ 0 w 932155"/>
              <a:gd name="connsiteY0" fmla="*/ 932155 h 932155"/>
              <a:gd name="connsiteX1" fmla="*/ 568171 w 932155"/>
              <a:gd name="connsiteY1" fmla="*/ 701336 h 932155"/>
              <a:gd name="connsiteX2" fmla="*/ 932155 w 932155"/>
              <a:gd name="connsiteY2" fmla="*/ 0 h 93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2155" h="932155">
                <a:moveTo>
                  <a:pt x="0" y="932155"/>
                </a:moveTo>
                <a:cubicBezTo>
                  <a:pt x="206406" y="894425"/>
                  <a:pt x="412812" y="856695"/>
                  <a:pt x="568171" y="701336"/>
                </a:cubicBezTo>
                <a:cubicBezTo>
                  <a:pt x="723530" y="545977"/>
                  <a:pt x="827842" y="272988"/>
                  <a:pt x="932155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D0743E-9B5B-471F-AAED-4932AF0D9BA9}"/>
              </a:ext>
            </a:extLst>
          </p:cNvPr>
          <p:cNvSpPr/>
          <p:nvPr/>
        </p:nvSpPr>
        <p:spPr>
          <a:xfrm flipV="1">
            <a:off x="8904303" y="2891420"/>
            <a:ext cx="932155" cy="932155"/>
          </a:xfrm>
          <a:custGeom>
            <a:avLst/>
            <a:gdLst>
              <a:gd name="connsiteX0" fmla="*/ 0 w 932155"/>
              <a:gd name="connsiteY0" fmla="*/ 932155 h 932155"/>
              <a:gd name="connsiteX1" fmla="*/ 568171 w 932155"/>
              <a:gd name="connsiteY1" fmla="*/ 701336 h 932155"/>
              <a:gd name="connsiteX2" fmla="*/ 932155 w 932155"/>
              <a:gd name="connsiteY2" fmla="*/ 0 h 93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2155" h="932155">
                <a:moveTo>
                  <a:pt x="0" y="932155"/>
                </a:moveTo>
                <a:cubicBezTo>
                  <a:pt x="206406" y="894425"/>
                  <a:pt x="412812" y="856695"/>
                  <a:pt x="568171" y="701336"/>
                </a:cubicBezTo>
                <a:cubicBezTo>
                  <a:pt x="723530" y="545977"/>
                  <a:pt x="827842" y="272988"/>
                  <a:pt x="932155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3904FC-5EFB-46AF-8D4F-02E02BAB0160}"/>
              </a:ext>
            </a:extLst>
          </p:cNvPr>
          <p:cNvSpPr/>
          <p:nvPr/>
        </p:nvSpPr>
        <p:spPr>
          <a:xfrm>
            <a:off x="9551633" y="3727482"/>
            <a:ext cx="1802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Maiandra GD" panose="020E0502030308020204" pitchFamily="34" charset="0"/>
              </a:rPr>
              <a:t>&lt;X,Y&gt;</a:t>
            </a:r>
            <a:endParaRPr lang="en-IL" sz="3600" b="1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60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Table of Contents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aiandra GD" panose="020E0502030308020204" pitchFamily="34" charset="0"/>
              </a:rPr>
              <a:t> Vector Scheme</a:t>
            </a:r>
            <a:endParaRPr lang="en-US" dirty="0"/>
          </a:p>
          <a:p>
            <a:r>
              <a:rPr lang="en-US" dirty="0"/>
              <a:t> Value Scheme</a:t>
            </a:r>
            <a:endParaRPr lang="en-US" dirty="0">
              <a:latin typeface="Maiandra GD" panose="020E0502030308020204" pitchFamily="34" charset="0"/>
            </a:endParaRPr>
          </a:p>
          <a:p>
            <a:r>
              <a:rPr lang="en-US" dirty="0"/>
              <a:t> Distance Scheme</a:t>
            </a:r>
          </a:p>
          <a:p>
            <a:r>
              <a:rPr lang="en-US" dirty="0"/>
              <a:t> Sketched Data Resolution</a:t>
            </a:r>
          </a:p>
          <a:p>
            <a:r>
              <a:rPr lang="en-US" dirty="0"/>
              <a:t> Sketched Change Resolution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75275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8 distributed </a:t>
                </a:r>
                <a:r>
                  <a:rPr lang="en-US" sz="3200" dirty="0">
                    <a:highlight>
                      <a:srgbClr val="AFEDEF"/>
                    </a:highlight>
                  </a:rPr>
                  <a:t>servers</a:t>
                </a:r>
              </a:p>
              <a:p>
                <a:r>
                  <a:rPr lang="en-US" sz="3200" dirty="0"/>
                  <a:t> 20,000 tokens in the </a:t>
                </a:r>
                <a:r>
                  <a:rPr lang="en-US" sz="3200" dirty="0">
                    <a:highlight>
                      <a:srgbClr val="AFEDEF"/>
                    </a:highlight>
                  </a:rPr>
                  <a:t>sliding window</a:t>
                </a:r>
              </a:p>
              <a:p>
                <a:r>
                  <a:rPr lang="en-US" sz="3200" dirty="0"/>
                  <a:t> 2,000 </a:t>
                </a:r>
                <a:r>
                  <a:rPr lang="en-US" sz="3200" dirty="0">
                    <a:highlight>
                      <a:srgbClr val="AFEDEF"/>
                    </a:highlight>
                  </a:rPr>
                  <a:t>iterations</a:t>
                </a:r>
              </a:p>
              <a:p>
                <a:r>
                  <a:rPr lang="en-US" sz="3200" dirty="0"/>
                  <a:t> 1,000 </a:t>
                </a:r>
                <a:r>
                  <a:rPr lang="en-US" sz="3200" dirty="0">
                    <a:highlight>
                      <a:srgbClr val="AFEDEF"/>
                    </a:highlight>
                  </a:rPr>
                  <a:t>tokens per iteration</a:t>
                </a:r>
                <a:r>
                  <a:rPr lang="en-US" sz="3200" dirty="0"/>
                  <a:t> for each server</a:t>
                </a:r>
              </a:p>
              <a:p>
                <a:r>
                  <a:rPr lang="en-US" sz="3200" dirty="0"/>
                  <a:t> (1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3200" dirty="0"/>
                  <a:t> 0.08) multiplicative </a:t>
                </a:r>
                <a:r>
                  <a:rPr lang="en-US" sz="3200" dirty="0">
                    <a:highlight>
                      <a:srgbClr val="AFEDEF"/>
                    </a:highlight>
                  </a:rPr>
                  <a:t>threshold</a:t>
                </a:r>
                <a:endParaRPr lang="en-IL" sz="3200" dirty="0">
                  <a:highlight>
                    <a:srgbClr val="AFEDEF"/>
                  </a:highlight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333" t="-274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643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82716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49398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Amount of Full Syncs</a:t>
            </a:r>
            <a:br>
              <a:rPr lang="en-US" dirty="0"/>
            </a:br>
            <a:r>
              <a:rPr lang="en-US" dirty="0"/>
              <a:t>Compared to Oracle</a:t>
            </a:r>
            <a:endParaRPr lang="en-I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5CE4A8-07D0-411E-8ECC-28AD442CAE0E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59D4A9-AC25-4170-B71E-642DF9F50853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5DAA1BB-61BD-4019-B2C5-03B38F989BAC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B122CE-8AE5-493B-A38F-6662390CCC61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F3146C-B055-4D03-917F-9F3F858EDA26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Full Syncs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6F05A9CB-5A78-4313-AD97-8053967265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2218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Entropy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24660102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Textual Data Sources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11B3-468E-45FB-8C88-CFE9BDD1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 Tweets from the end of 2009</a:t>
            </a:r>
          </a:p>
          <a:p>
            <a:r>
              <a:rPr lang="en-US" sz="3200" dirty="0"/>
              <a:t> Blogs textual data</a:t>
            </a:r>
          </a:p>
          <a:p>
            <a:r>
              <a:rPr lang="en-US" sz="3200" dirty="0"/>
              <a:t> Restaurant Reviews</a:t>
            </a:r>
          </a:p>
          <a:p>
            <a:r>
              <a:rPr lang="en-US" sz="3200" dirty="0"/>
              <a:t> Reddit comments from 2015</a:t>
            </a:r>
          </a:p>
          <a:p>
            <a:r>
              <a:rPr lang="en-US" sz="3200" dirty="0"/>
              <a:t> Spam click-baits new headlines</a:t>
            </a:r>
          </a:p>
          <a:p>
            <a:r>
              <a:rPr lang="en-US" sz="3200" dirty="0"/>
              <a:t> News pieces from India</a:t>
            </a:r>
          </a:p>
          <a:p>
            <a:r>
              <a:rPr lang="en-US" sz="3200" dirty="0"/>
              <a:t> Wikipedia article as of March 2017</a:t>
            </a:r>
          </a:p>
          <a:p>
            <a:r>
              <a:rPr lang="en-US" sz="3200" dirty="0"/>
              <a:t> Amazon reviews of movies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31110888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8 distributed </a:t>
                </a:r>
                <a:r>
                  <a:rPr lang="en-US" sz="3200" dirty="0">
                    <a:highlight>
                      <a:srgbClr val="AFEDEF"/>
                    </a:highlight>
                  </a:rPr>
                  <a:t>servers</a:t>
                </a:r>
              </a:p>
              <a:p>
                <a:r>
                  <a:rPr lang="en-US" sz="3200" dirty="0"/>
                  <a:t> 16,384 tokens in the </a:t>
                </a:r>
                <a:r>
                  <a:rPr lang="en-US" sz="3200" dirty="0">
                    <a:highlight>
                      <a:srgbClr val="AFEDEF"/>
                    </a:highlight>
                  </a:rPr>
                  <a:t>sliding window</a:t>
                </a:r>
              </a:p>
              <a:p>
                <a:r>
                  <a:rPr lang="en-US" sz="3200" dirty="0"/>
                  <a:t> 2,000 </a:t>
                </a:r>
                <a:r>
                  <a:rPr lang="en-US" sz="3200" dirty="0">
                    <a:highlight>
                      <a:srgbClr val="AFEDEF"/>
                    </a:highlight>
                  </a:rPr>
                  <a:t>iterations</a:t>
                </a:r>
              </a:p>
              <a:p>
                <a:r>
                  <a:rPr lang="en-US" sz="3200" dirty="0"/>
                  <a:t> 1,024 </a:t>
                </a:r>
                <a:r>
                  <a:rPr lang="en-US" sz="3200" dirty="0">
                    <a:highlight>
                      <a:srgbClr val="AFEDEF"/>
                    </a:highlight>
                  </a:rPr>
                  <a:t>tokens per iteration</a:t>
                </a:r>
                <a:r>
                  <a:rPr lang="en-US" sz="3200" dirty="0"/>
                  <a:t> for each server</a:t>
                </a:r>
              </a:p>
              <a:p>
                <a:r>
                  <a:rPr lang="en-US" sz="3200" dirty="0"/>
                  <a:t> (1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3200" dirty="0"/>
                  <a:t> 0.012) multiplicative </a:t>
                </a:r>
                <a:r>
                  <a:rPr lang="en-US" sz="3200" dirty="0">
                    <a:highlight>
                      <a:srgbClr val="AFEDEF"/>
                    </a:highlight>
                  </a:rPr>
                  <a:t>threshold</a:t>
                </a:r>
                <a:endParaRPr lang="en-IL" sz="3200" dirty="0">
                  <a:highlight>
                    <a:srgbClr val="AFEDEF"/>
                  </a:highlight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333" t="-274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633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0436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67410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Amount of Full Syncs</a:t>
            </a:r>
            <a:br>
              <a:rPr lang="en-US" dirty="0"/>
            </a:br>
            <a:r>
              <a:rPr lang="en-US" dirty="0"/>
              <a:t>Compared to Oracle</a:t>
            </a:r>
            <a:endParaRPr lang="en-I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5CE4A8-07D0-411E-8ECC-28AD442CAE0E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59D4A9-AC25-4170-B71E-642DF9F50853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5DAA1BB-61BD-4019-B2C5-03B38F989BAC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B122CE-8AE5-493B-A38F-6662390CCC61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F3146C-B055-4D03-917F-9F3F858EDA26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Full Syncs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F05A9CB-5A78-4313-AD97-8053967265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306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Reminder: Monitoring Objective</a:t>
            </a:r>
            <a:endParaRPr lang="en-IL" dirty="0">
              <a:latin typeface="Maiandra GD" panose="020E0502030308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C58CAC-3C67-491F-AD8B-0672EEE1D052}"/>
              </a:ext>
            </a:extLst>
          </p:cNvPr>
          <p:cNvGrpSpPr/>
          <p:nvPr/>
        </p:nvGrpSpPr>
        <p:grpSpPr>
          <a:xfrm>
            <a:off x="2958516" y="1638684"/>
            <a:ext cx="2743200" cy="2743200"/>
            <a:chOff x="8483914" y="2709425"/>
            <a:chExt cx="2743200" cy="27432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A21148C-6275-42E3-9F63-08397132E821}"/>
                </a:ext>
              </a:extLst>
            </p:cNvPr>
            <p:cNvSpPr/>
            <p:nvPr/>
          </p:nvSpPr>
          <p:spPr>
            <a:xfrm>
              <a:off x="8483914" y="2709425"/>
              <a:ext cx="2743200" cy="2743200"/>
            </a:xfrm>
            <a:custGeom>
              <a:avLst/>
              <a:gdLst>
                <a:gd name="connsiteX0" fmla="*/ 0 w 3768572"/>
                <a:gd name="connsiteY0" fmla="*/ 1884286 h 3768572"/>
                <a:gd name="connsiteX1" fmla="*/ 1884286 w 3768572"/>
                <a:gd name="connsiteY1" fmla="*/ 0 h 3768572"/>
                <a:gd name="connsiteX2" fmla="*/ 3768572 w 3768572"/>
                <a:gd name="connsiteY2" fmla="*/ 1884286 h 3768572"/>
                <a:gd name="connsiteX3" fmla="*/ 1884286 w 3768572"/>
                <a:gd name="connsiteY3" fmla="*/ 3768572 h 3768572"/>
                <a:gd name="connsiteX4" fmla="*/ 0 w 3768572"/>
                <a:gd name="connsiteY4" fmla="*/ 1884286 h 376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8572" h="3768572">
                  <a:moveTo>
                    <a:pt x="0" y="1884286"/>
                  </a:moveTo>
                  <a:cubicBezTo>
                    <a:pt x="0" y="843624"/>
                    <a:pt x="843624" y="0"/>
                    <a:pt x="1884286" y="0"/>
                  </a:cubicBezTo>
                  <a:cubicBezTo>
                    <a:pt x="2924948" y="0"/>
                    <a:pt x="3768572" y="843624"/>
                    <a:pt x="3768572" y="1884286"/>
                  </a:cubicBezTo>
                  <a:cubicBezTo>
                    <a:pt x="3768572" y="2924948"/>
                    <a:pt x="2924948" y="3768572"/>
                    <a:pt x="1884286" y="3768572"/>
                  </a:cubicBezTo>
                  <a:cubicBezTo>
                    <a:pt x="843624" y="3768572"/>
                    <a:pt x="0" y="2924948"/>
                    <a:pt x="0" y="188428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029231" tIns="434835" rIns="289890" bIns="434835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0" i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Maiandra GD" panose="020E0502030308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ADE392C-C3BD-4BC0-8B56-EDA9BCA8AC7F}"/>
                    </a:ext>
                  </a:extLst>
                </p:cNvPr>
                <p:cNvSpPr txBox="1"/>
                <p:nvPr/>
              </p:nvSpPr>
              <p:spPr>
                <a:xfrm>
                  <a:off x="8584637" y="3761819"/>
                  <a:ext cx="254175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𝑛𝑜𝑑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i="1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Maiandra GD" panose="020E0502030308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ADE392C-C3BD-4BC0-8B56-EDA9BCA8A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4637" y="3761819"/>
                  <a:ext cx="2541754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33AF77-1B44-4FDA-B1A9-6642CE6638CA}"/>
              </a:ext>
            </a:extLst>
          </p:cNvPr>
          <p:cNvGrpSpPr/>
          <p:nvPr/>
        </p:nvGrpSpPr>
        <p:grpSpPr>
          <a:xfrm>
            <a:off x="170281" y="2895092"/>
            <a:ext cx="3657600" cy="3657600"/>
            <a:chOff x="8483914" y="2709425"/>
            <a:chExt cx="3657600" cy="36576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78BB93C-58BD-4476-8B64-E88F60F64F37}"/>
                </a:ext>
              </a:extLst>
            </p:cNvPr>
            <p:cNvSpPr/>
            <p:nvPr/>
          </p:nvSpPr>
          <p:spPr>
            <a:xfrm>
              <a:off x="8483914" y="2709425"/>
              <a:ext cx="3657600" cy="3657600"/>
            </a:xfrm>
            <a:custGeom>
              <a:avLst/>
              <a:gdLst>
                <a:gd name="connsiteX0" fmla="*/ 0 w 3768572"/>
                <a:gd name="connsiteY0" fmla="*/ 1884286 h 3768572"/>
                <a:gd name="connsiteX1" fmla="*/ 1884286 w 3768572"/>
                <a:gd name="connsiteY1" fmla="*/ 0 h 3768572"/>
                <a:gd name="connsiteX2" fmla="*/ 3768572 w 3768572"/>
                <a:gd name="connsiteY2" fmla="*/ 1884286 h 3768572"/>
                <a:gd name="connsiteX3" fmla="*/ 1884286 w 3768572"/>
                <a:gd name="connsiteY3" fmla="*/ 3768572 h 3768572"/>
                <a:gd name="connsiteX4" fmla="*/ 0 w 3768572"/>
                <a:gd name="connsiteY4" fmla="*/ 1884286 h 376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8572" h="3768572">
                  <a:moveTo>
                    <a:pt x="0" y="1884286"/>
                  </a:moveTo>
                  <a:cubicBezTo>
                    <a:pt x="0" y="843624"/>
                    <a:pt x="843624" y="0"/>
                    <a:pt x="1884286" y="0"/>
                  </a:cubicBezTo>
                  <a:cubicBezTo>
                    <a:pt x="2924948" y="0"/>
                    <a:pt x="3768572" y="843624"/>
                    <a:pt x="3768572" y="1884286"/>
                  </a:cubicBezTo>
                  <a:cubicBezTo>
                    <a:pt x="3768572" y="2924948"/>
                    <a:pt x="2924948" y="3768572"/>
                    <a:pt x="1884286" y="3768572"/>
                  </a:cubicBezTo>
                  <a:cubicBezTo>
                    <a:pt x="843624" y="3768572"/>
                    <a:pt x="0" y="2924948"/>
                    <a:pt x="0" y="188428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029231" tIns="434835" rIns="289890" bIns="434835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0" i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Maiandra GD" panose="020E0502030308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D93C6B-A84F-48E8-9CC5-D8CB2D870C4F}"/>
                    </a:ext>
                  </a:extLst>
                </p:cNvPr>
                <p:cNvSpPr txBox="1"/>
                <p:nvPr/>
              </p:nvSpPr>
              <p:spPr>
                <a:xfrm>
                  <a:off x="8853899" y="4100765"/>
                  <a:ext cx="2743199" cy="8749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0" i="1" smtClean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US" sz="2800" i="1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Maiandra GD" panose="020E0502030308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D93C6B-A84F-48E8-9CC5-D8CB2D870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3899" y="4100765"/>
                  <a:ext cx="2743199" cy="8749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893FE4-80E4-4348-9CCE-515EEDBCFB41}"/>
              </a:ext>
            </a:extLst>
          </p:cNvPr>
          <p:cNvGrpSpPr/>
          <p:nvPr/>
        </p:nvGrpSpPr>
        <p:grpSpPr>
          <a:xfrm>
            <a:off x="5403781" y="1543232"/>
            <a:ext cx="2743200" cy="2743200"/>
            <a:chOff x="8483914" y="2709425"/>
            <a:chExt cx="2743200" cy="27432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0F21CA-6C75-4231-BDBB-65284E763C94}"/>
                </a:ext>
              </a:extLst>
            </p:cNvPr>
            <p:cNvSpPr/>
            <p:nvPr/>
          </p:nvSpPr>
          <p:spPr>
            <a:xfrm>
              <a:off x="8483914" y="2709425"/>
              <a:ext cx="2743200" cy="2743200"/>
            </a:xfrm>
            <a:custGeom>
              <a:avLst/>
              <a:gdLst>
                <a:gd name="connsiteX0" fmla="*/ 0 w 3768572"/>
                <a:gd name="connsiteY0" fmla="*/ 1884286 h 3768572"/>
                <a:gd name="connsiteX1" fmla="*/ 1884286 w 3768572"/>
                <a:gd name="connsiteY1" fmla="*/ 0 h 3768572"/>
                <a:gd name="connsiteX2" fmla="*/ 3768572 w 3768572"/>
                <a:gd name="connsiteY2" fmla="*/ 1884286 h 3768572"/>
                <a:gd name="connsiteX3" fmla="*/ 1884286 w 3768572"/>
                <a:gd name="connsiteY3" fmla="*/ 3768572 h 3768572"/>
                <a:gd name="connsiteX4" fmla="*/ 0 w 3768572"/>
                <a:gd name="connsiteY4" fmla="*/ 1884286 h 376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8572" h="3768572">
                  <a:moveTo>
                    <a:pt x="0" y="1884286"/>
                  </a:moveTo>
                  <a:cubicBezTo>
                    <a:pt x="0" y="843624"/>
                    <a:pt x="843624" y="0"/>
                    <a:pt x="1884286" y="0"/>
                  </a:cubicBezTo>
                  <a:cubicBezTo>
                    <a:pt x="2924948" y="0"/>
                    <a:pt x="3768572" y="843624"/>
                    <a:pt x="3768572" y="1884286"/>
                  </a:cubicBezTo>
                  <a:cubicBezTo>
                    <a:pt x="3768572" y="2924948"/>
                    <a:pt x="2924948" y="3768572"/>
                    <a:pt x="1884286" y="3768572"/>
                  </a:cubicBezTo>
                  <a:cubicBezTo>
                    <a:pt x="843624" y="3768572"/>
                    <a:pt x="0" y="2924948"/>
                    <a:pt x="0" y="188428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029231" tIns="434835" rIns="289890" bIns="434835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0" i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Maiandra GD" panose="020E0502030308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6CA86F-8320-4419-99A5-3AF006D1DA88}"/>
                </a:ext>
              </a:extLst>
            </p:cNvPr>
            <p:cNvSpPr txBox="1"/>
            <p:nvPr/>
          </p:nvSpPr>
          <p:spPr>
            <a:xfrm>
              <a:off x="8584637" y="3761819"/>
              <a:ext cx="25417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Maiandra GD" panose="020E0502030308020204" pitchFamily="34" charset="0"/>
                </a:rPr>
                <a:t>Convex f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734332-74A4-4854-9D40-899AE0B288E2}"/>
              </a:ext>
            </a:extLst>
          </p:cNvPr>
          <p:cNvGrpSpPr/>
          <p:nvPr/>
        </p:nvGrpSpPr>
        <p:grpSpPr>
          <a:xfrm>
            <a:off x="7919581" y="3749675"/>
            <a:ext cx="2743200" cy="2743200"/>
            <a:chOff x="8483914" y="2709425"/>
            <a:chExt cx="2743200" cy="27432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00DE07-938C-4540-B25C-9A932E014305}"/>
                </a:ext>
              </a:extLst>
            </p:cNvPr>
            <p:cNvSpPr/>
            <p:nvPr/>
          </p:nvSpPr>
          <p:spPr>
            <a:xfrm>
              <a:off x="8483914" y="2709425"/>
              <a:ext cx="2743200" cy="2743200"/>
            </a:xfrm>
            <a:custGeom>
              <a:avLst/>
              <a:gdLst>
                <a:gd name="connsiteX0" fmla="*/ 0 w 3768572"/>
                <a:gd name="connsiteY0" fmla="*/ 1884286 h 3768572"/>
                <a:gd name="connsiteX1" fmla="*/ 1884286 w 3768572"/>
                <a:gd name="connsiteY1" fmla="*/ 0 h 3768572"/>
                <a:gd name="connsiteX2" fmla="*/ 3768572 w 3768572"/>
                <a:gd name="connsiteY2" fmla="*/ 1884286 h 3768572"/>
                <a:gd name="connsiteX3" fmla="*/ 1884286 w 3768572"/>
                <a:gd name="connsiteY3" fmla="*/ 3768572 h 3768572"/>
                <a:gd name="connsiteX4" fmla="*/ 0 w 3768572"/>
                <a:gd name="connsiteY4" fmla="*/ 1884286 h 376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8572" h="3768572">
                  <a:moveTo>
                    <a:pt x="0" y="1884286"/>
                  </a:moveTo>
                  <a:cubicBezTo>
                    <a:pt x="0" y="843624"/>
                    <a:pt x="843624" y="0"/>
                    <a:pt x="1884286" y="0"/>
                  </a:cubicBezTo>
                  <a:cubicBezTo>
                    <a:pt x="2924948" y="0"/>
                    <a:pt x="3768572" y="843624"/>
                    <a:pt x="3768572" y="1884286"/>
                  </a:cubicBezTo>
                  <a:cubicBezTo>
                    <a:pt x="3768572" y="2924948"/>
                    <a:pt x="2924948" y="3768572"/>
                    <a:pt x="1884286" y="3768572"/>
                  </a:cubicBezTo>
                  <a:cubicBezTo>
                    <a:pt x="843624" y="3768572"/>
                    <a:pt x="0" y="2924948"/>
                    <a:pt x="0" y="188428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029231" tIns="434835" rIns="289890" bIns="434835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0" i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Maiandra GD" panose="020E0502030308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BFCC68-BFCB-46A2-BED9-C8798B8929FE}"/>
                    </a:ext>
                  </a:extLst>
                </p:cNvPr>
                <p:cNvSpPr txBox="1"/>
                <p:nvPr/>
              </p:nvSpPr>
              <p:spPr>
                <a:xfrm>
                  <a:off x="8584637" y="3626940"/>
                  <a:ext cx="2541754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Maiandra GD" panose="020E0502030308020204" pitchFamily="34" charset="0"/>
                    </a:rPr>
                    <a:t>Monitor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800" i="1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Maiandra GD" panose="020E0502030308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BFCC68-BFCB-46A2-BED9-C8798B892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4637" y="3626940"/>
                  <a:ext cx="2541754" cy="954107"/>
                </a:xfrm>
                <a:prstGeom prst="rect">
                  <a:avLst/>
                </a:prstGeom>
                <a:blipFill>
                  <a:blip r:embed="rId4"/>
                  <a:stretch>
                    <a:fillRect t="-7051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Arrow: Bent 15">
            <a:extLst>
              <a:ext uri="{FF2B5EF4-FFF2-40B4-BE49-F238E27FC236}">
                <a16:creationId xmlns:a16="http://schemas.microsoft.com/office/drawing/2014/main" id="{DF23D4CE-9F44-4F98-BE93-A14377117C4E}"/>
              </a:ext>
            </a:extLst>
          </p:cNvPr>
          <p:cNvSpPr/>
          <p:nvPr/>
        </p:nvSpPr>
        <p:spPr>
          <a:xfrm rot="21282417" flipV="1">
            <a:off x="5205645" y="4327121"/>
            <a:ext cx="2424279" cy="1385499"/>
          </a:xfrm>
          <a:prstGeom prst="ben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2700" prstMaterial="clear">
            <a:bevelT w="177800" h="254000"/>
            <a:bevelB w="152400"/>
          </a:sp3d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2029231" tIns="434835" rIns="289890" bIns="434835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i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2455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37" y="1090863"/>
            <a:ext cx="11630525" cy="5069306"/>
          </a:xfrm>
        </p:spPr>
        <p:txBody>
          <a:bodyPr>
            <a:normAutofit/>
          </a:bodyPr>
          <a:lstStyle/>
          <a:p>
            <a:r>
              <a:rPr lang="en-US" sz="11500" dirty="0"/>
              <a:t>Spectral Gap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19876359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37" y="1090863"/>
            <a:ext cx="11630525" cy="5069306"/>
          </a:xfrm>
        </p:spPr>
        <p:txBody>
          <a:bodyPr>
            <a:normAutofit/>
          </a:bodyPr>
          <a:lstStyle/>
          <a:p>
            <a:r>
              <a:rPr lang="en-US" sz="11500" dirty="0"/>
              <a:t>AMS F</a:t>
            </a:r>
            <a:r>
              <a:rPr lang="en-US" sz="11500" baseline="-25000" dirty="0"/>
              <a:t>2</a:t>
            </a:r>
            <a:endParaRPr lang="en-IL" sz="11500" baseline="-25000" dirty="0"/>
          </a:p>
        </p:txBody>
      </p:sp>
    </p:spTree>
    <p:extLst>
      <p:ext uri="{BB962C8B-B14F-4D97-AF65-F5344CB8AC3E}">
        <p14:creationId xmlns:p14="http://schemas.microsoft.com/office/powerpoint/2010/main" val="34160420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8 distributed </a:t>
                </a:r>
                <a:r>
                  <a:rPr lang="en-US" sz="3200" dirty="0">
                    <a:highlight>
                      <a:srgbClr val="AFEDEF"/>
                    </a:highlight>
                  </a:rPr>
                  <a:t>servers</a:t>
                </a:r>
              </a:p>
              <a:p>
                <a:r>
                  <a:rPr lang="en-US" sz="3200" dirty="0"/>
                  <a:t> 16,384 tokens in the </a:t>
                </a:r>
                <a:r>
                  <a:rPr lang="en-US" sz="3200" dirty="0">
                    <a:highlight>
                      <a:srgbClr val="AFEDEF"/>
                    </a:highlight>
                  </a:rPr>
                  <a:t>sliding window</a:t>
                </a:r>
              </a:p>
              <a:p>
                <a:r>
                  <a:rPr lang="en-US" sz="3200" dirty="0"/>
                  <a:t> 2,000 </a:t>
                </a:r>
                <a:r>
                  <a:rPr lang="en-US" sz="3200" dirty="0">
                    <a:highlight>
                      <a:srgbClr val="AFEDEF"/>
                    </a:highlight>
                  </a:rPr>
                  <a:t>iterations</a:t>
                </a:r>
              </a:p>
              <a:p>
                <a:r>
                  <a:rPr lang="en-US" sz="3200" dirty="0"/>
                  <a:t> 1,024 </a:t>
                </a:r>
                <a:r>
                  <a:rPr lang="en-US" sz="3200" dirty="0">
                    <a:highlight>
                      <a:srgbClr val="AFEDEF"/>
                    </a:highlight>
                  </a:rPr>
                  <a:t>tokens per iteration</a:t>
                </a:r>
                <a:r>
                  <a:rPr lang="en-US" sz="3200" dirty="0"/>
                  <a:t> for each server</a:t>
                </a:r>
              </a:p>
              <a:p>
                <a:r>
                  <a:rPr lang="en-US" sz="3200" dirty="0"/>
                  <a:t> (1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3200" dirty="0"/>
                  <a:t> 0.012) multiplicative </a:t>
                </a:r>
                <a:r>
                  <a:rPr lang="en-US" sz="3200" dirty="0">
                    <a:highlight>
                      <a:srgbClr val="AFEDEF"/>
                    </a:highlight>
                  </a:rPr>
                  <a:t>threshold</a:t>
                </a:r>
                <a:endParaRPr lang="en-IL" sz="3200" dirty="0">
                  <a:highlight>
                    <a:srgbClr val="AFEDEF"/>
                  </a:highlight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333" t="-274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9203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37" y="1090863"/>
            <a:ext cx="11630525" cy="5069306"/>
          </a:xfrm>
        </p:spPr>
        <p:txBody>
          <a:bodyPr>
            <a:normAutofit/>
          </a:bodyPr>
          <a:lstStyle/>
          <a:p>
            <a:r>
              <a:rPr lang="en-US" sz="11500" dirty="0"/>
              <a:t>Value vs Distance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224657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Vector Scheme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14106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Vector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Maintain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2600" dirty="0"/>
                  <a:t>Slack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Local Constraint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Proof</a:t>
                </a:r>
                <a:endParaRPr lang="en-US" sz="2800" u="sng" dirty="0">
                  <a:highlight>
                    <a:srgbClr val="AAEEFC"/>
                  </a:highligh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Vector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Violation Resolution</a:t>
                </a:r>
              </a:p>
              <a:p>
                <a:pPr marL="0" indent="0">
                  <a:buNone/>
                </a:pPr>
                <a:r>
                  <a:rPr lang="en-US" sz="2400" dirty="0"/>
                  <a:t>			Balance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so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	For k nodes: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←−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457200" lvl="1" indent="0" algn="ctr">
                  <a:buNone/>
                </a:pPr>
                <a:endParaRPr lang="en-US" sz="2800" dirty="0">
                  <a:highlight>
                    <a:srgbClr val="E6E6E6"/>
                  </a:highlight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90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Distance Scheme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104812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887</Words>
  <Application>Microsoft Office PowerPoint</Application>
  <PresentationFormat>Widescreen</PresentationFormat>
  <Paragraphs>269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Maiandra GD</vt:lpstr>
      <vt:lpstr>Wingdings</vt:lpstr>
      <vt:lpstr>Office Theme</vt:lpstr>
      <vt:lpstr>What We Did So Far</vt:lpstr>
      <vt:lpstr>Table of Contents</vt:lpstr>
      <vt:lpstr>Monitoring Schemes</vt:lpstr>
      <vt:lpstr>Table of Contents</vt:lpstr>
      <vt:lpstr>Reminder: Monitoring Objective</vt:lpstr>
      <vt:lpstr>Vector Scheme</vt:lpstr>
      <vt:lpstr>Vector Scheme</vt:lpstr>
      <vt:lpstr>Vector Scheme</vt:lpstr>
      <vt:lpstr>Distance Scheme</vt:lpstr>
      <vt:lpstr>Distance Scheme</vt:lpstr>
      <vt:lpstr>Distance Scheme</vt:lpstr>
      <vt:lpstr>Value Scheme</vt:lpstr>
      <vt:lpstr>Value Scheme</vt:lpstr>
      <vt:lpstr>Value Scheme</vt:lpstr>
      <vt:lpstr>Sketched Data Resolution</vt:lpstr>
      <vt:lpstr>Gradual Full Sync</vt:lpstr>
      <vt:lpstr>Gradual Full Sync</vt:lpstr>
      <vt:lpstr>Some Intuition</vt:lpstr>
      <vt:lpstr>Some Intuition</vt:lpstr>
      <vt:lpstr>Sketched Data Resolution</vt:lpstr>
      <vt:lpstr>Sketched Change Resolution</vt:lpstr>
      <vt:lpstr>Sketched Change Resolution</vt:lpstr>
      <vt:lpstr>Sketched Change Resolution</vt:lpstr>
      <vt:lpstr>Monitored Functions</vt:lpstr>
      <vt:lpstr>Table of Contents</vt:lpstr>
      <vt:lpstr>Inner Product</vt:lpstr>
      <vt:lpstr>Inner Product</vt:lpstr>
      <vt:lpstr>Entropy</vt:lpstr>
      <vt:lpstr>Entropy</vt:lpstr>
      <vt:lpstr>Entropy</vt:lpstr>
      <vt:lpstr>Norm Squarred</vt:lpstr>
      <vt:lpstr>Norm Squared</vt:lpstr>
      <vt:lpstr>Spectral Gap</vt:lpstr>
      <vt:lpstr>Spectral Gap</vt:lpstr>
      <vt:lpstr>AMS F2</vt:lpstr>
      <vt:lpstr>AMS F2</vt:lpstr>
      <vt:lpstr>Experimental Results</vt:lpstr>
      <vt:lpstr>Inner Product</vt:lpstr>
      <vt:lpstr>Bag-of-Words Textual Data Sources</vt:lpstr>
      <vt:lpstr>Parameters</vt:lpstr>
      <vt:lpstr>Bandwidth</vt:lpstr>
      <vt:lpstr>Bandwidth</vt:lpstr>
      <vt:lpstr>Average Amount of Full Syncs Compared to Oracle</vt:lpstr>
      <vt:lpstr>Entropy</vt:lpstr>
      <vt:lpstr>Bag-of-Words Textual Data Sources</vt:lpstr>
      <vt:lpstr>Parameters</vt:lpstr>
      <vt:lpstr>Bandwidth</vt:lpstr>
      <vt:lpstr>Bandwidth</vt:lpstr>
      <vt:lpstr>Average Amount of Full Syncs Compared to Oracle</vt:lpstr>
      <vt:lpstr>Spectral Gap</vt:lpstr>
      <vt:lpstr>AMS F2</vt:lpstr>
      <vt:lpstr>Parameters</vt:lpstr>
      <vt:lpstr>Value vs Distance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Yuval</dc:creator>
  <cp:lastModifiedBy>Yuval</cp:lastModifiedBy>
  <cp:revision>141</cp:revision>
  <dcterms:created xsi:type="dcterms:W3CDTF">2018-11-12T17:16:41Z</dcterms:created>
  <dcterms:modified xsi:type="dcterms:W3CDTF">2018-12-01T21:26:18Z</dcterms:modified>
</cp:coreProperties>
</file>