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3" r:id="rId1"/>
  </p:sldMasterIdLst>
  <p:sldIdLst>
    <p:sldId id="256" r:id="rId2"/>
    <p:sldId id="268" r:id="rId3"/>
    <p:sldId id="258" r:id="rId4"/>
    <p:sldId id="259" r:id="rId5"/>
    <p:sldId id="260" r:id="rId6"/>
    <p:sldId id="262" r:id="rId7"/>
    <p:sldId id="263" r:id="rId8"/>
    <p:sldId id="272" r:id="rId9"/>
    <p:sldId id="271" r:id="rId10"/>
    <p:sldId id="269" r:id="rId11"/>
    <p:sldId id="270" r:id="rId12"/>
    <p:sldId id="264" r:id="rId13"/>
    <p:sldId id="265" r:id="rId14"/>
    <p:sldId id="266" r:id="rId15"/>
    <p:sldId id="267" r:id="rId16"/>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00"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7D25D6-7D67-46AE-82DC-049C70AEA754}" type="doc">
      <dgm:prSet loTypeId="urn:microsoft.com/office/officeart/2018/2/layout/IconVerticalSolidList" loCatId="icon" qsTypeId="urn:microsoft.com/office/officeart/2005/8/quickstyle/simple1" qsCatId="simple" csTypeId="urn:microsoft.com/office/officeart/2018/5/colors/Iconchunking_neutralbg_accent4_2" csCatId="accent4" phldr="1"/>
      <dgm:spPr/>
      <dgm:t>
        <a:bodyPr/>
        <a:lstStyle/>
        <a:p>
          <a:endParaRPr lang="en-US"/>
        </a:p>
      </dgm:t>
    </dgm:pt>
    <dgm:pt modelId="{3F52BBA6-8A50-4D53-A4F5-3756BFF8B8D4}">
      <dgm:prSet/>
      <dgm:spPr/>
      <dgm:t>
        <a:bodyPr/>
        <a:lstStyle/>
        <a:p>
          <a:pPr algn="r" rtl="1">
            <a:lnSpc>
              <a:spcPct val="100000"/>
            </a:lnSpc>
          </a:pPr>
          <a:r>
            <a:rPr lang="he-IL" dirty="0">
              <a:effectLst/>
              <a:latin typeface="Calibri" panose="020F0502020204030204" pitchFamily="34" charset="0"/>
              <a:ea typeface="Times New Roman" panose="02020603050405020304" pitchFamily="18" charset="0"/>
              <a:cs typeface="Arial" panose="020B0604020202020204" pitchFamily="34" charset="0"/>
            </a:rPr>
            <a:t>מטרת העבודה היא לבצע ניתוח על הנתונים שנמסרו, תוך זיהוי הקשר בין הסיוע שהתקבל בכל מחוז לבין הצרכים של האוכלוסייה, כפי שמיוצגים בעמודות של הסלים השונים. העבודה תתמקד בניתוח השפעת הסלים הספציפיים, כמו חינוך, בריאות, תעסוקה ועוד, תוך סיווג המחוזות וניתוח ההתפלגות הכלכלית והחברתית של הסיוע. במקביל, ניתוח זה יספק הבנה לגבי המחוזות הזקוקים לסיוע מיוחד ובאיזה תחום יש להשקיע יותר משאבים, מה שכביכול יסייע בהחלטות ציבוריות ואסטרטגיות למדיניות סוציאלית</a:t>
          </a:r>
          <a:r>
            <a:rPr lang="he-IL" dirty="0">
              <a:latin typeface="Arial" panose="020B0604020202020204" pitchFamily="34" charset="0"/>
              <a:ea typeface="Times New Roman" panose="02020603050405020304" pitchFamily="18" charset="0"/>
              <a:cs typeface="Arial" panose="020B0604020202020204" pitchFamily="34" charset="0"/>
            </a:rPr>
            <a:t>.</a:t>
          </a:r>
          <a:endParaRPr lang="en-US" dirty="0"/>
        </a:p>
      </dgm:t>
    </dgm:pt>
    <dgm:pt modelId="{158B1AED-9B3C-4064-9639-D8F3DD470330}" type="parTrans" cxnId="{5ED29ED1-A385-44F9-9480-5534BBD81828}">
      <dgm:prSet/>
      <dgm:spPr/>
      <dgm:t>
        <a:bodyPr/>
        <a:lstStyle/>
        <a:p>
          <a:endParaRPr lang="en-US"/>
        </a:p>
      </dgm:t>
    </dgm:pt>
    <dgm:pt modelId="{F17703B2-80C7-449A-8459-3D689A780E38}" type="sibTrans" cxnId="{5ED29ED1-A385-44F9-9480-5534BBD81828}">
      <dgm:prSet/>
      <dgm:spPr/>
      <dgm:t>
        <a:bodyPr/>
        <a:lstStyle/>
        <a:p>
          <a:endParaRPr lang="en-US"/>
        </a:p>
      </dgm:t>
    </dgm:pt>
    <dgm:pt modelId="{4A0FC6D0-813B-4F13-8B8F-EF112F5DD329}">
      <dgm:prSet/>
      <dgm:spPr/>
      <dgm:t>
        <a:bodyPr/>
        <a:lstStyle/>
        <a:p>
          <a:pPr algn="r">
            <a:lnSpc>
              <a:spcPct val="100000"/>
            </a:lnSpc>
          </a:pPr>
          <a:r>
            <a:rPr lang="he-IL" dirty="0"/>
            <a:t>העבודה מתמקדת בניתוח נתונים בתחום הסיוע הכלכלי-חברתי שניתן למשפחות ברחבי הארץ. מטרת העבודה היא לזהות את הקשרים בין הסיוע שהתקבל בכל מחוז לבין הצרכים של האוכלוסייה, על ידי בחינה של דפוסי הצריכה בתחומים שונים כמו חינוך, בריאות ודיור על ידי למידת מכונה מפוקחת.</a:t>
          </a:r>
          <a:br>
            <a:rPr lang="en-US" dirty="0"/>
          </a:br>
          <a:r>
            <a:rPr lang="he-IL" dirty="0"/>
            <a:t> ובנוסף לבחון את החלוקה של הסלים והתקציבים לפי מספר סלים ולמצוא דפוסים </a:t>
          </a:r>
          <a:r>
            <a:rPr lang="he-IL" dirty="0" err="1"/>
            <a:t>באוכלוסיה</a:t>
          </a:r>
          <a:r>
            <a:rPr lang="he-IL" dirty="0"/>
            <a:t> לאו דווקא ע"י חלוקה גאוגרפית של מחוזות אלא על סיווג וחלוקה לפי סלים ותקציבים ללא קשר למחוזות בלמידת מכונה לא מפוקחת.</a:t>
          </a:r>
          <a:r>
            <a:rPr lang="en-US" dirty="0"/>
            <a:t> </a:t>
          </a:r>
        </a:p>
      </dgm:t>
    </dgm:pt>
    <dgm:pt modelId="{8DB3D170-4EB3-4BF7-A9B2-1B124A35AB47}" type="parTrans" cxnId="{5EC61059-5B03-47D0-9BA4-C23A5BB45D35}">
      <dgm:prSet/>
      <dgm:spPr/>
      <dgm:t>
        <a:bodyPr/>
        <a:lstStyle/>
        <a:p>
          <a:endParaRPr lang="en-US"/>
        </a:p>
      </dgm:t>
    </dgm:pt>
    <dgm:pt modelId="{5B40EE5A-8477-44F1-B23C-7BDA5249711D}" type="sibTrans" cxnId="{5EC61059-5B03-47D0-9BA4-C23A5BB45D35}">
      <dgm:prSet/>
      <dgm:spPr/>
      <dgm:t>
        <a:bodyPr/>
        <a:lstStyle/>
        <a:p>
          <a:endParaRPr lang="en-US"/>
        </a:p>
      </dgm:t>
    </dgm:pt>
    <dgm:pt modelId="{5D22BAC5-89E7-4697-8BBC-8382BB19A586}">
      <dgm:prSet/>
      <dgm:spPr/>
      <dgm:t>
        <a:bodyPr/>
        <a:lstStyle/>
        <a:p>
          <a:pPr algn="r">
            <a:lnSpc>
              <a:spcPct val="100000"/>
            </a:lnSpc>
          </a:pPr>
          <a:r>
            <a:rPr lang="he-IL" dirty="0"/>
            <a:t>הבעיה המרכזית המועלת היא כיצד לחלק את המשפחות לקבוצות הומוגניות, על מנת להתאים את הסיוע בצורה מדויקת יותר. הבחירה לנתח את הנתונים על פי דפוסי הצריכה לפי חלוקה גיאוגרפית ולפי חלוקה וסיווג לפי סלים ללא קשר למחוזות בנוסף מאפשרת לזהות את הצרכים האמיתיים של המשפחות, ומספקת תובנות עמוקות יותר לגבי השפעת הסיוע על איכות החיים של האוכלוסייה.</a:t>
          </a:r>
          <a:endParaRPr lang="en-US" dirty="0"/>
        </a:p>
      </dgm:t>
    </dgm:pt>
    <dgm:pt modelId="{0DACDC58-0812-43EE-ABB4-02126A7C33E2}" type="parTrans" cxnId="{3BF2863B-0805-45F4-818B-3A1BA25C6FA8}">
      <dgm:prSet/>
      <dgm:spPr/>
      <dgm:t>
        <a:bodyPr/>
        <a:lstStyle/>
        <a:p>
          <a:endParaRPr lang="en-US"/>
        </a:p>
      </dgm:t>
    </dgm:pt>
    <dgm:pt modelId="{7C8C3809-1B55-439C-A64C-EFB695937F37}" type="sibTrans" cxnId="{3BF2863B-0805-45F4-818B-3A1BA25C6FA8}">
      <dgm:prSet/>
      <dgm:spPr/>
      <dgm:t>
        <a:bodyPr/>
        <a:lstStyle/>
        <a:p>
          <a:endParaRPr lang="en-US"/>
        </a:p>
      </dgm:t>
    </dgm:pt>
    <dgm:pt modelId="{06221617-DE3D-4111-AFE0-4F416D6D8E2B}" type="pres">
      <dgm:prSet presAssocID="{AE7D25D6-7D67-46AE-82DC-049C70AEA754}" presName="root" presStyleCnt="0">
        <dgm:presLayoutVars>
          <dgm:dir/>
          <dgm:resizeHandles val="exact"/>
        </dgm:presLayoutVars>
      </dgm:prSet>
      <dgm:spPr/>
    </dgm:pt>
    <dgm:pt modelId="{52A1B8EE-D2EE-4438-BE7A-085FD97B761E}" type="pres">
      <dgm:prSet presAssocID="{3F52BBA6-8A50-4D53-A4F5-3756BFF8B8D4}" presName="compNode" presStyleCnt="0"/>
      <dgm:spPr/>
    </dgm:pt>
    <dgm:pt modelId="{26BBBA7B-0C36-4DE8-A18C-9017475B48DD}" type="pres">
      <dgm:prSet presAssocID="{3F52BBA6-8A50-4D53-A4F5-3756BFF8B8D4}" presName="bgRect" presStyleLbl="bgShp" presStyleIdx="0" presStyleCnt="3" custLinFactNeighborX="1870" custLinFactNeighborY="4153"/>
      <dgm:spPr/>
    </dgm:pt>
    <dgm:pt modelId="{CF3F9A98-48EC-4C95-A3CE-5A69A14626DF}" type="pres">
      <dgm:prSet presAssocID="{3F52BBA6-8A50-4D53-A4F5-3756BFF8B8D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פגיעה במטרה"/>
        </a:ext>
      </dgm:extLst>
    </dgm:pt>
    <dgm:pt modelId="{87924D18-DC4C-4CA2-8858-93C54AF22A9C}" type="pres">
      <dgm:prSet presAssocID="{3F52BBA6-8A50-4D53-A4F5-3756BFF8B8D4}" presName="spaceRect" presStyleCnt="0"/>
      <dgm:spPr/>
    </dgm:pt>
    <dgm:pt modelId="{17BE5F87-9B33-46C9-B7C4-52080C476D01}" type="pres">
      <dgm:prSet presAssocID="{3F52BBA6-8A50-4D53-A4F5-3756BFF8B8D4}" presName="parTx" presStyleLbl="revTx" presStyleIdx="0" presStyleCnt="3">
        <dgm:presLayoutVars>
          <dgm:chMax val="0"/>
          <dgm:chPref val="0"/>
        </dgm:presLayoutVars>
      </dgm:prSet>
      <dgm:spPr/>
    </dgm:pt>
    <dgm:pt modelId="{565675A2-18D7-4512-B918-B42F0D28B3AD}" type="pres">
      <dgm:prSet presAssocID="{F17703B2-80C7-449A-8459-3D689A780E38}" presName="sibTrans" presStyleCnt="0"/>
      <dgm:spPr/>
    </dgm:pt>
    <dgm:pt modelId="{AD40DCC1-1E53-46D7-B184-5B2861294952}" type="pres">
      <dgm:prSet presAssocID="{4A0FC6D0-813B-4F13-8B8F-EF112F5DD329}" presName="compNode" presStyleCnt="0"/>
      <dgm:spPr/>
    </dgm:pt>
    <dgm:pt modelId="{C6896229-0392-4E71-AE39-123E6D9698A0}" type="pres">
      <dgm:prSet presAssocID="{4A0FC6D0-813B-4F13-8B8F-EF112F5DD329}" presName="bgRect" presStyleLbl="bgShp" presStyleIdx="1" presStyleCnt="3"/>
      <dgm:spPr/>
    </dgm:pt>
    <dgm:pt modelId="{804B54E4-6070-4257-AC77-55D27DF2493A}" type="pres">
      <dgm:prSet presAssocID="{4A0FC6D0-813B-4F13-8B8F-EF112F5DD32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רופא"/>
        </a:ext>
      </dgm:extLst>
    </dgm:pt>
    <dgm:pt modelId="{C1BEFEE2-26C4-46C2-AA57-027D66EB2E92}" type="pres">
      <dgm:prSet presAssocID="{4A0FC6D0-813B-4F13-8B8F-EF112F5DD329}" presName="spaceRect" presStyleCnt="0"/>
      <dgm:spPr/>
    </dgm:pt>
    <dgm:pt modelId="{3ABBC6B6-0C2F-4A5D-B4CD-69F942B1B449}" type="pres">
      <dgm:prSet presAssocID="{4A0FC6D0-813B-4F13-8B8F-EF112F5DD329}" presName="parTx" presStyleLbl="revTx" presStyleIdx="1" presStyleCnt="3">
        <dgm:presLayoutVars>
          <dgm:chMax val="0"/>
          <dgm:chPref val="0"/>
        </dgm:presLayoutVars>
      </dgm:prSet>
      <dgm:spPr/>
    </dgm:pt>
    <dgm:pt modelId="{B7B747B1-DCA9-44D1-A569-7A1061E9A603}" type="pres">
      <dgm:prSet presAssocID="{5B40EE5A-8477-44F1-B23C-7BDA5249711D}" presName="sibTrans" presStyleCnt="0"/>
      <dgm:spPr/>
    </dgm:pt>
    <dgm:pt modelId="{0B89199F-C2A9-4586-B8A3-B39997695DBE}" type="pres">
      <dgm:prSet presAssocID="{5D22BAC5-89E7-4697-8BBC-8382BB19A586}" presName="compNode" presStyleCnt="0"/>
      <dgm:spPr/>
    </dgm:pt>
    <dgm:pt modelId="{CD32F433-9B9D-4450-9E31-63095B083137}" type="pres">
      <dgm:prSet presAssocID="{5D22BAC5-89E7-4697-8BBC-8382BB19A586}" presName="bgRect" presStyleLbl="bgShp" presStyleIdx="2" presStyleCnt="3"/>
      <dgm:spPr/>
    </dgm:pt>
    <dgm:pt modelId="{0F569BE0-EEB3-4192-AC23-71A3F5FF8483}" type="pres">
      <dgm:prSet presAssocID="{5D22BAC5-89E7-4697-8BBC-8382BB19A58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מסנן"/>
        </a:ext>
      </dgm:extLst>
    </dgm:pt>
    <dgm:pt modelId="{315BAD2B-3B80-4B4D-9672-1034F96E22FA}" type="pres">
      <dgm:prSet presAssocID="{5D22BAC5-89E7-4697-8BBC-8382BB19A586}" presName="spaceRect" presStyleCnt="0"/>
      <dgm:spPr/>
    </dgm:pt>
    <dgm:pt modelId="{F9BB286D-7736-4CE7-BC20-A3A0920C593D}" type="pres">
      <dgm:prSet presAssocID="{5D22BAC5-89E7-4697-8BBC-8382BB19A586}" presName="parTx" presStyleLbl="revTx" presStyleIdx="2" presStyleCnt="3">
        <dgm:presLayoutVars>
          <dgm:chMax val="0"/>
          <dgm:chPref val="0"/>
        </dgm:presLayoutVars>
      </dgm:prSet>
      <dgm:spPr/>
    </dgm:pt>
  </dgm:ptLst>
  <dgm:cxnLst>
    <dgm:cxn modelId="{D034B73A-3452-4115-94C1-4E0448CE7FD1}" type="presOf" srcId="{AE7D25D6-7D67-46AE-82DC-049C70AEA754}" destId="{06221617-DE3D-4111-AFE0-4F416D6D8E2B}" srcOrd="0" destOrd="0" presId="urn:microsoft.com/office/officeart/2018/2/layout/IconVerticalSolidList"/>
    <dgm:cxn modelId="{3BF2863B-0805-45F4-818B-3A1BA25C6FA8}" srcId="{AE7D25D6-7D67-46AE-82DC-049C70AEA754}" destId="{5D22BAC5-89E7-4697-8BBC-8382BB19A586}" srcOrd="2" destOrd="0" parTransId="{0DACDC58-0812-43EE-ABB4-02126A7C33E2}" sibTransId="{7C8C3809-1B55-439C-A64C-EFB695937F37}"/>
    <dgm:cxn modelId="{D7E9434B-0ECD-4C1F-8ECE-ECE93438923C}" type="presOf" srcId="{4A0FC6D0-813B-4F13-8B8F-EF112F5DD329}" destId="{3ABBC6B6-0C2F-4A5D-B4CD-69F942B1B449}" srcOrd="0" destOrd="0" presId="urn:microsoft.com/office/officeart/2018/2/layout/IconVerticalSolidList"/>
    <dgm:cxn modelId="{5EC61059-5B03-47D0-9BA4-C23A5BB45D35}" srcId="{AE7D25D6-7D67-46AE-82DC-049C70AEA754}" destId="{4A0FC6D0-813B-4F13-8B8F-EF112F5DD329}" srcOrd="1" destOrd="0" parTransId="{8DB3D170-4EB3-4BF7-A9B2-1B124A35AB47}" sibTransId="{5B40EE5A-8477-44F1-B23C-7BDA5249711D}"/>
    <dgm:cxn modelId="{BAA10887-71C9-47A7-B7B1-CFA45449AC0B}" type="presOf" srcId="{3F52BBA6-8A50-4D53-A4F5-3756BFF8B8D4}" destId="{17BE5F87-9B33-46C9-B7C4-52080C476D01}" srcOrd="0" destOrd="0" presId="urn:microsoft.com/office/officeart/2018/2/layout/IconVerticalSolidList"/>
    <dgm:cxn modelId="{640FE695-E284-472F-ABD5-5BD2509E5312}" type="presOf" srcId="{5D22BAC5-89E7-4697-8BBC-8382BB19A586}" destId="{F9BB286D-7736-4CE7-BC20-A3A0920C593D}" srcOrd="0" destOrd="0" presId="urn:microsoft.com/office/officeart/2018/2/layout/IconVerticalSolidList"/>
    <dgm:cxn modelId="{5ED29ED1-A385-44F9-9480-5534BBD81828}" srcId="{AE7D25D6-7D67-46AE-82DC-049C70AEA754}" destId="{3F52BBA6-8A50-4D53-A4F5-3756BFF8B8D4}" srcOrd="0" destOrd="0" parTransId="{158B1AED-9B3C-4064-9639-D8F3DD470330}" sibTransId="{F17703B2-80C7-449A-8459-3D689A780E38}"/>
    <dgm:cxn modelId="{F29F5686-A1C2-497E-9820-CE7590AEB44B}" type="presParOf" srcId="{06221617-DE3D-4111-AFE0-4F416D6D8E2B}" destId="{52A1B8EE-D2EE-4438-BE7A-085FD97B761E}" srcOrd="0" destOrd="0" presId="urn:microsoft.com/office/officeart/2018/2/layout/IconVerticalSolidList"/>
    <dgm:cxn modelId="{C762214D-50E5-421B-B387-64D02B8F71E9}" type="presParOf" srcId="{52A1B8EE-D2EE-4438-BE7A-085FD97B761E}" destId="{26BBBA7B-0C36-4DE8-A18C-9017475B48DD}" srcOrd="0" destOrd="0" presId="urn:microsoft.com/office/officeart/2018/2/layout/IconVerticalSolidList"/>
    <dgm:cxn modelId="{B6167E47-D876-4085-A3CB-A31A166DD4BA}" type="presParOf" srcId="{52A1B8EE-D2EE-4438-BE7A-085FD97B761E}" destId="{CF3F9A98-48EC-4C95-A3CE-5A69A14626DF}" srcOrd="1" destOrd="0" presId="urn:microsoft.com/office/officeart/2018/2/layout/IconVerticalSolidList"/>
    <dgm:cxn modelId="{B35D919F-A177-4C4E-AA61-9FD24045B20D}" type="presParOf" srcId="{52A1B8EE-D2EE-4438-BE7A-085FD97B761E}" destId="{87924D18-DC4C-4CA2-8858-93C54AF22A9C}" srcOrd="2" destOrd="0" presId="urn:microsoft.com/office/officeart/2018/2/layout/IconVerticalSolidList"/>
    <dgm:cxn modelId="{589E4C78-F9BF-4A0E-96E8-0957EA796236}" type="presParOf" srcId="{52A1B8EE-D2EE-4438-BE7A-085FD97B761E}" destId="{17BE5F87-9B33-46C9-B7C4-52080C476D01}" srcOrd="3" destOrd="0" presId="urn:microsoft.com/office/officeart/2018/2/layout/IconVerticalSolidList"/>
    <dgm:cxn modelId="{26A3ABEC-FACE-49D1-A96A-4585F272BE49}" type="presParOf" srcId="{06221617-DE3D-4111-AFE0-4F416D6D8E2B}" destId="{565675A2-18D7-4512-B918-B42F0D28B3AD}" srcOrd="1" destOrd="0" presId="urn:microsoft.com/office/officeart/2018/2/layout/IconVerticalSolidList"/>
    <dgm:cxn modelId="{DB55160F-CAF1-46F3-8C3C-9E65C57BDEAD}" type="presParOf" srcId="{06221617-DE3D-4111-AFE0-4F416D6D8E2B}" destId="{AD40DCC1-1E53-46D7-B184-5B2861294952}" srcOrd="2" destOrd="0" presId="urn:microsoft.com/office/officeart/2018/2/layout/IconVerticalSolidList"/>
    <dgm:cxn modelId="{BEA5B843-8E65-495B-ADA3-AA12AA0B94CA}" type="presParOf" srcId="{AD40DCC1-1E53-46D7-B184-5B2861294952}" destId="{C6896229-0392-4E71-AE39-123E6D9698A0}" srcOrd="0" destOrd="0" presId="urn:microsoft.com/office/officeart/2018/2/layout/IconVerticalSolidList"/>
    <dgm:cxn modelId="{ABB3011C-DC27-4CE5-B691-3B202013F5ED}" type="presParOf" srcId="{AD40DCC1-1E53-46D7-B184-5B2861294952}" destId="{804B54E4-6070-4257-AC77-55D27DF2493A}" srcOrd="1" destOrd="0" presId="urn:microsoft.com/office/officeart/2018/2/layout/IconVerticalSolidList"/>
    <dgm:cxn modelId="{659E7FF6-D60C-4D02-9784-4A086BE3D79E}" type="presParOf" srcId="{AD40DCC1-1E53-46D7-B184-5B2861294952}" destId="{C1BEFEE2-26C4-46C2-AA57-027D66EB2E92}" srcOrd="2" destOrd="0" presId="urn:microsoft.com/office/officeart/2018/2/layout/IconVerticalSolidList"/>
    <dgm:cxn modelId="{FA683CE5-A27A-464A-A611-F1FF49CA74EF}" type="presParOf" srcId="{AD40DCC1-1E53-46D7-B184-5B2861294952}" destId="{3ABBC6B6-0C2F-4A5D-B4CD-69F942B1B449}" srcOrd="3" destOrd="0" presId="urn:microsoft.com/office/officeart/2018/2/layout/IconVerticalSolidList"/>
    <dgm:cxn modelId="{1A9813D0-BE77-4C5B-86FA-70ADD84E3311}" type="presParOf" srcId="{06221617-DE3D-4111-AFE0-4F416D6D8E2B}" destId="{B7B747B1-DCA9-44D1-A569-7A1061E9A603}" srcOrd="3" destOrd="0" presId="urn:microsoft.com/office/officeart/2018/2/layout/IconVerticalSolidList"/>
    <dgm:cxn modelId="{4DA4D985-BE19-4EEF-8BA7-E6953C85DCFE}" type="presParOf" srcId="{06221617-DE3D-4111-AFE0-4F416D6D8E2B}" destId="{0B89199F-C2A9-4586-B8A3-B39997695DBE}" srcOrd="4" destOrd="0" presId="urn:microsoft.com/office/officeart/2018/2/layout/IconVerticalSolidList"/>
    <dgm:cxn modelId="{27CDA2CD-2007-47D5-BA4C-3E9FA9F51D1C}" type="presParOf" srcId="{0B89199F-C2A9-4586-B8A3-B39997695DBE}" destId="{CD32F433-9B9D-4450-9E31-63095B083137}" srcOrd="0" destOrd="0" presId="urn:microsoft.com/office/officeart/2018/2/layout/IconVerticalSolidList"/>
    <dgm:cxn modelId="{45247F27-2496-473F-A271-49E7D4072984}" type="presParOf" srcId="{0B89199F-C2A9-4586-B8A3-B39997695DBE}" destId="{0F569BE0-EEB3-4192-AC23-71A3F5FF8483}" srcOrd="1" destOrd="0" presId="urn:microsoft.com/office/officeart/2018/2/layout/IconVerticalSolidList"/>
    <dgm:cxn modelId="{17C61ABF-2902-4BE3-B03A-2ECFCA23A04D}" type="presParOf" srcId="{0B89199F-C2A9-4586-B8A3-B39997695DBE}" destId="{315BAD2B-3B80-4B4D-9672-1034F96E22FA}" srcOrd="2" destOrd="0" presId="urn:microsoft.com/office/officeart/2018/2/layout/IconVerticalSolidList"/>
    <dgm:cxn modelId="{310F44C7-3563-4B2F-94EB-F000639FBDBC}" type="presParOf" srcId="{0B89199F-C2A9-4586-B8A3-B39997695DBE}" destId="{F9BB286D-7736-4CE7-BC20-A3A0920C593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BE44F9-7615-47B7-80D2-7EEB8188D8B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0981E9F-16DB-49A6-B18F-BDA029CEFA59}">
      <dgm:prSet/>
      <dgm:spPr/>
      <dgm:t>
        <a:bodyPr/>
        <a:lstStyle/>
        <a:p>
          <a:pPr algn="r" rtl="1"/>
          <a:r>
            <a:rPr lang="he-IL" dirty="0"/>
            <a:t>האלגוריתמים שהשתמשנו בהם הוא </a:t>
          </a:r>
          <a:r>
            <a:rPr lang="en-US" dirty="0"/>
            <a:t>Random Forest, Logistic Regression, SVM, KNN, </a:t>
          </a:r>
          <a:r>
            <a:rPr lang="he-IL" dirty="0"/>
            <a:t>ו</a:t>
          </a:r>
          <a:r>
            <a:rPr lang="en-US" dirty="0"/>
            <a:t>-Gradient Boosting,  </a:t>
          </a:r>
          <a:r>
            <a:rPr lang="he-IL" dirty="0"/>
            <a:t>בגלל שהנתונים שלנו כוללים מספר קטגוריות לא מאוזנות, ואנו צריכות למצוא את המודל שיעבוד הכי טוב עם מאפיינים כמו משתנים רבים, חוסר איזון, ונתונים מורכבים</a:t>
          </a:r>
          <a:endParaRPr lang="en-US" dirty="0"/>
        </a:p>
      </dgm:t>
    </dgm:pt>
    <dgm:pt modelId="{FDE813A4-9099-44F6-A2A2-AF19C9924533}" type="parTrans" cxnId="{D0613312-A66A-4301-8E84-823FAD85EC01}">
      <dgm:prSet/>
      <dgm:spPr/>
      <dgm:t>
        <a:bodyPr/>
        <a:lstStyle/>
        <a:p>
          <a:endParaRPr lang="en-US"/>
        </a:p>
      </dgm:t>
    </dgm:pt>
    <dgm:pt modelId="{5BA41BDD-7C24-4AEB-B9D0-48B86F49079D}" type="sibTrans" cxnId="{D0613312-A66A-4301-8E84-823FAD85EC01}">
      <dgm:prSet/>
      <dgm:spPr/>
      <dgm:t>
        <a:bodyPr/>
        <a:lstStyle/>
        <a:p>
          <a:endParaRPr lang="en-US"/>
        </a:p>
      </dgm:t>
    </dgm:pt>
    <dgm:pt modelId="{DA19BB15-D95A-4047-8CE5-89B05A1B93B5}">
      <dgm:prSet/>
      <dgm:spPr/>
      <dgm:t>
        <a:bodyPr/>
        <a:lstStyle/>
        <a:p>
          <a:pPr algn="r" rtl="1"/>
          <a:r>
            <a:rPr lang="he-IL" dirty="0"/>
            <a:t>הטכניקות שיישמנו הן </a:t>
          </a:r>
          <a:r>
            <a:rPr lang="en-US" dirty="0"/>
            <a:t>SMOTE </a:t>
          </a:r>
          <a:r>
            <a:rPr lang="he-IL" dirty="0"/>
            <a:t>ו</a:t>
          </a:r>
          <a:r>
            <a:rPr lang="en-US" dirty="0"/>
            <a:t> </a:t>
          </a:r>
          <a:r>
            <a:rPr lang="en-US" dirty="0" err="1"/>
            <a:t>GridSearchCV</a:t>
          </a:r>
          <a:r>
            <a:rPr lang="en-US" dirty="0"/>
            <a:t>, </a:t>
          </a:r>
          <a:r>
            <a:rPr lang="he-IL" dirty="0"/>
            <a:t>בגלל ש</a:t>
          </a:r>
          <a:r>
            <a:rPr lang="en-US" dirty="0"/>
            <a:t> SMOTE </a:t>
          </a:r>
          <a:r>
            <a:rPr lang="he-IL" dirty="0"/>
            <a:t>עוזר לאזן את הקטגוריות בנתוני האימון, ו</a:t>
          </a:r>
          <a:r>
            <a:rPr lang="en-US" dirty="0"/>
            <a:t>-</a:t>
          </a:r>
          <a:r>
            <a:rPr lang="en-US" dirty="0" err="1"/>
            <a:t>GridSearchCV</a:t>
          </a:r>
          <a:r>
            <a:rPr lang="en-US" dirty="0"/>
            <a:t> </a:t>
          </a:r>
          <a:r>
            <a:rPr lang="he-IL" dirty="0"/>
            <a:t>מאפשר לנו למצוא את הפרמטרים האופטימליים לכל מודל על מנת להשיג את הביצועים הטובים ביותר. כל התהליך כולל גם </a:t>
          </a:r>
          <a:r>
            <a:rPr lang="en-US" dirty="0"/>
            <a:t>Cross-Validation (CV) </a:t>
          </a:r>
          <a:r>
            <a:rPr lang="he-IL" dirty="0"/>
            <a:t>כדי להבטיח שהמודלים ייבחנו בצורה הוגנת ונכונה על פי נתונים שונים, ובכך למנוע</a:t>
          </a:r>
          <a:r>
            <a:rPr lang="en-US" dirty="0"/>
            <a:t> overfitting </a:t>
          </a:r>
          <a:r>
            <a:rPr lang="he-IL" dirty="0"/>
            <a:t>ולשפר את הכללה של המודלים</a:t>
          </a:r>
          <a:r>
            <a:rPr lang="en-US" dirty="0"/>
            <a:t>.</a:t>
          </a:r>
        </a:p>
      </dgm:t>
    </dgm:pt>
    <dgm:pt modelId="{56768D5E-F459-4682-A632-6FDA9E415227}" type="parTrans" cxnId="{61555BFB-12DF-4C4B-B61B-4D1DE68A1D5A}">
      <dgm:prSet/>
      <dgm:spPr/>
      <dgm:t>
        <a:bodyPr/>
        <a:lstStyle/>
        <a:p>
          <a:endParaRPr lang="en-US"/>
        </a:p>
      </dgm:t>
    </dgm:pt>
    <dgm:pt modelId="{DA7C2DFA-C373-4BF8-9DEB-D60DE07FBA7E}" type="sibTrans" cxnId="{61555BFB-12DF-4C4B-B61B-4D1DE68A1D5A}">
      <dgm:prSet/>
      <dgm:spPr/>
      <dgm:t>
        <a:bodyPr/>
        <a:lstStyle/>
        <a:p>
          <a:endParaRPr lang="en-US"/>
        </a:p>
      </dgm:t>
    </dgm:pt>
    <dgm:pt modelId="{7C20983C-ECB8-4B2E-B98D-EC7F52B9A674}">
      <dgm:prSet/>
      <dgm:spPr/>
      <dgm:t>
        <a:bodyPr/>
        <a:lstStyle/>
        <a:p>
          <a:pPr algn="r"/>
          <a:r>
            <a:rPr lang="he-IL" dirty="0"/>
            <a:t>לאחר התוצאה, שמנו לב שעדיין יש מחוזות שלפעמים לא נקלטו על ידי חלק מן המודלים אז עוד טכניקה להשוואה שהוספנו הייתה תוצאות והשוואה על ידי מטריצת בלבול .</a:t>
          </a:r>
          <a:br>
            <a:rPr lang="he-IL" dirty="0"/>
          </a:br>
          <a:endParaRPr lang="en-US" dirty="0"/>
        </a:p>
      </dgm:t>
    </dgm:pt>
    <dgm:pt modelId="{26441BCC-551E-48C9-BF02-FA429FF20F3A}" type="parTrans" cxnId="{F5DC48F5-A0AB-4150-819B-D7A0FF8D815A}">
      <dgm:prSet/>
      <dgm:spPr/>
      <dgm:t>
        <a:bodyPr/>
        <a:lstStyle/>
        <a:p>
          <a:endParaRPr lang="en-US"/>
        </a:p>
      </dgm:t>
    </dgm:pt>
    <dgm:pt modelId="{ECEDFCF5-47D6-491A-9B3C-180CB94FF47D}" type="sibTrans" cxnId="{F5DC48F5-A0AB-4150-819B-D7A0FF8D815A}">
      <dgm:prSet/>
      <dgm:spPr/>
      <dgm:t>
        <a:bodyPr/>
        <a:lstStyle/>
        <a:p>
          <a:endParaRPr lang="en-US"/>
        </a:p>
      </dgm:t>
    </dgm:pt>
    <dgm:pt modelId="{6A9D8331-E121-425F-8902-11C039488270}" type="pres">
      <dgm:prSet presAssocID="{ACBE44F9-7615-47B7-80D2-7EEB8188D8B5}" presName="root" presStyleCnt="0">
        <dgm:presLayoutVars>
          <dgm:dir/>
          <dgm:resizeHandles val="exact"/>
        </dgm:presLayoutVars>
      </dgm:prSet>
      <dgm:spPr/>
    </dgm:pt>
    <dgm:pt modelId="{FBE7406E-B36F-4A06-A4C5-BF60EF285BF7}" type="pres">
      <dgm:prSet presAssocID="{F0981E9F-16DB-49A6-B18F-BDA029CEFA59}" presName="compNode" presStyleCnt="0"/>
      <dgm:spPr/>
    </dgm:pt>
    <dgm:pt modelId="{03D2C5B3-42D6-4449-A39E-5E47C96C1449}" type="pres">
      <dgm:prSet presAssocID="{F0981E9F-16DB-49A6-B18F-BDA029CEFA59}" presName="bgRect" presStyleLbl="bgShp" presStyleIdx="0" presStyleCnt="3"/>
      <dgm:spPr/>
    </dgm:pt>
    <dgm:pt modelId="{A3E450FD-B288-4CCC-BFCC-AA073D7C127C}" type="pres">
      <dgm:prSet presAssocID="{F0981E9F-16DB-49A6-B18F-BDA029CEFA5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rrow Circle"/>
        </a:ext>
      </dgm:extLst>
    </dgm:pt>
    <dgm:pt modelId="{C3B2ED6B-2201-412E-8473-C1CE82BCEA8C}" type="pres">
      <dgm:prSet presAssocID="{F0981E9F-16DB-49A6-B18F-BDA029CEFA59}" presName="spaceRect" presStyleCnt="0"/>
      <dgm:spPr/>
    </dgm:pt>
    <dgm:pt modelId="{6996696D-D46A-4E6A-B243-779791779A6A}" type="pres">
      <dgm:prSet presAssocID="{F0981E9F-16DB-49A6-B18F-BDA029CEFA59}" presName="parTx" presStyleLbl="revTx" presStyleIdx="0" presStyleCnt="3">
        <dgm:presLayoutVars>
          <dgm:chMax val="0"/>
          <dgm:chPref val="0"/>
        </dgm:presLayoutVars>
      </dgm:prSet>
      <dgm:spPr/>
    </dgm:pt>
    <dgm:pt modelId="{3689BACB-2EAF-4278-A827-B3CBBA682EAF}" type="pres">
      <dgm:prSet presAssocID="{5BA41BDD-7C24-4AEB-B9D0-48B86F49079D}" presName="sibTrans" presStyleCnt="0"/>
      <dgm:spPr/>
    </dgm:pt>
    <dgm:pt modelId="{9920FDE9-03FA-4700-A819-5A188CE2EF5C}" type="pres">
      <dgm:prSet presAssocID="{DA19BB15-D95A-4047-8CE5-89B05A1B93B5}" presName="compNode" presStyleCnt="0"/>
      <dgm:spPr/>
    </dgm:pt>
    <dgm:pt modelId="{043AB1D5-547D-45D5-A764-D372090FCC09}" type="pres">
      <dgm:prSet presAssocID="{DA19BB15-D95A-4047-8CE5-89B05A1B93B5}" presName="bgRect" presStyleLbl="bgShp" presStyleIdx="1" presStyleCnt="3"/>
      <dgm:spPr/>
    </dgm:pt>
    <dgm:pt modelId="{9D0C95FF-4F25-4D01-85B2-A982B12C628D}" type="pres">
      <dgm:prSet presAssocID="{DA19BB15-D95A-4047-8CE5-89B05A1B93B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Org Chart"/>
        </a:ext>
      </dgm:extLst>
    </dgm:pt>
    <dgm:pt modelId="{3CD06339-8556-4D68-9903-18F2586D32E5}" type="pres">
      <dgm:prSet presAssocID="{DA19BB15-D95A-4047-8CE5-89B05A1B93B5}" presName="spaceRect" presStyleCnt="0"/>
      <dgm:spPr/>
    </dgm:pt>
    <dgm:pt modelId="{FD0613AE-BFD0-4507-BB72-BA1AD5D0ED93}" type="pres">
      <dgm:prSet presAssocID="{DA19BB15-D95A-4047-8CE5-89B05A1B93B5}" presName="parTx" presStyleLbl="revTx" presStyleIdx="1" presStyleCnt="3">
        <dgm:presLayoutVars>
          <dgm:chMax val="0"/>
          <dgm:chPref val="0"/>
        </dgm:presLayoutVars>
      </dgm:prSet>
      <dgm:spPr/>
    </dgm:pt>
    <dgm:pt modelId="{9272DD2A-0093-42A8-BE81-F041AFD0B171}" type="pres">
      <dgm:prSet presAssocID="{DA7C2DFA-C373-4BF8-9DEB-D60DE07FBA7E}" presName="sibTrans" presStyleCnt="0"/>
      <dgm:spPr/>
    </dgm:pt>
    <dgm:pt modelId="{DBC7FA53-290A-4030-8D27-51DDCA1AC10E}" type="pres">
      <dgm:prSet presAssocID="{7C20983C-ECB8-4B2E-B98D-EC7F52B9A674}" presName="compNode" presStyleCnt="0"/>
      <dgm:spPr/>
    </dgm:pt>
    <dgm:pt modelId="{C35B4B94-95A5-4B60-ADF1-99100735EC50}" type="pres">
      <dgm:prSet presAssocID="{7C20983C-ECB8-4B2E-B98D-EC7F52B9A674}" presName="bgRect" presStyleLbl="bgShp" presStyleIdx="2" presStyleCnt="3"/>
      <dgm:spPr/>
    </dgm:pt>
    <dgm:pt modelId="{ED2193CF-C034-4C3D-BEA8-96B4A3128D07}" type="pres">
      <dgm:prSet presAssocID="{7C20983C-ECB8-4B2E-B98D-EC7F52B9A67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סימן ביקורת"/>
        </a:ext>
      </dgm:extLst>
    </dgm:pt>
    <dgm:pt modelId="{905F74FB-1B63-4231-8793-4E27A232B696}" type="pres">
      <dgm:prSet presAssocID="{7C20983C-ECB8-4B2E-B98D-EC7F52B9A674}" presName="spaceRect" presStyleCnt="0"/>
      <dgm:spPr/>
    </dgm:pt>
    <dgm:pt modelId="{4B9C590F-8124-472A-B639-FD56C0916407}" type="pres">
      <dgm:prSet presAssocID="{7C20983C-ECB8-4B2E-B98D-EC7F52B9A674}" presName="parTx" presStyleLbl="revTx" presStyleIdx="2" presStyleCnt="3">
        <dgm:presLayoutVars>
          <dgm:chMax val="0"/>
          <dgm:chPref val="0"/>
        </dgm:presLayoutVars>
      </dgm:prSet>
      <dgm:spPr/>
    </dgm:pt>
  </dgm:ptLst>
  <dgm:cxnLst>
    <dgm:cxn modelId="{205EEF0E-8466-4514-B3F8-6B04501CBD23}" type="presOf" srcId="{7C20983C-ECB8-4B2E-B98D-EC7F52B9A674}" destId="{4B9C590F-8124-472A-B639-FD56C0916407}" srcOrd="0" destOrd="0" presId="urn:microsoft.com/office/officeart/2018/2/layout/IconVerticalSolidList"/>
    <dgm:cxn modelId="{D0613312-A66A-4301-8E84-823FAD85EC01}" srcId="{ACBE44F9-7615-47B7-80D2-7EEB8188D8B5}" destId="{F0981E9F-16DB-49A6-B18F-BDA029CEFA59}" srcOrd="0" destOrd="0" parTransId="{FDE813A4-9099-44F6-A2A2-AF19C9924533}" sibTransId="{5BA41BDD-7C24-4AEB-B9D0-48B86F49079D}"/>
    <dgm:cxn modelId="{2432A42C-F881-4DA9-BF9D-B8B3618BBD57}" type="presOf" srcId="{DA19BB15-D95A-4047-8CE5-89B05A1B93B5}" destId="{FD0613AE-BFD0-4507-BB72-BA1AD5D0ED93}" srcOrd="0" destOrd="0" presId="urn:microsoft.com/office/officeart/2018/2/layout/IconVerticalSolidList"/>
    <dgm:cxn modelId="{73033847-73F2-4BC0-A7FA-7589D3E7D826}" type="presOf" srcId="{F0981E9F-16DB-49A6-B18F-BDA029CEFA59}" destId="{6996696D-D46A-4E6A-B243-779791779A6A}" srcOrd="0" destOrd="0" presId="urn:microsoft.com/office/officeart/2018/2/layout/IconVerticalSolidList"/>
    <dgm:cxn modelId="{8CCAA2E7-87C7-4FA3-8AEF-9370F3462CAD}" type="presOf" srcId="{ACBE44F9-7615-47B7-80D2-7EEB8188D8B5}" destId="{6A9D8331-E121-425F-8902-11C039488270}" srcOrd="0" destOrd="0" presId="urn:microsoft.com/office/officeart/2018/2/layout/IconVerticalSolidList"/>
    <dgm:cxn modelId="{F5DC48F5-A0AB-4150-819B-D7A0FF8D815A}" srcId="{ACBE44F9-7615-47B7-80D2-7EEB8188D8B5}" destId="{7C20983C-ECB8-4B2E-B98D-EC7F52B9A674}" srcOrd="2" destOrd="0" parTransId="{26441BCC-551E-48C9-BF02-FA429FF20F3A}" sibTransId="{ECEDFCF5-47D6-491A-9B3C-180CB94FF47D}"/>
    <dgm:cxn modelId="{61555BFB-12DF-4C4B-B61B-4D1DE68A1D5A}" srcId="{ACBE44F9-7615-47B7-80D2-7EEB8188D8B5}" destId="{DA19BB15-D95A-4047-8CE5-89B05A1B93B5}" srcOrd="1" destOrd="0" parTransId="{56768D5E-F459-4682-A632-6FDA9E415227}" sibTransId="{DA7C2DFA-C373-4BF8-9DEB-D60DE07FBA7E}"/>
    <dgm:cxn modelId="{EF7B5F12-606C-4E27-8A51-BA0618EF8CC9}" type="presParOf" srcId="{6A9D8331-E121-425F-8902-11C039488270}" destId="{FBE7406E-B36F-4A06-A4C5-BF60EF285BF7}" srcOrd="0" destOrd="0" presId="urn:microsoft.com/office/officeart/2018/2/layout/IconVerticalSolidList"/>
    <dgm:cxn modelId="{98743268-CCB9-4C9B-8DF7-3CD53C2CEDD1}" type="presParOf" srcId="{FBE7406E-B36F-4A06-A4C5-BF60EF285BF7}" destId="{03D2C5B3-42D6-4449-A39E-5E47C96C1449}" srcOrd="0" destOrd="0" presId="urn:microsoft.com/office/officeart/2018/2/layout/IconVerticalSolidList"/>
    <dgm:cxn modelId="{9716D35B-74F8-45A4-9D8F-6047D3784F5C}" type="presParOf" srcId="{FBE7406E-B36F-4A06-A4C5-BF60EF285BF7}" destId="{A3E450FD-B288-4CCC-BFCC-AA073D7C127C}" srcOrd="1" destOrd="0" presId="urn:microsoft.com/office/officeart/2018/2/layout/IconVerticalSolidList"/>
    <dgm:cxn modelId="{62B47B73-A30F-4496-AC1F-580FD30C57B4}" type="presParOf" srcId="{FBE7406E-B36F-4A06-A4C5-BF60EF285BF7}" destId="{C3B2ED6B-2201-412E-8473-C1CE82BCEA8C}" srcOrd="2" destOrd="0" presId="urn:microsoft.com/office/officeart/2018/2/layout/IconVerticalSolidList"/>
    <dgm:cxn modelId="{CA8DB391-9742-4C79-8FE3-14AF22E55138}" type="presParOf" srcId="{FBE7406E-B36F-4A06-A4C5-BF60EF285BF7}" destId="{6996696D-D46A-4E6A-B243-779791779A6A}" srcOrd="3" destOrd="0" presId="urn:microsoft.com/office/officeart/2018/2/layout/IconVerticalSolidList"/>
    <dgm:cxn modelId="{7DF7CC4E-30DC-4BD9-B177-14833FF99800}" type="presParOf" srcId="{6A9D8331-E121-425F-8902-11C039488270}" destId="{3689BACB-2EAF-4278-A827-B3CBBA682EAF}" srcOrd="1" destOrd="0" presId="urn:microsoft.com/office/officeart/2018/2/layout/IconVerticalSolidList"/>
    <dgm:cxn modelId="{97D19107-2F70-4317-9053-CA5D98AD694A}" type="presParOf" srcId="{6A9D8331-E121-425F-8902-11C039488270}" destId="{9920FDE9-03FA-4700-A819-5A188CE2EF5C}" srcOrd="2" destOrd="0" presId="urn:microsoft.com/office/officeart/2018/2/layout/IconVerticalSolidList"/>
    <dgm:cxn modelId="{C2E97884-540A-42C7-B3E7-37F5702ADCEC}" type="presParOf" srcId="{9920FDE9-03FA-4700-A819-5A188CE2EF5C}" destId="{043AB1D5-547D-45D5-A764-D372090FCC09}" srcOrd="0" destOrd="0" presId="urn:microsoft.com/office/officeart/2018/2/layout/IconVerticalSolidList"/>
    <dgm:cxn modelId="{31900AF1-4B50-4077-977B-204FA27B0CCC}" type="presParOf" srcId="{9920FDE9-03FA-4700-A819-5A188CE2EF5C}" destId="{9D0C95FF-4F25-4D01-85B2-A982B12C628D}" srcOrd="1" destOrd="0" presId="urn:microsoft.com/office/officeart/2018/2/layout/IconVerticalSolidList"/>
    <dgm:cxn modelId="{1BA8007C-6925-43A8-B520-6B32765CD19A}" type="presParOf" srcId="{9920FDE9-03FA-4700-A819-5A188CE2EF5C}" destId="{3CD06339-8556-4D68-9903-18F2586D32E5}" srcOrd="2" destOrd="0" presId="urn:microsoft.com/office/officeart/2018/2/layout/IconVerticalSolidList"/>
    <dgm:cxn modelId="{52C68A2D-6DD4-464B-9DEA-88CD65B23A06}" type="presParOf" srcId="{9920FDE9-03FA-4700-A819-5A188CE2EF5C}" destId="{FD0613AE-BFD0-4507-BB72-BA1AD5D0ED93}" srcOrd="3" destOrd="0" presId="urn:microsoft.com/office/officeart/2018/2/layout/IconVerticalSolidList"/>
    <dgm:cxn modelId="{D25FF700-881E-4AE4-A277-AF0E12AD42AF}" type="presParOf" srcId="{6A9D8331-E121-425F-8902-11C039488270}" destId="{9272DD2A-0093-42A8-BE81-F041AFD0B171}" srcOrd="3" destOrd="0" presId="urn:microsoft.com/office/officeart/2018/2/layout/IconVerticalSolidList"/>
    <dgm:cxn modelId="{7F1FA78D-C443-4B10-B276-1C1C0205D1E7}" type="presParOf" srcId="{6A9D8331-E121-425F-8902-11C039488270}" destId="{DBC7FA53-290A-4030-8D27-51DDCA1AC10E}" srcOrd="4" destOrd="0" presId="urn:microsoft.com/office/officeart/2018/2/layout/IconVerticalSolidList"/>
    <dgm:cxn modelId="{DA17D60B-9D9A-4AF2-97FB-E5B049163317}" type="presParOf" srcId="{DBC7FA53-290A-4030-8D27-51DDCA1AC10E}" destId="{C35B4B94-95A5-4B60-ADF1-99100735EC50}" srcOrd="0" destOrd="0" presId="urn:microsoft.com/office/officeart/2018/2/layout/IconVerticalSolidList"/>
    <dgm:cxn modelId="{B232E709-8EDA-4DE6-A57C-8BCC5952831E}" type="presParOf" srcId="{DBC7FA53-290A-4030-8D27-51DDCA1AC10E}" destId="{ED2193CF-C034-4C3D-BEA8-96B4A3128D07}" srcOrd="1" destOrd="0" presId="urn:microsoft.com/office/officeart/2018/2/layout/IconVerticalSolidList"/>
    <dgm:cxn modelId="{BAE630C8-046F-4C1D-845E-5D739AF24844}" type="presParOf" srcId="{DBC7FA53-290A-4030-8D27-51DDCA1AC10E}" destId="{905F74FB-1B63-4231-8793-4E27A232B696}" srcOrd="2" destOrd="0" presId="urn:microsoft.com/office/officeart/2018/2/layout/IconVerticalSolidList"/>
    <dgm:cxn modelId="{66974351-9864-47B1-BA85-52EAA819BC65}" type="presParOf" srcId="{DBC7FA53-290A-4030-8D27-51DDCA1AC10E}" destId="{4B9C590F-8124-472A-B639-FD56C091640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BE44F9-7615-47B7-80D2-7EEB8188D8B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0981E9F-16DB-49A6-B18F-BDA029CEFA59}">
      <dgm:prSet custT="1"/>
      <dgm:spPr/>
      <dgm:t>
        <a:bodyPr/>
        <a:lstStyle/>
        <a:p>
          <a:pPr algn="r" rtl="1"/>
          <a:endParaRPr lang="en-US" sz="1400" dirty="0"/>
        </a:p>
      </dgm:t>
    </dgm:pt>
    <dgm:pt modelId="{FDE813A4-9099-44F6-A2A2-AF19C9924533}" type="parTrans" cxnId="{D0613312-A66A-4301-8E84-823FAD85EC01}">
      <dgm:prSet/>
      <dgm:spPr/>
      <dgm:t>
        <a:bodyPr/>
        <a:lstStyle/>
        <a:p>
          <a:endParaRPr lang="en-US"/>
        </a:p>
      </dgm:t>
    </dgm:pt>
    <dgm:pt modelId="{5BA41BDD-7C24-4AEB-B9D0-48B86F49079D}" type="sibTrans" cxnId="{D0613312-A66A-4301-8E84-823FAD85EC01}">
      <dgm:prSet/>
      <dgm:spPr/>
      <dgm:t>
        <a:bodyPr/>
        <a:lstStyle/>
        <a:p>
          <a:endParaRPr lang="en-US"/>
        </a:p>
      </dgm:t>
    </dgm:pt>
    <dgm:pt modelId="{DA19BB15-D95A-4047-8CE5-89B05A1B93B5}">
      <dgm:prSet custT="1"/>
      <dgm:spPr/>
      <dgm:t>
        <a:bodyPr/>
        <a:lstStyle/>
        <a:p>
          <a:pPr algn="r" rtl="1"/>
          <a:r>
            <a:rPr lang="he-IL" sz="1600" dirty="0"/>
            <a:t>הטכניקות - השוואת אלגוריתמים</a:t>
          </a:r>
          <a:r>
            <a:rPr lang="en-US" sz="1600" dirty="0"/>
            <a:t>: </a:t>
          </a:r>
          <a:r>
            <a:rPr lang="he-IL" sz="1600" dirty="0"/>
            <a:t>כדי לבחור את האלגוריתם המיטבי, השווינו את תוצאות</a:t>
          </a:r>
          <a:r>
            <a:rPr lang="en-US" sz="1600" dirty="0"/>
            <a:t> </a:t>
          </a:r>
          <a:r>
            <a:rPr lang="en-US" sz="1600" dirty="0" err="1"/>
            <a:t>KMeans</a:t>
          </a:r>
          <a:r>
            <a:rPr lang="en-US" sz="1600" dirty="0"/>
            <a:t> </a:t>
          </a:r>
          <a:r>
            <a:rPr lang="he-IL" sz="1600" dirty="0"/>
            <a:t>ו</a:t>
          </a:r>
          <a:r>
            <a:rPr lang="en-US" sz="1600" dirty="0"/>
            <a:t>-Agglomerative Clustering.</a:t>
          </a:r>
        </a:p>
        <a:p>
          <a:pPr algn="r" rtl="1">
            <a:buSzPts val="1000"/>
            <a:buFont typeface="Symbol" panose="05050102010706020507" pitchFamily="18" charset="2"/>
            <a:buChar char=""/>
          </a:pPr>
          <a:r>
            <a:rPr lang="en-US" sz="1600" b="1" dirty="0"/>
            <a:t>:  Silhouette Scores </a:t>
          </a:r>
          <a:r>
            <a:rPr lang="he-IL" sz="1600" b="1" dirty="0"/>
            <a:t> </a:t>
          </a:r>
          <a:r>
            <a:rPr lang="he-IL" sz="1600" dirty="0"/>
            <a:t>השתמשנו במדד זה כדי לקבוע את מספר הקבוצות האופטימלי</a:t>
          </a:r>
          <a:r>
            <a:rPr lang="en-US" sz="1600" dirty="0"/>
            <a:t>.</a:t>
          </a:r>
        </a:p>
        <a:p>
          <a:pPr algn="r" rtl="1"/>
          <a:r>
            <a:rPr lang="he-IL" sz="1600" b="0" dirty="0"/>
            <a:t>ויזואליזציה</a:t>
          </a:r>
          <a:r>
            <a:rPr lang="en-US" sz="1600" dirty="0"/>
            <a:t>: </a:t>
          </a:r>
          <a:r>
            <a:rPr lang="he-IL" sz="1600" dirty="0"/>
            <a:t>בדקנו את חלוקות הקבוצות באמצעות גרפים כדי לוודא שהחלוקה ברורה ומתאימה לנתונים</a:t>
          </a:r>
          <a:endParaRPr lang="en-US" sz="1600" dirty="0"/>
        </a:p>
      </dgm:t>
    </dgm:pt>
    <dgm:pt modelId="{56768D5E-F459-4682-A632-6FDA9E415227}" type="parTrans" cxnId="{61555BFB-12DF-4C4B-B61B-4D1DE68A1D5A}">
      <dgm:prSet/>
      <dgm:spPr/>
      <dgm:t>
        <a:bodyPr/>
        <a:lstStyle/>
        <a:p>
          <a:endParaRPr lang="en-US"/>
        </a:p>
      </dgm:t>
    </dgm:pt>
    <dgm:pt modelId="{DA7C2DFA-C373-4BF8-9DEB-D60DE07FBA7E}" type="sibTrans" cxnId="{61555BFB-12DF-4C4B-B61B-4D1DE68A1D5A}">
      <dgm:prSet/>
      <dgm:spPr/>
      <dgm:t>
        <a:bodyPr/>
        <a:lstStyle/>
        <a:p>
          <a:endParaRPr lang="en-US"/>
        </a:p>
      </dgm:t>
    </dgm:pt>
    <dgm:pt modelId="{7C20983C-ECB8-4B2E-B98D-EC7F52B9A674}">
      <dgm:prSet custT="1"/>
      <dgm:spPr/>
      <dgm:t>
        <a:bodyPr/>
        <a:lstStyle/>
        <a:p>
          <a:pPr algn="r"/>
          <a:r>
            <a:rPr lang="he-IL" sz="1600" dirty="0"/>
            <a:t>ההיגיון בבחירה היה לאפשר השוואה בין אלגוריתמים בעלי יתרונות שונים ולהתאים את החלוקה למאפייני הנתונים.</a:t>
          </a:r>
          <a:br>
            <a:rPr lang="he-IL" sz="2200" dirty="0"/>
          </a:br>
          <a:endParaRPr lang="en-US" sz="2200" dirty="0"/>
        </a:p>
      </dgm:t>
    </dgm:pt>
    <dgm:pt modelId="{26441BCC-551E-48C9-BF02-FA429FF20F3A}" type="parTrans" cxnId="{F5DC48F5-A0AB-4150-819B-D7A0FF8D815A}">
      <dgm:prSet/>
      <dgm:spPr/>
      <dgm:t>
        <a:bodyPr/>
        <a:lstStyle/>
        <a:p>
          <a:endParaRPr lang="en-US"/>
        </a:p>
      </dgm:t>
    </dgm:pt>
    <dgm:pt modelId="{ECEDFCF5-47D6-491A-9B3C-180CB94FF47D}" type="sibTrans" cxnId="{F5DC48F5-A0AB-4150-819B-D7A0FF8D815A}">
      <dgm:prSet/>
      <dgm:spPr/>
      <dgm:t>
        <a:bodyPr/>
        <a:lstStyle/>
        <a:p>
          <a:endParaRPr lang="en-US"/>
        </a:p>
      </dgm:t>
    </dgm:pt>
    <dgm:pt modelId="{6A9D8331-E121-425F-8902-11C039488270}" type="pres">
      <dgm:prSet presAssocID="{ACBE44F9-7615-47B7-80D2-7EEB8188D8B5}" presName="root" presStyleCnt="0">
        <dgm:presLayoutVars>
          <dgm:dir/>
          <dgm:resizeHandles val="exact"/>
        </dgm:presLayoutVars>
      </dgm:prSet>
      <dgm:spPr/>
    </dgm:pt>
    <dgm:pt modelId="{FBE7406E-B36F-4A06-A4C5-BF60EF285BF7}" type="pres">
      <dgm:prSet presAssocID="{F0981E9F-16DB-49A6-B18F-BDA029CEFA59}" presName="compNode" presStyleCnt="0"/>
      <dgm:spPr/>
    </dgm:pt>
    <dgm:pt modelId="{03D2C5B3-42D6-4449-A39E-5E47C96C1449}" type="pres">
      <dgm:prSet presAssocID="{F0981E9F-16DB-49A6-B18F-BDA029CEFA59}" presName="bgRect" presStyleLbl="bgShp" presStyleIdx="0" presStyleCnt="3"/>
      <dgm:spPr/>
    </dgm:pt>
    <dgm:pt modelId="{A3E450FD-B288-4CCC-BFCC-AA073D7C127C}" type="pres">
      <dgm:prSet presAssocID="{F0981E9F-16DB-49A6-B18F-BDA029CEFA5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rrow Circle"/>
        </a:ext>
      </dgm:extLst>
    </dgm:pt>
    <dgm:pt modelId="{C3B2ED6B-2201-412E-8473-C1CE82BCEA8C}" type="pres">
      <dgm:prSet presAssocID="{F0981E9F-16DB-49A6-B18F-BDA029CEFA59}" presName="spaceRect" presStyleCnt="0"/>
      <dgm:spPr/>
    </dgm:pt>
    <dgm:pt modelId="{6996696D-D46A-4E6A-B243-779791779A6A}" type="pres">
      <dgm:prSet presAssocID="{F0981E9F-16DB-49A6-B18F-BDA029CEFA59}" presName="parTx" presStyleLbl="revTx" presStyleIdx="0" presStyleCnt="3" custLinFactY="-100000" custLinFactNeighborX="-1760" custLinFactNeighborY="-113918">
        <dgm:presLayoutVars>
          <dgm:chMax val="0"/>
          <dgm:chPref val="0"/>
        </dgm:presLayoutVars>
      </dgm:prSet>
      <dgm:spPr/>
    </dgm:pt>
    <dgm:pt modelId="{3689BACB-2EAF-4278-A827-B3CBBA682EAF}" type="pres">
      <dgm:prSet presAssocID="{5BA41BDD-7C24-4AEB-B9D0-48B86F49079D}" presName="sibTrans" presStyleCnt="0"/>
      <dgm:spPr/>
    </dgm:pt>
    <dgm:pt modelId="{9920FDE9-03FA-4700-A819-5A188CE2EF5C}" type="pres">
      <dgm:prSet presAssocID="{DA19BB15-D95A-4047-8CE5-89B05A1B93B5}" presName="compNode" presStyleCnt="0"/>
      <dgm:spPr/>
    </dgm:pt>
    <dgm:pt modelId="{043AB1D5-547D-45D5-A764-D372090FCC09}" type="pres">
      <dgm:prSet presAssocID="{DA19BB15-D95A-4047-8CE5-89B05A1B93B5}" presName="bgRect" presStyleLbl="bgShp" presStyleIdx="1" presStyleCnt="3"/>
      <dgm:spPr/>
    </dgm:pt>
    <dgm:pt modelId="{9D0C95FF-4F25-4D01-85B2-A982B12C628D}" type="pres">
      <dgm:prSet presAssocID="{DA19BB15-D95A-4047-8CE5-89B05A1B93B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Org Chart"/>
        </a:ext>
      </dgm:extLst>
    </dgm:pt>
    <dgm:pt modelId="{3CD06339-8556-4D68-9903-18F2586D32E5}" type="pres">
      <dgm:prSet presAssocID="{DA19BB15-D95A-4047-8CE5-89B05A1B93B5}" presName="spaceRect" presStyleCnt="0"/>
      <dgm:spPr/>
    </dgm:pt>
    <dgm:pt modelId="{FD0613AE-BFD0-4507-BB72-BA1AD5D0ED93}" type="pres">
      <dgm:prSet presAssocID="{DA19BB15-D95A-4047-8CE5-89B05A1B93B5}" presName="parTx" presStyleLbl="revTx" presStyleIdx="1" presStyleCnt="3" custLinFactNeighborX="987" custLinFactNeighborY="65857">
        <dgm:presLayoutVars>
          <dgm:chMax val="0"/>
          <dgm:chPref val="0"/>
        </dgm:presLayoutVars>
      </dgm:prSet>
      <dgm:spPr/>
    </dgm:pt>
    <dgm:pt modelId="{9272DD2A-0093-42A8-BE81-F041AFD0B171}" type="pres">
      <dgm:prSet presAssocID="{DA7C2DFA-C373-4BF8-9DEB-D60DE07FBA7E}" presName="sibTrans" presStyleCnt="0"/>
      <dgm:spPr/>
    </dgm:pt>
    <dgm:pt modelId="{DBC7FA53-290A-4030-8D27-51DDCA1AC10E}" type="pres">
      <dgm:prSet presAssocID="{7C20983C-ECB8-4B2E-B98D-EC7F52B9A674}" presName="compNode" presStyleCnt="0"/>
      <dgm:spPr/>
    </dgm:pt>
    <dgm:pt modelId="{C35B4B94-95A5-4B60-ADF1-99100735EC50}" type="pres">
      <dgm:prSet presAssocID="{7C20983C-ECB8-4B2E-B98D-EC7F52B9A674}" presName="bgRect" presStyleLbl="bgShp" presStyleIdx="2" presStyleCnt="3"/>
      <dgm:spPr/>
    </dgm:pt>
    <dgm:pt modelId="{ED2193CF-C034-4C3D-BEA8-96B4A3128D07}" type="pres">
      <dgm:prSet presAssocID="{7C20983C-ECB8-4B2E-B98D-EC7F52B9A67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סימן ביקורת"/>
        </a:ext>
      </dgm:extLst>
    </dgm:pt>
    <dgm:pt modelId="{905F74FB-1B63-4231-8793-4E27A232B696}" type="pres">
      <dgm:prSet presAssocID="{7C20983C-ECB8-4B2E-B98D-EC7F52B9A674}" presName="spaceRect" presStyleCnt="0"/>
      <dgm:spPr/>
    </dgm:pt>
    <dgm:pt modelId="{4B9C590F-8124-472A-B639-FD56C0916407}" type="pres">
      <dgm:prSet presAssocID="{7C20983C-ECB8-4B2E-B98D-EC7F52B9A674}" presName="parTx" presStyleLbl="revTx" presStyleIdx="2" presStyleCnt="3" custScaleY="74765" custLinFactNeighborX="987" custLinFactNeighborY="43637">
        <dgm:presLayoutVars>
          <dgm:chMax val="0"/>
          <dgm:chPref val="0"/>
        </dgm:presLayoutVars>
      </dgm:prSet>
      <dgm:spPr/>
    </dgm:pt>
  </dgm:ptLst>
  <dgm:cxnLst>
    <dgm:cxn modelId="{205EEF0E-8466-4514-B3F8-6B04501CBD23}" type="presOf" srcId="{7C20983C-ECB8-4B2E-B98D-EC7F52B9A674}" destId="{4B9C590F-8124-472A-B639-FD56C0916407}" srcOrd="0" destOrd="0" presId="urn:microsoft.com/office/officeart/2018/2/layout/IconVerticalSolidList"/>
    <dgm:cxn modelId="{D0613312-A66A-4301-8E84-823FAD85EC01}" srcId="{ACBE44F9-7615-47B7-80D2-7EEB8188D8B5}" destId="{F0981E9F-16DB-49A6-B18F-BDA029CEFA59}" srcOrd="0" destOrd="0" parTransId="{FDE813A4-9099-44F6-A2A2-AF19C9924533}" sibTransId="{5BA41BDD-7C24-4AEB-B9D0-48B86F49079D}"/>
    <dgm:cxn modelId="{2432A42C-F881-4DA9-BF9D-B8B3618BBD57}" type="presOf" srcId="{DA19BB15-D95A-4047-8CE5-89B05A1B93B5}" destId="{FD0613AE-BFD0-4507-BB72-BA1AD5D0ED93}" srcOrd="0" destOrd="0" presId="urn:microsoft.com/office/officeart/2018/2/layout/IconVerticalSolidList"/>
    <dgm:cxn modelId="{73033847-73F2-4BC0-A7FA-7589D3E7D826}" type="presOf" srcId="{F0981E9F-16DB-49A6-B18F-BDA029CEFA59}" destId="{6996696D-D46A-4E6A-B243-779791779A6A}" srcOrd="0" destOrd="0" presId="urn:microsoft.com/office/officeart/2018/2/layout/IconVerticalSolidList"/>
    <dgm:cxn modelId="{8CCAA2E7-87C7-4FA3-8AEF-9370F3462CAD}" type="presOf" srcId="{ACBE44F9-7615-47B7-80D2-7EEB8188D8B5}" destId="{6A9D8331-E121-425F-8902-11C039488270}" srcOrd="0" destOrd="0" presId="urn:microsoft.com/office/officeart/2018/2/layout/IconVerticalSolidList"/>
    <dgm:cxn modelId="{F5DC48F5-A0AB-4150-819B-D7A0FF8D815A}" srcId="{ACBE44F9-7615-47B7-80D2-7EEB8188D8B5}" destId="{7C20983C-ECB8-4B2E-B98D-EC7F52B9A674}" srcOrd="2" destOrd="0" parTransId="{26441BCC-551E-48C9-BF02-FA429FF20F3A}" sibTransId="{ECEDFCF5-47D6-491A-9B3C-180CB94FF47D}"/>
    <dgm:cxn modelId="{61555BFB-12DF-4C4B-B61B-4D1DE68A1D5A}" srcId="{ACBE44F9-7615-47B7-80D2-7EEB8188D8B5}" destId="{DA19BB15-D95A-4047-8CE5-89B05A1B93B5}" srcOrd="1" destOrd="0" parTransId="{56768D5E-F459-4682-A632-6FDA9E415227}" sibTransId="{DA7C2DFA-C373-4BF8-9DEB-D60DE07FBA7E}"/>
    <dgm:cxn modelId="{EF7B5F12-606C-4E27-8A51-BA0618EF8CC9}" type="presParOf" srcId="{6A9D8331-E121-425F-8902-11C039488270}" destId="{FBE7406E-B36F-4A06-A4C5-BF60EF285BF7}" srcOrd="0" destOrd="0" presId="urn:microsoft.com/office/officeart/2018/2/layout/IconVerticalSolidList"/>
    <dgm:cxn modelId="{98743268-CCB9-4C9B-8DF7-3CD53C2CEDD1}" type="presParOf" srcId="{FBE7406E-B36F-4A06-A4C5-BF60EF285BF7}" destId="{03D2C5B3-42D6-4449-A39E-5E47C96C1449}" srcOrd="0" destOrd="0" presId="urn:microsoft.com/office/officeart/2018/2/layout/IconVerticalSolidList"/>
    <dgm:cxn modelId="{9716D35B-74F8-45A4-9D8F-6047D3784F5C}" type="presParOf" srcId="{FBE7406E-B36F-4A06-A4C5-BF60EF285BF7}" destId="{A3E450FD-B288-4CCC-BFCC-AA073D7C127C}" srcOrd="1" destOrd="0" presId="urn:microsoft.com/office/officeart/2018/2/layout/IconVerticalSolidList"/>
    <dgm:cxn modelId="{62B47B73-A30F-4496-AC1F-580FD30C57B4}" type="presParOf" srcId="{FBE7406E-B36F-4A06-A4C5-BF60EF285BF7}" destId="{C3B2ED6B-2201-412E-8473-C1CE82BCEA8C}" srcOrd="2" destOrd="0" presId="urn:microsoft.com/office/officeart/2018/2/layout/IconVerticalSolidList"/>
    <dgm:cxn modelId="{CA8DB391-9742-4C79-8FE3-14AF22E55138}" type="presParOf" srcId="{FBE7406E-B36F-4A06-A4C5-BF60EF285BF7}" destId="{6996696D-D46A-4E6A-B243-779791779A6A}" srcOrd="3" destOrd="0" presId="urn:microsoft.com/office/officeart/2018/2/layout/IconVerticalSolidList"/>
    <dgm:cxn modelId="{7DF7CC4E-30DC-4BD9-B177-14833FF99800}" type="presParOf" srcId="{6A9D8331-E121-425F-8902-11C039488270}" destId="{3689BACB-2EAF-4278-A827-B3CBBA682EAF}" srcOrd="1" destOrd="0" presId="urn:microsoft.com/office/officeart/2018/2/layout/IconVerticalSolidList"/>
    <dgm:cxn modelId="{97D19107-2F70-4317-9053-CA5D98AD694A}" type="presParOf" srcId="{6A9D8331-E121-425F-8902-11C039488270}" destId="{9920FDE9-03FA-4700-A819-5A188CE2EF5C}" srcOrd="2" destOrd="0" presId="urn:microsoft.com/office/officeart/2018/2/layout/IconVerticalSolidList"/>
    <dgm:cxn modelId="{C2E97884-540A-42C7-B3E7-37F5702ADCEC}" type="presParOf" srcId="{9920FDE9-03FA-4700-A819-5A188CE2EF5C}" destId="{043AB1D5-547D-45D5-A764-D372090FCC09}" srcOrd="0" destOrd="0" presId="urn:microsoft.com/office/officeart/2018/2/layout/IconVerticalSolidList"/>
    <dgm:cxn modelId="{31900AF1-4B50-4077-977B-204FA27B0CCC}" type="presParOf" srcId="{9920FDE9-03FA-4700-A819-5A188CE2EF5C}" destId="{9D0C95FF-4F25-4D01-85B2-A982B12C628D}" srcOrd="1" destOrd="0" presId="urn:microsoft.com/office/officeart/2018/2/layout/IconVerticalSolidList"/>
    <dgm:cxn modelId="{1BA8007C-6925-43A8-B520-6B32765CD19A}" type="presParOf" srcId="{9920FDE9-03FA-4700-A819-5A188CE2EF5C}" destId="{3CD06339-8556-4D68-9903-18F2586D32E5}" srcOrd="2" destOrd="0" presId="urn:microsoft.com/office/officeart/2018/2/layout/IconVerticalSolidList"/>
    <dgm:cxn modelId="{52C68A2D-6DD4-464B-9DEA-88CD65B23A06}" type="presParOf" srcId="{9920FDE9-03FA-4700-A819-5A188CE2EF5C}" destId="{FD0613AE-BFD0-4507-BB72-BA1AD5D0ED93}" srcOrd="3" destOrd="0" presId="urn:microsoft.com/office/officeart/2018/2/layout/IconVerticalSolidList"/>
    <dgm:cxn modelId="{D25FF700-881E-4AE4-A277-AF0E12AD42AF}" type="presParOf" srcId="{6A9D8331-E121-425F-8902-11C039488270}" destId="{9272DD2A-0093-42A8-BE81-F041AFD0B171}" srcOrd="3" destOrd="0" presId="urn:microsoft.com/office/officeart/2018/2/layout/IconVerticalSolidList"/>
    <dgm:cxn modelId="{7F1FA78D-C443-4B10-B276-1C1C0205D1E7}" type="presParOf" srcId="{6A9D8331-E121-425F-8902-11C039488270}" destId="{DBC7FA53-290A-4030-8D27-51DDCA1AC10E}" srcOrd="4" destOrd="0" presId="urn:microsoft.com/office/officeart/2018/2/layout/IconVerticalSolidList"/>
    <dgm:cxn modelId="{DA17D60B-9D9A-4AF2-97FB-E5B049163317}" type="presParOf" srcId="{DBC7FA53-290A-4030-8D27-51DDCA1AC10E}" destId="{C35B4B94-95A5-4B60-ADF1-99100735EC50}" srcOrd="0" destOrd="0" presId="urn:microsoft.com/office/officeart/2018/2/layout/IconVerticalSolidList"/>
    <dgm:cxn modelId="{B232E709-8EDA-4DE6-A57C-8BCC5952831E}" type="presParOf" srcId="{DBC7FA53-290A-4030-8D27-51DDCA1AC10E}" destId="{ED2193CF-C034-4C3D-BEA8-96B4A3128D07}" srcOrd="1" destOrd="0" presId="urn:microsoft.com/office/officeart/2018/2/layout/IconVerticalSolidList"/>
    <dgm:cxn modelId="{BAE630C8-046F-4C1D-845E-5D739AF24844}" type="presParOf" srcId="{DBC7FA53-290A-4030-8D27-51DDCA1AC10E}" destId="{905F74FB-1B63-4231-8793-4E27A232B696}" srcOrd="2" destOrd="0" presId="urn:microsoft.com/office/officeart/2018/2/layout/IconVerticalSolidList"/>
    <dgm:cxn modelId="{66974351-9864-47B1-BA85-52EAA819BC65}" type="presParOf" srcId="{DBC7FA53-290A-4030-8D27-51DDCA1AC10E}" destId="{4B9C590F-8124-472A-B639-FD56C091640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BBBA7B-0C36-4DE8-A18C-9017475B48DD}">
      <dsp:nvSpPr>
        <dsp:cNvPr id="0" name=""/>
        <dsp:cNvSpPr/>
      </dsp:nvSpPr>
      <dsp:spPr>
        <a:xfrm>
          <a:off x="0" y="51913"/>
          <a:ext cx="10515600" cy="11561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3F9A98-48EC-4C95-A3CE-5A69A14626DF}">
      <dsp:nvSpPr>
        <dsp:cNvPr id="0" name=""/>
        <dsp:cNvSpPr/>
      </dsp:nvSpPr>
      <dsp:spPr>
        <a:xfrm>
          <a:off x="349736" y="264032"/>
          <a:ext cx="636505" cy="6358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BE5F87-9B33-46C9-B7C4-52080C476D01}">
      <dsp:nvSpPr>
        <dsp:cNvPr id="0" name=""/>
        <dsp:cNvSpPr/>
      </dsp:nvSpPr>
      <dsp:spPr>
        <a:xfrm>
          <a:off x="1335977" y="3898"/>
          <a:ext cx="9073374" cy="115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79" tIns="122479" rIns="122479" bIns="122479" numCol="1" spcCol="1270" anchor="ctr" anchorCtr="0">
          <a:noAutofit/>
        </a:bodyPr>
        <a:lstStyle/>
        <a:p>
          <a:pPr marL="0" lvl="0" indent="0" algn="r" defTabSz="622300" rtl="1">
            <a:lnSpc>
              <a:spcPct val="100000"/>
            </a:lnSpc>
            <a:spcBef>
              <a:spcPct val="0"/>
            </a:spcBef>
            <a:spcAft>
              <a:spcPct val="35000"/>
            </a:spcAft>
            <a:buNone/>
          </a:pPr>
          <a:r>
            <a:rPr lang="he-IL" sz="1400" kern="1200" dirty="0">
              <a:effectLst/>
              <a:latin typeface="Calibri" panose="020F0502020204030204" pitchFamily="34" charset="0"/>
              <a:ea typeface="Times New Roman" panose="02020603050405020304" pitchFamily="18" charset="0"/>
              <a:cs typeface="Arial" panose="020B0604020202020204" pitchFamily="34" charset="0"/>
            </a:rPr>
            <a:t>מטרת העבודה היא לבצע ניתוח על הנתונים שנמסרו, תוך זיהוי הקשר בין הסיוע שהתקבל בכל מחוז לבין הצרכים של האוכלוסייה, כפי שמיוצגים בעמודות של הסלים השונים. העבודה תתמקד בניתוח השפעת הסלים הספציפיים, כמו חינוך, בריאות, תעסוקה ועוד, תוך סיווג המחוזות וניתוח ההתפלגות הכלכלית והחברתית של הסיוע. במקביל, ניתוח זה יספק הבנה לגבי המחוזות הזקוקים לסיוע מיוחד ובאיזה תחום יש להשקיע יותר משאבים, מה שכביכול יסייע בהחלטות ציבוריות ואסטרטגיות למדיניות סוציאלית</a:t>
          </a:r>
          <a:r>
            <a:rPr lang="he-IL" sz="1400" kern="1200" dirty="0">
              <a:latin typeface="Arial" panose="020B0604020202020204" pitchFamily="34" charset="0"/>
              <a:ea typeface="Times New Roman" panose="02020603050405020304" pitchFamily="18" charset="0"/>
              <a:cs typeface="Arial" panose="020B0604020202020204" pitchFamily="34" charset="0"/>
            </a:rPr>
            <a:t>.</a:t>
          </a:r>
          <a:endParaRPr lang="en-US" sz="1400" kern="1200" dirty="0"/>
        </a:p>
      </dsp:txBody>
      <dsp:txXfrm>
        <a:off x="1335977" y="3898"/>
        <a:ext cx="9073374" cy="1157282"/>
      </dsp:txXfrm>
    </dsp:sp>
    <dsp:sp modelId="{C6896229-0392-4E71-AE39-123E6D9698A0}">
      <dsp:nvSpPr>
        <dsp:cNvPr id="0" name=""/>
        <dsp:cNvSpPr/>
      </dsp:nvSpPr>
      <dsp:spPr>
        <a:xfrm>
          <a:off x="0" y="1418355"/>
          <a:ext cx="10515600" cy="11561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4B54E4-6070-4257-AC77-55D27DF2493A}">
      <dsp:nvSpPr>
        <dsp:cNvPr id="0" name=""/>
        <dsp:cNvSpPr/>
      </dsp:nvSpPr>
      <dsp:spPr>
        <a:xfrm>
          <a:off x="349736" y="1678489"/>
          <a:ext cx="636505" cy="6358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BBC6B6-0C2F-4A5D-B4CD-69F942B1B449}">
      <dsp:nvSpPr>
        <dsp:cNvPr id="0" name=""/>
        <dsp:cNvSpPr/>
      </dsp:nvSpPr>
      <dsp:spPr>
        <a:xfrm>
          <a:off x="1335977" y="1418355"/>
          <a:ext cx="9073374" cy="115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79" tIns="122479" rIns="122479" bIns="122479" numCol="1" spcCol="1270" anchor="ctr" anchorCtr="0">
          <a:noAutofit/>
        </a:bodyPr>
        <a:lstStyle/>
        <a:p>
          <a:pPr marL="0" lvl="0" indent="0" algn="r" defTabSz="622300">
            <a:lnSpc>
              <a:spcPct val="100000"/>
            </a:lnSpc>
            <a:spcBef>
              <a:spcPct val="0"/>
            </a:spcBef>
            <a:spcAft>
              <a:spcPct val="35000"/>
            </a:spcAft>
            <a:buNone/>
          </a:pPr>
          <a:r>
            <a:rPr lang="he-IL" sz="1400" kern="1200" dirty="0"/>
            <a:t>העבודה מתמקדת בניתוח נתונים בתחום הסיוע הכלכלי-חברתי שניתן למשפחות ברחבי הארץ. מטרת העבודה היא לזהות את הקשרים בין הסיוע שהתקבל בכל מחוז לבין הצרכים של האוכלוסייה, על ידי בחינה של דפוסי הצריכה בתחומים שונים כמו חינוך, בריאות ודיור על ידי למידת מכונה מפוקחת.</a:t>
          </a:r>
          <a:br>
            <a:rPr lang="en-US" sz="1400" kern="1200" dirty="0"/>
          </a:br>
          <a:r>
            <a:rPr lang="he-IL" sz="1400" kern="1200" dirty="0"/>
            <a:t> ובנוסף לבחון את החלוקה של הסלים והתקציבים לפי מספר סלים ולמצוא דפוסים </a:t>
          </a:r>
          <a:r>
            <a:rPr lang="he-IL" sz="1400" kern="1200" dirty="0" err="1"/>
            <a:t>באוכלוסיה</a:t>
          </a:r>
          <a:r>
            <a:rPr lang="he-IL" sz="1400" kern="1200" dirty="0"/>
            <a:t> לאו דווקא ע"י חלוקה גאוגרפית של מחוזות אלא על סיווג וחלוקה לפי סלים ותקציבים ללא קשר למחוזות בלמידת מכונה לא מפוקחת.</a:t>
          </a:r>
          <a:r>
            <a:rPr lang="en-US" sz="1400" kern="1200" dirty="0"/>
            <a:t> </a:t>
          </a:r>
        </a:p>
      </dsp:txBody>
      <dsp:txXfrm>
        <a:off x="1335977" y="1418355"/>
        <a:ext cx="9073374" cy="1157282"/>
      </dsp:txXfrm>
    </dsp:sp>
    <dsp:sp modelId="{CD32F433-9B9D-4450-9E31-63095B083137}">
      <dsp:nvSpPr>
        <dsp:cNvPr id="0" name=""/>
        <dsp:cNvSpPr/>
      </dsp:nvSpPr>
      <dsp:spPr>
        <a:xfrm>
          <a:off x="0" y="2832811"/>
          <a:ext cx="10515600" cy="11561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569BE0-EEB3-4192-AC23-71A3F5FF8483}">
      <dsp:nvSpPr>
        <dsp:cNvPr id="0" name=""/>
        <dsp:cNvSpPr/>
      </dsp:nvSpPr>
      <dsp:spPr>
        <a:xfrm>
          <a:off x="349736" y="3092946"/>
          <a:ext cx="636505" cy="6358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BB286D-7736-4CE7-BC20-A3A0920C593D}">
      <dsp:nvSpPr>
        <dsp:cNvPr id="0" name=""/>
        <dsp:cNvSpPr/>
      </dsp:nvSpPr>
      <dsp:spPr>
        <a:xfrm>
          <a:off x="1335977" y="2832811"/>
          <a:ext cx="9073374" cy="115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79" tIns="122479" rIns="122479" bIns="122479" numCol="1" spcCol="1270" anchor="ctr" anchorCtr="0">
          <a:noAutofit/>
        </a:bodyPr>
        <a:lstStyle/>
        <a:p>
          <a:pPr marL="0" lvl="0" indent="0" algn="r" defTabSz="622300">
            <a:lnSpc>
              <a:spcPct val="100000"/>
            </a:lnSpc>
            <a:spcBef>
              <a:spcPct val="0"/>
            </a:spcBef>
            <a:spcAft>
              <a:spcPct val="35000"/>
            </a:spcAft>
            <a:buNone/>
          </a:pPr>
          <a:r>
            <a:rPr lang="he-IL" sz="1400" kern="1200" dirty="0"/>
            <a:t>הבעיה המרכזית המועלת היא כיצד לחלק את המשפחות לקבוצות הומוגניות, על מנת להתאים את הסיוע בצורה מדויקת יותר. הבחירה לנתח את הנתונים על פי דפוסי הצריכה לפי חלוקה גיאוגרפית ולפי חלוקה וסיווג לפי סלים ללא קשר למחוזות בנוסף מאפשרת לזהות את הצרכים האמיתיים של המשפחות, ומספקת תובנות עמוקות יותר לגבי השפעת הסיוע על איכות החיים של האוכלוסייה.</a:t>
          </a:r>
          <a:endParaRPr lang="en-US" sz="1400" kern="1200" dirty="0"/>
        </a:p>
      </dsp:txBody>
      <dsp:txXfrm>
        <a:off x="1335977" y="2832811"/>
        <a:ext cx="9073374" cy="11572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D2C5B3-42D6-4449-A39E-5E47C96C1449}">
      <dsp:nvSpPr>
        <dsp:cNvPr id="0" name=""/>
        <dsp:cNvSpPr/>
      </dsp:nvSpPr>
      <dsp:spPr>
        <a:xfrm>
          <a:off x="0" y="487"/>
          <a:ext cx="10515600" cy="11408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E450FD-B288-4CCC-BFCC-AA073D7C127C}">
      <dsp:nvSpPr>
        <dsp:cNvPr id="0" name=""/>
        <dsp:cNvSpPr/>
      </dsp:nvSpPr>
      <dsp:spPr>
        <a:xfrm>
          <a:off x="345110" y="257181"/>
          <a:ext cx="627474" cy="6274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96696D-D46A-4E6A-B243-779791779A6A}">
      <dsp:nvSpPr>
        <dsp:cNvPr id="0" name=""/>
        <dsp:cNvSpPr/>
      </dsp:nvSpPr>
      <dsp:spPr>
        <a:xfrm>
          <a:off x="1317695" y="487"/>
          <a:ext cx="9197904" cy="1140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741" tIns="120741" rIns="120741" bIns="120741" numCol="1" spcCol="1270" anchor="ctr" anchorCtr="0">
          <a:noAutofit/>
        </a:bodyPr>
        <a:lstStyle/>
        <a:p>
          <a:pPr marL="0" lvl="0" indent="0" algn="r" defTabSz="711200" rtl="1">
            <a:lnSpc>
              <a:spcPct val="90000"/>
            </a:lnSpc>
            <a:spcBef>
              <a:spcPct val="0"/>
            </a:spcBef>
            <a:spcAft>
              <a:spcPct val="35000"/>
            </a:spcAft>
            <a:buNone/>
          </a:pPr>
          <a:r>
            <a:rPr lang="he-IL" sz="1600" kern="1200" dirty="0"/>
            <a:t>האלגוריתמים שהשתמשנו בהם הוא </a:t>
          </a:r>
          <a:r>
            <a:rPr lang="en-US" sz="1600" kern="1200" dirty="0"/>
            <a:t>Random Forest, Logistic Regression, SVM, KNN, </a:t>
          </a:r>
          <a:r>
            <a:rPr lang="he-IL" sz="1600" kern="1200" dirty="0"/>
            <a:t>ו</a:t>
          </a:r>
          <a:r>
            <a:rPr lang="en-US" sz="1600" kern="1200" dirty="0"/>
            <a:t>-Gradient Boosting,  </a:t>
          </a:r>
          <a:r>
            <a:rPr lang="he-IL" sz="1600" kern="1200" dirty="0"/>
            <a:t>בגלל שהנתונים שלנו כוללים מספר קטגוריות לא מאוזנות, ואנו צריכות למצוא את המודל שיעבוד הכי טוב עם מאפיינים כמו משתנים רבים, חוסר איזון, ונתונים מורכבים</a:t>
          </a:r>
          <a:endParaRPr lang="en-US" sz="1600" kern="1200" dirty="0"/>
        </a:p>
      </dsp:txBody>
      <dsp:txXfrm>
        <a:off x="1317695" y="487"/>
        <a:ext cx="9197904" cy="1140862"/>
      </dsp:txXfrm>
    </dsp:sp>
    <dsp:sp modelId="{043AB1D5-547D-45D5-A764-D372090FCC09}">
      <dsp:nvSpPr>
        <dsp:cNvPr id="0" name=""/>
        <dsp:cNvSpPr/>
      </dsp:nvSpPr>
      <dsp:spPr>
        <a:xfrm>
          <a:off x="0" y="1426565"/>
          <a:ext cx="10515600" cy="11408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0C95FF-4F25-4D01-85B2-A982B12C628D}">
      <dsp:nvSpPr>
        <dsp:cNvPr id="0" name=""/>
        <dsp:cNvSpPr/>
      </dsp:nvSpPr>
      <dsp:spPr>
        <a:xfrm>
          <a:off x="345110" y="1683259"/>
          <a:ext cx="627474" cy="6274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0613AE-BFD0-4507-BB72-BA1AD5D0ED93}">
      <dsp:nvSpPr>
        <dsp:cNvPr id="0" name=""/>
        <dsp:cNvSpPr/>
      </dsp:nvSpPr>
      <dsp:spPr>
        <a:xfrm>
          <a:off x="1317695" y="1426565"/>
          <a:ext cx="9197904" cy="1140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741" tIns="120741" rIns="120741" bIns="120741" numCol="1" spcCol="1270" anchor="ctr" anchorCtr="0">
          <a:noAutofit/>
        </a:bodyPr>
        <a:lstStyle/>
        <a:p>
          <a:pPr marL="0" lvl="0" indent="0" algn="r" defTabSz="711200" rtl="1">
            <a:lnSpc>
              <a:spcPct val="90000"/>
            </a:lnSpc>
            <a:spcBef>
              <a:spcPct val="0"/>
            </a:spcBef>
            <a:spcAft>
              <a:spcPct val="35000"/>
            </a:spcAft>
            <a:buNone/>
          </a:pPr>
          <a:r>
            <a:rPr lang="he-IL" sz="1600" kern="1200" dirty="0"/>
            <a:t>הטכניקות שיישמנו הן </a:t>
          </a:r>
          <a:r>
            <a:rPr lang="en-US" sz="1600" kern="1200" dirty="0"/>
            <a:t>SMOTE </a:t>
          </a:r>
          <a:r>
            <a:rPr lang="he-IL" sz="1600" kern="1200" dirty="0"/>
            <a:t>ו</a:t>
          </a:r>
          <a:r>
            <a:rPr lang="en-US" sz="1600" kern="1200" dirty="0"/>
            <a:t> </a:t>
          </a:r>
          <a:r>
            <a:rPr lang="en-US" sz="1600" kern="1200" dirty="0" err="1"/>
            <a:t>GridSearchCV</a:t>
          </a:r>
          <a:r>
            <a:rPr lang="en-US" sz="1600" kern="1200" dirty="0"/>
            <a:t>, </a:t>
          </a:r>
          <a:r>
            <a:rPr lang="he-IL" sz="1600" kern="1200" dirty="0"/>
            <a:t>בגלל ש</a:t>
          </a:r>
          <a:r>
            <a:rPr lang="en-US" sz="1600" kern="1200" dirty="0"/>
            <a:t> SMOTE </a:t>
          </a:r>
          <a:r>
            <a:rPr lang="he-IL" sz="1600" kern="1200" dirty="0"/>
            <a:t>עוזר לאזן את הקטגוריות בנתוני האימון, ו</a:t>
          </a:r>
          <a:r>
            <a:rPr lang="en-US" sz="1600" kern="1200" dirty="0"/>
            <a:t>-</a:t>
          </a:r>
          <a:r>
            <a:rPr lang="en-US" sz="1600" kern="1200" dirty="0" err="1"/>
            <a:t>GridSearchCV</a:t>
          </a:r>
          <a:r>
            <a:rPr lang="en-US" sz="1600" kern="1200" dirty="0"/>
            <a:t> </a:t>
          </a:r>
          <a:r>
            <a:rPr lang="he-IL" sz="1600" kern="1200" dirty="0"/>
            <a:t>מאפשר לנו למצוא את הפרמטרים האופטימליים לכל מודל על מנת להשיג את הביצועים הטובים ביותר. כל התהליך כולל גם </a:t>
          </a:r>
          <a:r>
            <a:rPr lang="en-US" sz="1600" kern="1200" dirty="0"/>
            <a:t>Cross-Validation (CV) </a:t>
          </a:r>
          <a:r>
            <a:rPr lang="he-IL" sz="1600" kern="1200" dirty="0"/>
            <a:t>כדי להבטיח שהמודלים ייבחנו בצורה הוגנת ונכונה על פי נתונים שונים, ובכך למנוע</a:t>
          </a:r>
          <a:r>
            <a:rPr lang="en-US" sz="1600" kern="1200" dirty="0"/>
            <a:t> overfitting </a:t>
          </a:r>
          <a:r>
            <a:rPr lang="he-IL" sz="1600" kern="1200" dirty="0"/>
            <a:t>ולשפר את הכללה של המודלים</a:t>
          </a:r>
          <a:r>
            <a:rPr lang="en-US" sz="1600" kern="1200" dirty="0"/>
            <a:t>.</a:t>
          </a:r>
        </a:p>
      </dsp:txBody>
      <dsp:txXfrm>
        <a:off x="1317695" y="1426565"/>
        <a:ext cx="9197904" cy="1140862"/>
      </dsp:txXfrm>
    </dsp:sp>
    <dsp:sp modelId="{C35B4B94-95A5-4B60-ADF1-99100735EC50}">
      <dsp:nvSpPr>
        <dsp:cNvPr id="0" name=""/>
        <dsp:cNvSpPr/>
      </dsp:nvSpPr>
      <dsp:spPr>
        <a:xfrm>
          <a:off x="0" y="2852643"/>
          <a:ext cx="10515600" cy="11408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2193CF-C034-4C3D-BEA8-96B4A3128D07}">
      <dsp:nvSpPr>
        <dsp:cNvPr id="0" name=""/>
        <dsp:cNvSpPr/>
      </dsp:nvSpPr>
      <dsp:spPr>
        <a:xfrm>
          <a:off x="345110" y="3109337"/>
          <a:ext cx="627474" cy="6274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9C590F-8124-472A-B639-FD56C0916407}">
      <dsp:nvSpPr>
        <dsp:cNvPr id="0" name=""/>
        <dsp:cNvSpPr/>
      </dsp:nvSpPr>
      <dsp:spPr>
        <a:xfrm>
          <a:off x="1317695" y="2852643"/>
          <a:ext cx="9197904" cy="1140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741" tIns="120741" rIns="120741" bIns="120741" numCol="1" spcCol="1270" anchor="ctr" anchorCtr="0">
          <a:noAutofit/>
        </a:bodyPr>
        <a:lstStyle/>
        <a:p>
          <a:pPr marL="0" lvl="0" indent="0" algn="r" defTabSz="711200">
            <a:lnSpc>
              <a:spcPct val="90000"/>
            </a:lnSpc>
            <a:spcBef>
              <a:spcPct val="0"/>
            </a:spcBef>
            <a:spcAft>
              <a:spcPct val="35000"/>
            </a:spcAft>
            <a:buNone/>
          </a:pPr>
          <a:r>
            <a:rPr lang="he-IL" sz="1600" kern="1200" dirty="0"/>
            <a:t>לאחר התוצאה, שמנו לב שעדיין יש מחוזות שלפעמים לא נקלטו על ידי חלק מן המודלים אז עוד טכניקה להשוואה שהוספנו הייתה תוצאות והשוואה על ידי מטריצת בלבול .</a:t>
          </a:r>
          <a:br>
            <a:rPr lang="he-IL" sz="1600" kern="1200" dirty="0"/>
          </a:br>
          <a:endParaRPr lang="en-US" sz="1600" kern="1200" dirty="0"/>
        </a:p>
      </dsp:txBody>
      <dsp:txXfrm>
        <a:off x="1317695" y="2852643"/>
        <a:ext cx="9197904" cy="11408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D2C5B3-42D6-4449-A39E-5E47C96C1449}">
      <dsp:nvSpPr>
        <dsp:cNvPr id="0" name=""/>
        <dsp:cNvSpPr/>
      </dsp:nvSpPr>
      <dsp:spPr>
        <a:xfrm>
          <a:off x="0" y="3898"/>
          <a:ext cx="10515600" cy="11572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E450FD-B288-4CCC-BFCC-AA073D7C127C}">
      <dsp:nvSpPr>
        <dsp:cNvPr id="0" name=""/>
        <dsp:cNvSpPr/>
      </dsp:nvSpPr>
      <dsp:spPr>
        <a:xfrm>
          <a:off x="350078" y="264287"/>
          <a:ext cx="636505" cy="6365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96696D-D46A-4E6A-B243-779791779A6A}">
      <dsp:nvSpPr>
        <dsp:cNvPr id="0" name=""/>
        <dsp:cNvSpPr/>
      </dsp:nvSpPr>
      <dsp:spPr>
        <a:xfrm>
          <a:off x="1176970" y="0"/>
          <a:ext cx="9073374" cy="489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777" tIns="51777" rIns="51777" bIns="51777" numCol="1" spcCol="1270" anchor="ctr" anchorCtr="0">
          <a:noAutofit/>
        </a:bodyPr>
        <a:lstStyle/>
        <a:p>
          <a:pPr marL="0" lvl="0" indent="0" algn="r" defTabSz="622300" rtl="1">
            <a:lnSpc>
              <a:spcPct val="90000"/>
            </a:lnSpc>
            <a:spcBef>
              <a:spcPct val="0"/>
            </a:spcBef>
            <a:spcAft>
              <a:spcPct val="35000"/>
            </a:spcAft>
            <a:buNone/>
          </a:pPr>
          <a:endParaRPr lang="en-US" sz="1400" kern="1200" dirty="0"/>
        </a:p>
      </dsp:txBody>
      <dsp:txXfrm>
        <a:off x="1176970" y="0"/>
        <a:ext cx="9073374" cy="489232"/>
      </dsp:txXfrm>
    </dsp:sp>
    <dsp:sp modelId="{043AB1D5-547D-45D5-A764-D372090FCC09}">
      <dsp:nvSpPr>
        <dsp:cNvPr id="0" name=""/>
        <dsp:cNvSpPr/>
      </dsp:nvSpPr>
      <dsp:spPr>
        <a:xfrm>
          <a:off x="0" y="1418355"/>
          <a:ext cx="10515600" cy="11572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0C95FF-4F25-4D01-85B2-A982B12C628D}">
      <dsp:nvSpPr>
        <dsp:cNvPr id="0" name=""/>
        <dsp:cNvSpPr/>
      </dsp:nvSpPr>
      <dsp:spPr>
        <a:xfrm>
          <a:off x="350078" y="1678743"/>
          <a:ext cx="636505" cy="6365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0613AE-BFD0-4507-BB72-BA1AD5D0ED93}">
      <dsp:nvSpPr>
        <dsp:cNvPr id="0" name=""/>
        <dsp:cNvSpPr/>
      </dsp:nvSpPr>
      <dsp:spPr>
        <a:xfrm>
          <a:off x="1426215" y="1740549"/>
          <a:ext cx="9073374" cy="489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777" tIns="51777" rIns="51777" bIns="51777" numCol="1" spcCol="1270" anchor="ctr" anchorCtr="0">
          <a:noAutofit/>
        </a:bodyPr>
        <a:lstStyle/>
        <a:p>
          <a:pPr marL="0" lvl="0" indent="0" algn="r" defTabSz="711200" rtl="1">
            <a:lnSpc>
              <a:spcPct val="90000"/>
            </a:lnSpc>
            <a:spcBef>
              <a:spcPct val="0"/>
            </a:spcBef>
            <a:spcAft>
              <a:spcPct val="35000"/>
            </a:spcAft>
            <a:buNone/>
          </a:pPr>
          <a:r>
            <a:rPr lang="he-IL" sz="1600" kern="1200" dirty="0"/>
            <a:t>הטכניקות - השוואת אלגוריתמים</a:t>
          </a:r>
          <a:r>
            <a:rPr lang="en-US" sz="1600" kern="1200" dirty="0"/>
            <a:t>: </a:t>
          </a:r>
          <a:r>
            <a:rPr lang="he-IL" sz="1600" kern="1200" dirty="0"/>
            <a:t>כדי לבחור את האלגוריתם המיטבי, השווינו את תוצאות</a:t>
          </a:r>
          <a:r>
            <a:rPr lang="en-US" sz="1600" kern="1200" dirty="0"/>
            <a:t> </a:t>
          </a:r>
          <a:r>
            <a:rPr lang="en-US" sz="1600" kern="1200" dirty="0" err="1"/>
            <a:t>KMeans</a:t>
          </a:r>
          <a:r>
            <a:rPr lang="en-US" sz="1600" kern="1200" dirty="0"/>
            <a:t> </a:t>
          </a:r>
          <a:r>
            <a:rPr lang="he-IL" sz="1600" kern="1200" dirty="0"/>
            <a:t>ו</a:t>
          </a:r>
          <a:r>
            <a:rPr lang="en-US" sz="1600" kern="1200" dirty="0"/>
            <a:t>-Agglomerative Clustering.</a:t>
          </a:r>
        </a:p>
        <a:p>
          <a:pPr marL="0" lvl="0" indent="0" algn="r" defTabSz="711200" rtl="1">
            <a:lnSpc>
              <a:spcPct val="90000"/>
            </a:lnSpc>
            <a:spcBef>
              <a:spcPct val="0"/>
            </a:spcBef>
            <a:spcAft>
              <a:spcPct val="35000"/>
            </a:spcAft>
            <a:buSzPts val="1000"/>
            <a:buFont typeface="Symbol" panose="05050102010706020507" pitchFamily="18" charset="2"/>
            <a:buNone/>
          </a:pPr>
          <a:r>
            <a:rPr lang="en-US" sz="1600" b="1" kern="1200" dirty="0"/>
            <a:t>:  Silhouette Scores </a:t>
          </a:r>
          <a:r>
            <a:rPr lang="he-IL" sz="1600" b="1" kern="1200" dirty="0"/>
            <a:t> </a:t>
          </a:r>
          <a:r>
            <a:rPr lang="he-IL" sz="1600" kern="1200" dirty="0"/>
            <a:t>השתמשנו במדד זה כדי לקבוע את מספר הקבוצות האופטימלי</a:t>
          </a:r>
          <a:r>
            <a:rPr lang="en-US" sz="1600" kern="1200" dirty="0"/>
            <a:t>.</a:t>
          </a:r>
        </a:p>
        <a:p>
          <a:pPr marL="0" lvl="0" indent="0" algn="r" defTabSz="711200" rtl="1">
            <a:lnSpc>
              <a:spcPct val="90000"/>
            </a:lnSpc>
            <a:spcBef>
              <a:spcPct val="0"/>
            </a:spcBef>
            <a:spcAft>
              <a:spcPct val="35000"/>
            </a:spcAft>
            <a:buNone/>
          </a:pPr>
          <a:r>
            <a:rPr lang="he-IL" sz="1600" b="0" kern="1200" dirty="0"/>
            <a:t>ויזואליזציה</a:t>
          </a:r>
          <a:r>
            <a:rPr lang="en-US" sz="1600" kern="1200" dirty="0"/>
            <a:t>: </a:t>
          </a:r>
          <a:r>
            <a:rPr lang="he-IL" sz="1600" kern="1200" dirty="0"/>
            <a:t>בדקנו את חלוקות הקבוצות באמצעות גרפים כדי לוודא שהחלוקה ברורה ומתאימה לנתונים</a:t>
          </a:r>
          <a:endParaRPr lang="en-US" sz="1600" kern="1200" dirty="0"/>
        </a:p>
      </dsp:txBody>
      <dsp:txXfrm>
        <a:off x="1426215" y="1740549"/>
        <a:ext cx="9073374" cy="489232"/>
      </dsp:txXfrm>
    </dsp:sp>
    <dsp:sp modelId="{C35B4B94-95A5-4B60-ADF1-99100735EC50}">
      <dsp:nvSpPr>
        <dsp:cNvPr id="0" name=""/>
        <dsp:cNvSpPr/>
      </dsp:nvSpPr>
      <dsp:spPr>
        <a:xfrm>
          <a:off x="0" y="2832811"/>
          <a:ext cx="10515600" cy="11572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2193CF-C034-4C3D-BEA8-96B4A3128D07}">
      <dsp:nvSpPr>
        <dsp:cNvPr id="0" name=""/>
        <dsp:cNvSpPr/>
      </dsp:nvSpPr>
      <dsp:spPr>
        <a:xfrm>
          <a:off x="350078" y="3093200"/>
          <a:ext cx="636505" cy="6365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9C590F-8124-472A-B639-FD56C0916407}">
      <dsp:nvSpPr>
        <dsp:cNvPr id="0" name=""/>
        <dsp:cNvSpPr/>
      </dsp:nvSpPr>
      <dsp:spPr>
        <a:xfrm>
          <a:off x="1426215" y="3108027"/>
          <a:ext cx="9073374" cy="365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777" tIns="51777" rIns="51777" bIns="51777" numCol="1" spcCol="1270" anchor="ctr" anchorCtr="0">
          <a:noAutofit/>
        </a:bodyPr>
        <a:lstStyle/>
        <a:p>
          <a:pPr marL="0" lvl="0" indent="0" algn="r" defTabSz="711200">
            <a:lnSpc>
              <a:spcPct val="90000"/>
            </a:lnSpc>
            <a:spcBef>
              <a:spcPct val="0"/>
            </a:spcBef>
            <a:spcAft>
              <a:spcPct val="35000"/>
            </a:spcAft>
            <a:buNone/>
          </a:pPr>
          <a:r>
            <a:rPr lang="he-IL" sz="1600" kern="1200" dirty="0"/>
            <a:t>ההיגיון בבחירה היה לאפשר השוואה בין אלגוריתמים בעלי יתרונות שונים ולהתאים את החלוקה למאפייני הנתונים.</a:t>
          </a:r>
          <a:br>
            <a:rPr lang="he-IL" sz="2200" kern="1200" dirty="0"/>
          </a:br>
          <a:endParaRPr lang="en-US" sz="2200" kern="1200" dirty="0"/>
        </a:p>
      </dsp:txBody>
      <dsp:txXfrm>
        <a:off x="1426215" y="3108027"/>
        <a:ext cx="9073374" cy="36577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8808-26D1-4F4B-96F4-F3082078DD61}"/>
              </a:ext>
            </a:extLst>
          </p:cNvPr>
          <p:cNvSpPr>
            <a:spLocks noGrp="1"/>
          </p:cNvSpPr>
          <p:nvPr>
            <p:ph type="ctrTitle"/>
          </p:nvPr>
        </p:nvSpPr>
        <p:spPr>
          <a:xfrm>
            <a:off x="1257008" y="1122362"/>
            <a:ext cx="8816632" cy="357155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2E0C639-B0CD-4365-98A9-C1E5FF6CF450}"/>
              </a:ext>
            </a:extLst>
          </p:cNvPr>
          <p:cNvSpPr>
            <a:spLocks noGrp="1"/>
          </p:cNvSpPr>
          <p:nvPr>
            <p:ph type="subTitle" idx="1"/>
          </p:nvPr>
        </p:nvSpPr>
        <p:spPr>
          <a:xfrm>
            <a:off x="1257008" y="5521960"/>
            <a:ext cx="8816632" cy="944879"/>
          </a:xfrm>
        </p:spPr>
        <p:txBody>
          <a:bodyPr anchor="ct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6780C52-E6BB-4B27-B5D8-2D33B2497C56}"/>
              </a:ext>
            </a:extLst>
          </p:cNvPr>
          <p:cNvSpPr>
            <a:spLocks noGrp="1"/>
          </p:cNvSpPr>
          <p:nvPr>
            <p:ph type="dt" sz="half" idx="10"/>
          </p:nvPr>
        </p:nvSpPr>
        <p:spPr/>
        <p:txBody>
          <a:bodyPr/>
          <a:lstStyle/>
          <a:p>
            <a:fld id="{F6CCBF3A-D7FB-4B97-8FD5-6FFB20CB1E84}" type="datetimeFigureOut">
              <a:rPr lang="en-US" smtClean="0"/>
              <a:t>1/13/2025</a:t>
            </a:fld>
            <a:endParaRPr lang="en-US"/>
          </a:p>
        </p:txBody>
      </p:sp>
      <p:sp>
        <p:nvSpPr>
          <p:cNvPr id="5" name="Footer Placeholder 4">
            <a:extLst>
              <a:ext uri="{FF2B5EF4-FFF2-40B4-BE49-F238E27FC236}">
                <a16:creationId xmlns:a16="http://schemas.microsoft.com/office/drawing/2014/main" id="{AF77C649-4A0C-4EF2-8FC1-2BCF0BF9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E03F2-D0FE-49BB-8AEC-E99C4DB2D67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16" name="Straight Connector 15">
            <a:extLst>
              <a:ext uri="{FF2B5EF4-FFF2-40B4-BE49-F238E27FC236}">
                <a16:creationId xmlns:a16="http://schemas.microsoft.com/office/drawing/2014/main" id="{24A7CC8F-56A6-423D-B67A-8BA89D3EC911}"/>
              </a:ext>
            </a:extLst>
          </p:cNvPr>
          <p:cNvCxnSpPr>
            <a:cxnSpLocks/>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2502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6D52-667C-4E67-9038-A0BDFD8CCD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3E72AC-0272-475A-BD25-2AB7AC1DEF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FBFF2-9ECB-4CDD-87FA-9DD1F87BFDE9}"/>
              </a:ext>
            </a:extLst>
          </p:cNvPr>
          <p:cNvSpPr>
            <a:spLocks noGrp="1"/>
          </p:cNvSpPr>
          <p:nvPr>
            <p:ph type="dt" sz="half" idx="10"/>
          </p:nvPr>
        </p:nvSpPr>
        <p:spPr/>
        <p:txBody>
          <a:bodyPr/>
          <a:lstStyle/>
          <a:p>
            <a:fld id="{F6CCBF3A-D7FB-4B97-8FD5-6FFB20CB1E84}" type="datetimeFigureOut">
              <a:rPr lang="en-US" smtClean="0"/>
              <a:t>1/13/2025</a:t>
            </a:fld>
            <a:endParaRPr lang="en-US"/>
          </a:p>
        </p:txBody>
      </p:sp>
      <p:sp>
        <p:nvSpPr>
          <p:cNvPr id="5" name="Footer Placeholder 4">
            <a:extLst>
              <a:ext uri="{FF2B5EF4-FFF2-40B4-BE49-F238E27FC236}">
                <a16:creationId xmlns:a16="http://schemas.microsoft.com/office/drawing/2014/main" id="{40AC12B3-DAF5-4BA7-A3A6-D0284716D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171AE-4A11-4035-A072-9AC4053FFA85}"/>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934943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52E95-2F50-48D3-B00E-4C259644E72E}"/>
              </a:ext>
            </a:extLst>
          </p:cNvPr>
          <p:cNvSpPr>
            <a:spLocks noGrp="1"/>
          </p:cNvSpPr>
          <p:nvPr>
            <p:ph type="title" orient="vert"/>
          </p:nvPr>
        </p:nvSpPr>
        <p:spPr>
          <a:xfrm>
            <a:off x="9050174" y="838199"/>
            <a:ext cx="2303626" cy="5338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2617C9B-4E02-49C8-B6DF-65ED3C990343}"/>
              </a:ext>
            </a:extLst>
          </p:cNvPr>
          <p:cNvSpPr>
            <a:spLocks noGrp="1"/>
          </p:cNvSpPr>
          <p:nvPr>
            <p:ph type="body" orient="vert" idx="1"/>
          </p:nvPr>
        </p:nvSpPr>
        <p:spPr>
          <a:xfrm>
            <a:off x="838200" y="838199"/>
            <a:ext cx="7734300" cy="5338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CA10C-AC31-4D80-B78F-08E48CDCB7F2}"/>
              </a:ext>
            </a:extLst>
          </p:cNvPr>
          <p:cNvSpPr>
            <a:spLocks noGrp="1"/>
          </p:cNvSpPr>
          <p:nvPr>
            <p:ph type="dt" sz="half" idx="10"/>
          </p:nvPr>
        </p:nvSpPr>
        <p:spPr/>
        <p:txBody>
          <a:bodyPr/>
          <a:lstStyle/>
          <a:p>
            <a:fld id="{F6CCBF3A-D7FB-4B97-8FD5-6FFB20CB1E84}" type="datetimeFigureOut">
              <a:rPr lang="en-US" smtClean="0"/>
              <a:t>1/13/2025</a:t>
            </a:fld>
            <a:endParaRPr lang="en-US"/>
          </a:p>
        </p:txBody>
      </p:sp>
      <p:sp>
        <p:nvSpPr>
          <p:cNvPr id="5" name="Footer Placeholder 4">
            <a:extLst>
              <a:ext uri="{FF2B5EF4-FFF2-40B4-BE49-F238E27FC236}">
                <a16:creationId xmlns:a16="http://schemas.microsoft.com/office/drawing/2014/main" id="{19AAB5B7-F312-4BC9-A5D3-72E065D1B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2E489-5442-4698-B6E3-3421A97C283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7" name="Straight Connector 6">
            <a:extLst>
              <a:ext uri="{FF2B5EF4-FFF2-40B4-BE49-F238E27FC236}">
                <a16:creationId xmlns:a16="http://schemas.microsoft.com/office/drawing/2014/main" id="{41F3A7E1-F157-4338-B7F7-9C0A2D60B7FF}"/>
              </a:ext>
            </a:extLst>
          </p:cNvPr>
          <p:cNvCxnSpPr>
            <a:cxnSpLocks/>
          </p:cNvCxnSpPr>
          <p:nvPr/>
        </p:nvCxnSpPr>
        <p:spPr>
          <a:xfrm>
            <a:off x="8811337"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610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5B5E-C545-4763-BA47-4C2C0FCA514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FA263F8-8E34-4910-BF7A-F1C5A99689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E74E5-D20D-4AB7-8D98-F336CE0ECCBE}"/>
              </a:ext>
            </a:extLst>
          </p:cNvPr>
          <p:cNvSpPr>
            <a:spLocks noGrp="1"/>
          </p:cNvSpPr>
          <p:nvPr>
            <p:ph type="dt" sz="half" idx="10"/>
          </p:nvPr>
        </p:nvSpPr>
        <p:spPr/>
        <p:txBody>
          <a:bodyPr/>
          <a:lstStyle/>
          <a:p>
            <a:fld id="{F6CCBF3A-D7FB-4B97-8FD5-6FFB20CB1E84}" type="datetimeFigureOut">
              <a:rPr lang="en-US" smtClean="0"/>
              <a:t>1/13/2025</a:t>
            </a:fld>
            <a:endParaRPr lang="en-US"/>
          </a:p>
        </p:txBody>
      </p:sp>
      <p:sp>
        <p:nvSpPr>
          <p:cNvPr id="5" name="Footer Placeholder 4">
            <a:extLst>
              <a:ext uri="{FF2B5EF4-FFF2-40B4-BE49-F238E27FC236}">
                <a16:creationId xmlns:a16="http://schemas.microsoft.com/office/drawing/2014/main" id="{C79D23AA-8F22-4B09-8FAA-CD16E5D66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8A028-A0C8-45E7-915E-B83FF59C9F1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128852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F01F-198D-4AAD-B4FB-AD3B44981ADD}"/>
              </a:ext>
            </a:extLst>
          </p:cNvPr>
          <p:cNvSpPr>
            <a:spLocks noGrp="1"/>
          </p:cNvSpPr>
          <p:nvPr>
            <p:ph type="title"/>
          </p:nvPr>
        </p:nvSpPr>
        <p:spPr>
          <a:xfrm>
            <a:off x="838200" y="838200"/>
            <a:ext cx="9438640" cy="4114800"/>
          </a:xfrm>
        </p:spPr>
        <p:txBody>
          <a:bodyPr anchor="t">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20BCC2B-311B-4FB6-B3A5-26F68055AE38}"/>
              </a:ext>
            </a:extLst>
          </p:cNvPr>
          <p:cNvSpPr>
            <a:spLocks noGrp="1"/>
          </p:cNvSpPr>
          <p:nvPr>
            <p:ph type="body" idx="1"/>
          </p:nvPr>
        </p:nvSpPr>
        <p:spPr>
          <a:xfrm>
            <a:off x="838200" y="5217160"/>
            <a:ext cx="9438640" cy="802640"/>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9CB73D-2D6B-4FA6-89A4-DCC89F80E0F1}"/>
              </a:ext>
            </a:extLst>
          </p:cNvPr>
          <p:cNvSpPr>
            <a:spLocks noGrp="1"/>
          </p:cNvSpPr>
          <p:nvPr>
            <p:ph type="dt" sz="half" idx="10"/>
          </p:nvPr>
        </p:nvSpPr>
        <p:spPr/>
        <p:txBody>
          <a:bodyPr/>
          <a:lstStyle/>
          <a:p>
            <a:fld id="{F6CCBF3A-D7FB-4B97-8FD5-6FFB20CB1E84}" type="datetimeFigureOut">
              <a:rPr lang="en-US" smtClean="0"/>
              <a:t>1/13/2025</a:t>
            </a:fld>
            <a:endParaRPr lang="en-US"/>
          </a:p>
        </p:txBody>
      </p:sp>
      <p:sp>
        <p:nvSpPr>
          <p:cNvPr id="5" name="Footer Placeholder 4">
            <a:extLst>
              <a:ext uri="{FF2B5EF4-FFF2-40B4-BE49-F238E27FC236}">
                <a16:creationId xmlns:a16="http://schemas.microsoft.com/office/drawing/2014/main" id="{B6A0C188-FF43-44C1-A005-679168D5F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D1188-DA27-47B2-8176-31193EEC4C2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938290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5A25-7E99-42A8-8D6D-648EFE203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501DC-62B7-42BD-A941-D34E92719C32}"/>
              </a:ext>
            </a:extLst>
          </p:cNvPr>
          <p:cNvSpPr>
            <a:spLocks noGrp="1"/>
          </p:cNvSpPr>
          <p:nvPr>
            <p:ph sz="half" idx="1"/>
          </p:nvPr>
        </p:nvSpPr>
        <p:spPr>
          <a:xfrm>
            <a:off x="838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765C5C1-4FD4-4958-99A0-BDADECA336BD}"/>
              </a:ext>
            </a:extLst>
          </p:cNvPr>
          <p:cNvSpPr>
            <a:spLocks noGrp="1"/>
          </p:cNvSpPr>
          <p:nvPr>
            <p:ph sz="half" idx="2"/>
          </p:nvPr>
        </p:nvSpPr>
        <p:spPr>
          <a:xfrm>
            <a:off x="6172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D1B234-5D54-44E5-B41D-B205AAF50305}"/>
              </a:ext>
            </a:extLst>
          </p:cNvPr>
          <p:cNvSpPr>
            <a:spLocks noGrp="1"/>
          </p:cNvSpPr>
          <p:nvPr>
            <p:ph type="dt" sz="half" idx="10"/>
          </p:nvPr>
        </p:nvSpPr>
        <p:spPr/>
        <p:txBody>
          <a:bodyPr/>
          <a:lstStyle/>
          <a:p>
            <a:fld id="{F6CCBF3A-D7FB-4B97-8FD5-6FFB20CB1E84}" type="datetimeFigureOut">
              <a:rPr lang="en-US" smtClean="0"/>
              <a:t>1/13/2025</a:t>
            </a:fld>
            <a:endParaRPr lang="en-US"/>
          </a:p>
        </p:txBody>
      </p:sp>
      <p:sp>
        <p:nvSpPr>
          <p:cNvPr id="6" name="Footer Placeholder 5">
            <a:extLst>
              <a:ext uri="{FF2B5EF4-FFF2-40B4-BE49-F238E27FC236}">
                <a16:creationId xmlns:a16="http://schemas.microsoft.com/office/drawing/2014/main" id="{0E67BCDB-6B96-45D6-B5E9-823A96EBD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39C5F-F16F-4AFD-98D1-FA3BB96AF2C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9636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4C1F-0040-4BBF-81A6-FD2E30637B0C}"/>
              </a:ext>
            </a:extLst>
          </p:cNvPr>
          <p:cNvSpPr>
            <a:spLocks noGrp="1"/>
          </p:cNvSpPr>
          <p:nvPr>
            <p:ph type="title"/>
          </p:nvPr>
        </p:nvSpPr>
        <p:spPr>
          <a:xfrm>
            <a:off x="839788" y="37978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2894A7-1DA1-44C1-8ED0-716279430690}"/>
              </a:ext>
            </a:extLst>
          </p:cNvPr>
          <p:cNvSpPr>
            <a:spLocks noGrp="1"/>
          </p:cNvSpPr>
          <p:nvPr>
            <p:ph type="body" idx="1"/>
          </p:nvPr>
        </p:nvSpPr>
        <p:spPr>
          <a:xfrm>
            <a:off x="839789" y="1824035"/>
            <a:ext cx="4997132"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9AB945-31E2-4B60-9076-CBB8F8594949}"/>
              </a:ext>
            </a:extLst>
          </p:cNvPr>
          <p:cNvSpPr>
            <a:spLocks noGrp="1"/>
          </p:cNvSpPr>
          <p:nvPr>
            <p:ph sz="half" idx="2"/>
          </p:nvPr>
        </p:nvSpPr>
        <p:spPr>
          <a:xfrm>
            <a:off x="839789" y="2505075"/>
            <a:ext cx="49971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1B3EA-2E84-4B8B-A104-81BD577424AD}"/>
              </a:ext>
            </a:extLst>
          </p:cNvPr>
          <p:cNvSpPr>
            <a:spLocks noGrp="1"/>
          </p:cNvSpPr>
          <p:nvPr>
            <p:ph type="body" sz="quarter" idx="3"/>
          </p:nvPr>
        </p:nvSpPr>
        <p:spPr>
          <a:xfrm>
            <a:off x="6355080" y="1824035"/>
            <a:ext cx="5000308"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511AB8-302C-476E-B80A-AA739911E304}"/>
              </a:ext>
            </a:extLst>
          </p:cNvPr>
          <p:cNvSpPr>
            <a:spLocks noGrp="1"/>
          </p:cNvSpPr>
          <p:nvPr>
            <p:ph sz="quarter" idx="4"/>
          </p:nvPr>
        </p:nvSpPr>
        <p:spPr>
          <a:xfrm>
            <a:off x="6355080" y="2505075"/>
            <a:ext cx="500030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B47C29-FE34-4E6E-9921-78C54673AAD9}"/>
              </a:ext>
            </a:extLst>
          </p:cNvPr>
          <p:cNvSpPr>
            <a:spLocks noGrp="1"/>
          </p:cNvSpPr>
          <p:nvPr>
            <p:ph type="dt" sz="half" idx="10"/>
          </p:nvPr>
        </p:nvSpPr>
        <p:spPr/>
        <p:txBody>
          <a:bodyPr/>
          <a:lstStyle/>
          <a:p>
            <a:fld id="{F6CCBF3A-D7FB-4B97-8FD5-6FFB20CB1E84}" type="datetimeFigureOut">
              <a:rPr lang="en-US" smtClean="0"/>
              <a:t>1/13/2025</a:t>
            </a:fld>
            <a:endParaRPr lang="en-US"/>
          </a:p>
        </p:txBody>
      </p:sp>
      <p:sp>
        <p:nvSpPr>
          <p:cNvPr id="8" name="Footer Placeholder 7">
            <a:extLst>
              <a:ext uri="{FF2B5EF4-FFF2-40B4-BE49-F238E27FC236}">
                <a16:creationId xmlns:a16="http://schemas.microsoft.com/office/drawing/2014/main" id="{3CF6B420-A9CE-4BB6-A653-5C3ABC7D67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1DF8FE-1179-4798-B16D-AF1DFA266D4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460011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6F1A-0A68-4048-808F-CD7A9F3B0846}"/>
              </a:ext>
            </a:extLst>
          </p:cNvPr>
          <p:cNvSpPr>
            <a:spLocks noGrp="1"/>
          </p:cNvSpPr>
          <p:nvPr>
            <p:ph type="title"/>
          </p:nvPr>
        </p:nvSpPr>
        <p:spPr>
          <a:xfrm>
            <a:off x="838200" y="999592"/>
            <a:ext cx="10515600" cy="1573223"/>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28ACB3E6-5365-48F5-8D2A-0B002BA357E3}"/>
              </a:ext>
            </a:extLst>
          </p:cNvPr>
          <p:cNvSpPr>
            <a:spLocks noGrp="1"/>
          </p:cNvSpPr>
          <p:nvPr>
            <p:ph type="dt" sz="half" idx="10"/>
          </p:nvPr>
        </p:nvSpPr>
        <p:spPr/>
        <p:txBody>
          <a:bodyPr/>
          <a:lstStyle/>
          <a:p>
            <a:fld id="{F6CCBF3A-D7FB-4B97-8FD5-6FFB20CB1E84}" type="datetimeFigureOut">
              <a:rPr lang="en-US" smtClean="0"/>
              <a:t>1/13/2025</a:t>
            </a:fld>
            <a:endParaRPr lang="en-US"/>
          </a:p>
        </p:txBody>
      </p:sp>
      <p:sp>
        <p:nvSpPr>
          <p:cNvPr id="4" name="Footer Placeholder 3">
            <a:extLst>
              <a:ext uri="{FF2B5EF4-FFF2-40B4-BE49-F238E27FC236}">
                <a16:creationId xmlns:a16="http://schemas.microsoft.com/office/drawing/2014/main" id="{FF7D8EE9-4D97-4B2F-8D38-41CB9EE774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C5952-0A27-4FAB-A3FD-12003787676B}"/>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765320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08427-909D-4679-9192-BC99557A7D06}"/>
              </a:ext>
            </a:extLst>
          </p:cNvPr>
          <p:cNvSpPr>
            <a:spLocks noGrp="1"/>
          </p:cNvSpPr>
          <p:nvPr>
            <p:ph type="dt" sz="half" idx="10"/>
          </p:nvPr>
        </p:nvSpPr>
        <p:spPr/>
        <p:txBody>
          <a:bodyPr/>
          <a:lstStyle/>
          <a:p>
            <a:fld id="{F6CCBF3A-D7FB-4B97-8FD5-6FFB20CB1E84}" type="datetimeFigureOut">
              <a:rPr lang="en-US" smtClean="0"/>
              <a:t>1/13/2025</a:t>
            </a:fld>
            <a:endParaRPr lang="en-US"/>
          </a:p>
        </p:txBody>
      </p:sp>
      <p:sp>
        <p:nvSpPr>
          <p:cNvPr id="3" name="Footer Placeholder 2">
            <a:extLst>
              <a:ext uri="{FF2B5EF4-FFF2-40B4-BE49-F238E27FC236}">
                <a16:creationId xmlns:a16="http://schemas.microsoft.com/office/drawing/2014/main" id="{508E39A6-1E09-42B5-85B4-7E8B5AB2AE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938940-01DD-4C97-8649-E01C3B0EDF7C}"/>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076118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3B3D-D568-40B4-A73A-1C8EA9ABB098}"/>
              </a:ext>
            </a:extLst>
          </p:cNvPr>
          <p:cNvSpPr>
            <a:spLocks noGrp="1"/>
          </p:cNvSpPr>
          <p:nvPr>
            <p:ph type="title"/>
          </p:nvPr>
        </p:nvSpPr>
        <p:spPr>
          <a:xfrm>
            <a:off x="839789" y="457200"/>
            <a:ext cx="3691818" cy="17018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D586EB3-917A-43B7-85BB-D00B5D2F07E4}"/>
              </a:ext>
            </a:extLst>
          </p:cNvPr>
          <p:cNvSpPr>
            <a:spLocks noGrp="1"/>
          </p:cNvSpPr>
          <p:nvPr>
            <p:ph idx="1"/>
          </p:nvPr>
        </p:nvSpPr>
        <p:spPr>
          <a:xfrm>
            <a:off x="5514798" y="987425"/>
            <a:ext cx="5840589" cy="50323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7AC029-3BC1-4637-A7F9-BC786DC26A38}"/>
              </a:ext>
            </a:extLst>
          </p:cNvPr>
          <p:cNvSpPr>
            <a:spLocks noGrp="1"/>
          </p:cNvSpPr>
          <p:nvPr>
            <p:ph type="body" sz="half" idx="2"/>
          </p:nvPr>
        </p:nvSpPr>
        <p:spPr>
          <a:xfrm>
            <a:off x="839789" y="2372360"/>
            <a:ext cx="3691817" cy="349662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0B948-89C5-4AC5-B7A0-17136F5C5A6A}"/>
              </a:ext>
            </a:extLst>
          </p:cNvPr>
          <p:cNvSpPr>
            <a:spLocks noGrp="1"/>
          </p:cNvSpPr>
          <p:nvPr>
            <p:ph type="dt" sz="half" idx="10"/>
          </p:nvPr>
        </p:nvSpPr>
        <p:spPr/>
        <p:txBody>
          <a:bodyPr/>
          <a:lstStyle/>
          <a:p>
            <a:fld id="{F6CCBF3A-D7FB-4B97-8FD5-6FFB20CB1E84}" type="datetimeFigureOut">
              <a:rPr lang="en-US" smtClean="0"/>
              <a:t>1/13/2025</a:t>
            </a:fld>
            <a:endParaRPr lang="en-US"/>
          </a:p>
        </p:txBody>
      </p:sp>
      <p:sp>
        <p:nvSpPr>
          <p:cNvPr id="6" name="Footer Placeholder 5">
            <a:extLst>
              <a:ext uri="{FF2B5EF4-FFF2-40B4-BE49-F238E27FC236}">
                <a16:creationId xmlns:a16="http://schemas.microsoft.com/office/drawing/2014/main" id="{F3A6C8C5-652F-46CB-BD26-E262B057F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B50CB-E91F-4B71-81F0-800F2B51A34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8B69B885-FDB8-4C62-A285-A0CDC49A6B0C}"/>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875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941E-6445-4840-81AE-104EF7A4F7E9}"/>
              </a:ext>
            </a:extLst>
          </p:cNvPr>
          <p:cNvSpPr>
            <a:spLocks noGrp="1"/>
          </p:cNvSpPr>
          <p:nvPr>
            <p:ph type="title"/>
          </p:nvPr>
        </p:nvSpPr>
        <p:spPr>
          <a:xfrm>
            <a:off x="839789" y="457200"/>
            <a:ext cx="3696652" cy="17018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3F8B866-E32B-4AE7-AEF3-6974AE3288F3}"/>
              </a:ext>
            </a:extLst>
          </p:cNvPr>
          <p:cNvSpPr>
            <a:spLocks noGrp="1"/>
          </p:cNvSpPr>
          <p:nvPr>
            <p:ph type="pic" idx="1"/>
          </p:nvPr>
        </p:nvSpPr>
        <p:spPr>
          <a:xfrm>
            <a:off x="5786120" y="838200"/>
            <a:ext cx="560323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2ABB7A-E157-499A-B224-C2313181F569}"/>
              </a:ext>
            </a:extLst>
          </p:cNvPr>
          <p:cNvSpPr>
            <a:spLocks noGrp="1"/>
          </p:cNvSpPr>
          <p:nvPr>
            <p:ph type="body" sz="half" idx="2"/>
          </p:nvPr>
        </p:nvSpPr>
        <p:spPr>
          <a:xfrm>
            <a:off x="839789" y="2367280"/>
            <a:ext cx="3696652" cy="35017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77283-E2B8-405E-BB6E-9F121140E506}"/>
              </a:ext>
            </a:extLst>
          </p:cNvPr>
          <p:cNvSpPr>
            <a:spLocks noGrp="1"/>
          </p:cNvSpPr>
          <p:nvPr>
            <p:ph type="dt" sz="half" idx="10"/>
          </p:nvPr>
        </p:nvSpPr>
        <p:spPr/>
        <p:txBody>
          <a:bodyPr/>
          <a:lstStyle/>
          <a:p>
            <a:fld id="{F6CCBF3A-D7FB-4B97-8FD5-6FFB20CB1E84}" type="datetimeFigureOut">
              <a:rPr lang="en-US" smtClean="0"/>
              <a:t>1/13/2025</a:t>
            </a:fld>
            <a:endParaRPr lang="en-US"/>
          </a:p>
        </p:txBody>
      </p:sp>
      <p:sp>
        <p:nvSpPr>
          <p:cNvPr id="6" name="Footer Placeholder 5">
            <a:extLst>
              <a:ext uri="{FF2B5EF4-FFF2-40B4-BE49-F238E27FC236}">
                <a16:creationId xmlns:a16="http://schemas.microsoft.com/office/drawing/2014/main" id="{F9F21F05-EB94-417F-B19B-96FF3D9EC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7C3C7-B6DB-4064-8E66-9FB770C888E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51E233FA-220A-423F-907E-5F81526A28A0}"/>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034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76A66-BE83-43F9-A28B-02DF7879AD52}"/>
              </a:ext>
            </a:extLst>
          </p:cNvPr>
          <p:cNvSpPr>
            <a:spLocks noGrp="1"/>
          </p:cNvSpPr>
          <p:nvPr>
            <p:ph type="title"/>
          </p:nvPr>
        </p:nvSpPr>
        <p:spPr>
          <a:xfrm>
            <a:off x="838200" y="584990"/>
            <a:ext cx="10515600" cy="111681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9D76E94-F276-4F0F-8DD9-B1F8A3198AE1}"/>
              </a:ext>
            </a:extLst>
          </p:cNvPr>
          <p:cNvSpPr>
            <a:spLocks noGrp="1"/>
          </p:cNvSpPr>
          <p:nvPr>
            <p:ph type="body" idx="1"/>
          </p:nvPr>
        </p:nvSpPr>
        <p:spPr>
          <a:xfrm>
            <a:off x="838200" y="2061469"/>
            <a:ext cx="10515600"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4AD964E-3A2E-4DB9-B96A-EDE144A47BDC}"/>
              </a:ext>
            </a:extLst>
          </p:cNvPr>
          <p:cNvSpPr>
            <a:spLocks noGrp="1"/>
          </p:cNvSpPr>
          <p:nvPr>
            <p:ph type="dt" sz="half" idx="2"/>
          </p:nvPr>
        </p:nvSpPr>
        <p:spPr>
          <a:xfrm rot="5400000">
            <a:off x="10425981" y="4687095"/>
            <a:ext cx="2706690" cy="365125"/>
          </a:xfrm>
          <a:prstGeom prst="rect">
            <a:avLst/>
          </a:prstGeom>
        </p:spPr>
        <p:txBody>
          <a:bodyPr vert="horz" lIns="91440" tIns="45720" rIns="91440" bIns="45720" rtlCol="0" anchor="ctr"/>
          <a:lstStyle>
            <a:lvl1pPr algn="r">
              <a:defRPr sz="1000">
                <a:solidFill>
                  <a:schemeClr val="tx1"/>
                </a:solidFill>
              </a:defRPr>
            </a:lvl1pPr>
          </a:lstStyle>
          <a:p>
            <a:fld id="{F6CCBF3A-D7FB-4B97-8FD5-6FFB20CB1E84}" type="datetimeFigureOut">
              <a:rPr lang="en-US" smtClean="0"/>
              <a:t>1/13/2025</a:t>
            </a:fld>
            <a:endParaRPr lang="en-US"/>
          </a:p>
        </p:txBody>
      </p:sp>
      <p:sp>
        <p:nvSpPr>
          <p:cNvPr id="5" name="Footer Placeholder 4">
            <a:extLst>
              <a:ext uri="{FF2B5EF4-FFF2-40B4-BE49-F238E27FC236}">
                <a16:creationId xmlns:a16="http://schemas.microsoft.com/office/drawing/2014/main" id="{0DACB382-EE11-430D-941A-DB76EEB7F2D5}"/>
              </a:ext>
            </a:extLst>
          </p:cNvPr>
          <p:cNvSpPr>
            <a:spLocks noGrp="1"/>
          </p:cNvSpPr>
          <p:nvPr>
            <p:ph type="ftr" sz="quarter" idx="3"/>
          </p:nvPr>
        </p:nvSpPr>
        <p:spPr>
          <a:xfrm rot="5400000">
            <a:off x="-1131161" y="1592957"/>
            <a:ext cx="2973522"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3C562FE-ACD1-43F2-A3DE-5B11E10B7EA5}"/>
              </a:ext>
            </a:extLst>
          </p:cNvPr>
          <p:cNvSpPr>
            <a:spLocks noGrp="1"/>
          </p:cNvSpPr>
          <p:nvPr>
            <p:ph type="sldNum" sz="quarter" idx="4"/>
          </p:nvPr>
        </p:nvSpPr>
        <p:spPr>
          <a:xfrm>
            <a:off x="11512296" y="6356350"/>
            <a:ext cx="574620" cy="365125"/>
          </a:xfrm>
          <a:prstGeom prst="rect">
            <a:avLst/>
          </a:prstGeom>
        </p:spPr>
        <p:txBody>
          <a:bodyPr vert="horz" lIns="91440" tIns="45720" rIns="91440" bIns="45720" rtlCol="0" anchor="ctr"/>
          <a:lstStyle>
            <a:lvl1pPr algn="ctr">
              <a:defRPr sz="1000">
                <a:solidFill>
                  <a:schemeClr val="tx1"/>
                </a:solidFill>
              </a:defRPr>
            </a:lvl1pPr>
          </a:lstStyle>
          <a:p>
            <a:fld id="{3109D357-8067-4A1F-97B2-93C5160B78D9}" type="slidenum">
              <a:rPr lang="en-US" smtClean="0"/>
              <a:t>‹#›</a:t>
            </a:fld>
            <a:endParaRPr lang="en-US"/>
          </a:p>
        </p:txBody>
      </p:sp>
      <p:cxnSp>
        <p:nvCxnSpPr>
          <p:cNvPr id="13" name="Straight Connector 12">
            <a:extLst>
              <a:ext uri="{FF2B5EF4-FFF2-40B4-BE49-F238E27FC236}">
                <a16:creationId xmlns:a16="http://schemas.microsoft.com/office/drawing/2014/main" id="{1EB34A3B-1FD5-48FF-9982-1E64C864C01D}"/>
              </a:ext>
            </a:extLst>
          </p:cNvPr>
          <p:cNvCxnSpPr>
            <a:cxnSpLocks/>
          </p:cNvCxnSpPr>
          <p:nvPr/>
        </p:nvCxnSpPr>
        <p:spPr>
          <a:xfrm flipH="1">
            <a:off x="4" y="1824111"/>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37814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InbalAkerman/Advanced-Topics-in-Machine-Learning" TargetMode="External"/><Relationship Id="rId2" Type="http://schemas.openxmlformats.org/officeDocument/2006/relationships/hyperlink" Target="https://github.com/YuvalBaron1997/Course-Project---Advanced-Topics-in-Machine-Learn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A9327B-0F60-46E3-AD80-CE73838567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D1492F60-8A10-C90E-6C11-7F08ECCFD51B}"/>
              </a:ext>
            </a:extLst>
          </p:cNvPr>
          <p:cNvSpPr>
            <a:spLocks noGrp="1"/>
          </p:cNvSpPr>
          <p:nvPr>
            <p:ph type="ctrTitle"/>
          </p:nvPr>
        </p:nvSpPr>
        <p:spPr>
          <a:xfrm>
            <a:off x="1251082" y="3867463"/>
            <a:ext cx="9689834" cy="1199210"/>
          </a:xfrm>
        </p:spPr>
        <p:txBody>
          <a:bodyPr anchor="b">
            <a:normAutofit/>
          </a:bodyPr>
          <a:lstStyle/>
          <a:p>
            <a:pPr algn="ctr"/>
            <a:r>
              <a:rPr lang="en-US" sz="4400" dirty="0"/>
              <a:t>Course Project –</a:t>
            </a:r>
            <a:r>
              <a:rPr lang="he-IL" sz="4400" dirty="0"/>
              <a:t>"נושמים לרווחה"</a:t>
            </a:r>
          </a:p>
        </p:txBody>
      </p:sp>
      <p:sp>
        <p:nvSpPr>
          <p:cNvPr id="3" name="כותרת משנה 2">
            <a:extLst>
              <a:ext uri="{FF2B5EF4-FFF2-40B4-BE49-F238E27FC236}">
                <a16:creationId xmlns:a16="http://schemas.microsoft.com/office/drawing/2014/main" id="{10335B66-D383-AF48-4A56-37AD39AB5C2F}"/>
              </a:ext>
            </a:extLst>
          </p:cNvPr>
          <p:cNvSpPr>
            <a:spLocks noGrp="1"/>
          </p:cNvSpPr>
          <p:nvPr>
            <p:ph type="subTitle" idx="1"/>
          </p:nvPr>
        </p:nvSpPr>
        <p:spPr>
          <a:xfrm>
            <a:off x="1938997" y="5066673"/>
            <a:ext cx="8314005" cy="1791324"/>
          </a:xfrm>
        </p:spPr>
        <p:txBody>
          <a:bodyPr>
            <a:normAutofit fontScale="92500" lnSpcReduction="10000"/>
          </a:bodyPr>
          <a:lstStyle/>
          <a:p>
            <a:pPr algn="ctr"/>
            <a:endParaRPr lang="he-IL" dirty="0"/>
          </a:p>
          <a:p>
            <a:pPr marL="298450" marR="273050" algn="r" rtl="1">
              <a:lnSpc>
                <a:spcPct val="156000"/>
              </a:lnSpc>
              <a:spcBef>
                <a:spcPts val="810"/>
              </a:spcBef>
              <a:spcAft>
                <a:spcPts val="800"/>
              </a:spcAft>
              <a:tabLst>
                <a:tab pos="354965" algn="l"/>
                <a:tab pos="457200" algn="l"/>
              </a:tabLst>
            </a:pPr>
            <a:r>
              <a:rPr lang="he-IL" sz="2300" b="1" dirty="0">
                <a:effectLst/>
                <a:latin typeface="Calibri" panose="020F0502020204030204" pitchFamily="34" charset="0"/>
                <a:ea typeface="Times New Roman" panose="02020603050405020304" pitchFamily="18" charset="0"/>
                <a:cs typeface="Arial" panose="020B0604020202020204" pitchFamily="34" charset="0"/>
              </a:rPr>
              <a:t>יובל בר-און –ת.ז. 318227261                   תאריך- 2025\01\13</a:t>
            </a:r>
            <a:endParaRPr lang="en-US" sz="2300" dirty="0">
              <a:effectLst/>
              <a:latin typeface="Calibri" panose="020F0502020204030204" pitchFamily="34" charset="0"/>
              <a:ea typeface="Times New Roman" panose="02020603050405020304" pitchFamily="18" charset="0"/>
              <a:cs typeface="Arial" panose="020B0604020202020204" pitchFamily="34" charset="0"/>
            </a:endParaRPr>
          </a:p>
          <a:p>
            <a:pPr marL="298450" marR="273050" algn="r" rtl="1">
              <a:lnSpc>
                <a:spcPct val="156000"/>
              </a:lnSpc>
              <a:spcBef>
                <a:spcPts val="810"/>
              </a:spcBef>
              <a:spcAft>
                <a:spcPts val="800"/>
              </a:spcAft>
              <a:tabLst>
                <a:tab pos="354965" algn="l"/>
                <a:tab pos="457200" algn="l"/>
              </a:tabLst>
            </a:pPr>
            <a:r>
              <a:rPr lang="he-IL" sz="2300" b="1" dirty="0">
                <a:effectLst/>
                <a:latin typeface="Calibri" panose="020F0502020204030204" pitchFamily="34" charset="0"/>
                <a:ea typeface="Times New Roman" panose="02020603050405020304" pitchFamily="18" charset="0"/>
                <a:cs typeface="Arial" panose="020B0604020202020204" pitchFamily="34" charset="0"/>
              </a:rPr>
              <a:t>ענבל אקרמן –ת.ז. 322522996                  מרצה- חן חג'ג'</a:t>
            </a:r>
            <a:endParaRPr lang="en-US" sz="2300" dirty="0">
              <a:effectLst/>
              <a:latin typeface="Calibri" panose="020F0502020204030204" pitchFamily="34" charset="0"/>
              <a:ea typeface="Times New Roman" panose="02020603050405020304" pitchFamily="18" charset="0"/>
              <a:cs typeface="Arial" panose="020B0604020202020204" pitchFamily="34" charset="0"/>
            </a:endParaRPr>
          </a:p>
          <a:p>
            <a:pPr algn="ctr"/>
            <a:endParaRPr lang="he-IL" dirty="0"/>
          </a:p>
        </p:txBody>
      </p:sp>
      <p:pic>
        <p:nvPicPr>
          <p:cNvPr id="4" name="Picture 3" descr="נורת חשמל צבעונית עם סמלים עסקיים">
            <a:extLst>
              <a:ext uri="{FF2B5EF4-FFF2-40B4-BE49-F238E27FC236}">
                <a16:creationId xmlns:a16="http://schemas.microsoft.com/office/drawing/2014/main" id="{58EF1661-12B1-B03B-BF8B-32F951516527}"/>
              </a:ext>
            </a:extLst>
          </p:cNvPr>
          <p:cNvPicPr>
            <a:picLocks noChangeAspect="1"/>
          </p:cNvPicPr>
          <p:nvPr/>
        </p:nvPicPr>
        <p:blipFill>
          <a:blip r:embed="rId2"/>
          <a:srcRect t="26420" b="23133"/>
          <a:stretch/>
        </p:blipFill>
        <p:spPr>
          <a:xfrm>
            <a:off x="20" y="1"/>
            <a:ext cx="12191980" cy="3428999"/>
          </a:xfrm>
          <a:prstGeom prst="rect">
            <a:avLst/>
          </a:prstGeom>
        </p:spPr>
      </p:pic>
      <p:cxnSp>
        <p:nvCxnSpPr>
          <p:cNvPr id="11" name="Straight Connector 10">
            <a:extLst>
              <a:ext uri="{FF2B5EF4-FFF2-40B4-BE49-F238E27FC236}">
                <a16:creationId xmlns:a16="http://schemas.microsoft.com/office/drawing/2014/main" id="{BD1C99D0-461D-4A91-81EF-CCCD798B37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3053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73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FF95A08-A944-76E4-CB5B-5FD94F14128F}"/>
              </a:ext>
            </a:extLst>
          </p:cNvPr>
          <p:cNvSpPr>
            <a:spLocks noGrp="1"/>
          </p:cNvSpPr>
          <p:nvPr>
            <p:ph type="title"/>
          </p:nvPr>
        </p:nvSpPr>
        <p:spPr>
          <a:xfrm>
            <a:off x="936522" y="397596"/>
            <a:ext cx="10515600" cy="1116811"/>
          </a:xfrm>
        </p:spPr>
        <p:txBody>
          <a:bodyPr>
            <a:normAutofit fontScale="90000"/>
          </a:bodyPr>
          <a:lstStyle/>
          <a:p>
            <a:pPr algn="ctr" rtl="1"/>
            <a:r>
              <a:rPr lang="he-IL" dirty="0"/>
              <a:t>תוצאות והשוואת הטכניקות</a:t>
            </a:r>
            <a:br>
              <a:rPr lang="he-IL" dirty="0"/>
            </a:br>
            <a:r>
              <a:rPr lang="he-IL" sz="3600" dirty="0"/>
              <a:t>למידת מכונה </a:t>
            </a:r>
            <a:r>
              <a:rPr lang="he-IL" sz="3600" dirty="0" err="1"/>
              <a:t>מפקוחת</a:t>
            </a:r>
            <a:endParaRPr lang="he-IL" sz="3600" dirty="0"/>
          </a:p>
        </p:txBody>
      </p:sp>
      <p:pic>
        <p:nvPicPr>
          <p:cNvPr id="4" name="מציין מיקום תוכן 3">
            <a:extLst>
              <a:ext uri="{FF2B5EF4-FFF2-40B4-BE49-F238E27FC236}">
                <a16:creationId xmlns:a16="http://schemas.microsoft.com/office/drawing/2014/main" id="{CADAB26B-5BA2-9B08-11DD-6041AC6CEE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4143" y="3353531"/>
            <a:ext cx="8381399" cy="2110657"/>
          </a:xfrm>
          <a:prstGeom prst="rect">
            <a:avLst/>
          </a:prstGeom>
        </p:spPr>
      </p:pic>
      <p:sp>
        <p:nvSpPr>
          <p:cNvPr id="7" name="תיבת טקסט 6">
            <a:extLst>
              <a:ext uri="{FF2B5EF4-FFF2-40B4-BE49-F238E27FC236}">
                <a16:creationId xmlns:a16="http://schemas.microsoft.com/office/drawing/2014/main" id="{4782D249-971F-4324-EAED-4ABB118AC806}"/>
              </a:ext>
            </a:extLst>
          </p:cNvPr>
          <p:cNvSpPr txBox="1"/>
          <p:nvPr/>
        </p:nvSpPr>
        <p:spPr>
          <a:xfrm>
            <a:off x="330610" y="1912005"/>
            <a:ext cx="11530780" cy="646331"/>
          </a:xfrm>
          <a:prstGeom prst="rect">
            <a:avLst/>
          </a:prstGeom>
          <a:noFill/>
        </p:spPr>
        <p:txBody>
          <a:bodyPr wrap="square" rtlCol="1">
            <a:spAutoFit/>
          </a:bodyPr>
          <a:lstStyle/>
          <a:p>
            <a:r>
              <a:rPr lang="en-US" spc="-10" dirty="0">
                <a:latin typeface="Arial" panose="020B0604020202020204" pitchFamily="34" charset="0"/>
                <a:ea typeface="Times New Roman" panose="02020603050405020304" pitchFamily="18" charset="0"/>
              </a:rPr>
              <a:t>:  </a:t>
            </a:r>
            <a:r>
              <a:rPr lang="en-US" sz="1800" spc="-10" dirty="0" err="1">
                <a:effectLst/>
                <a:latin typeface="Arial" panose="020B0604020202020204" pitchFamily="34" charset="0"/>
                <a:ea typeface="Times New Roman" panose="02020603050405020304" pitchFamily="18" charset="0"/>
              </a:rPr>
              <a:t>GridSearchCV</a:t>
            </a:r>
            <a:r>
              <a:rPr lang="en-US" sz="1800" spc="-10" dirty="0">
                <a:effectLst/>
                <a:latin typeface="Arial" panose="020B0604020202020204" pitchFamily="34" charset="0"/>
                <a:ea typeface="Times New Roman" panose="02020603050405020304" pitchFamily="18" charset="0"/>
              </a:rPr>
              <a:t> .</a:t>
            </a:r>
            <a:r>
              <a:rPr lang="en-US" spc="-10" dirty="0">
                <a:latin typeface="Arial" panose="020B0604020202020204" pitchFamily="34" charset="0"/>
                <a:ea typeface="Times New Roman" panose="02020603050405020304" pitchFamily="18" charset="0"/>
              </a:rPr>
              <a:t>1</a:t>
            </a:r>
            <a:r>
              <a:rPr lang="he-IL" sz="1800" spc="-10" dirty="0">
                <a:effectLst/>
                <a:latin typeface="Arial" panose="020B0604020202020204" pitchFamily="34" charset="0"/>
                <a:ea typeface="Times New Roman" panose="02020603050405020304" pitchFamily="18" charset="0"/>
              </a:rPr>
              <a:t>מציאת הערכים האופטימליים לכל מודל על ידי חיפוש ממוקד בשדה הפרמטרים האפשריים. והשוואת מספר פרמטרים</a:t>
            </a:r>
            <a:endParaRPr lang="he-IL" dirty="0"/>
          </a:p>
        </p:txBody>
      </p:sp>
    </p:spTree>
    <p:extLst>
      <p:ext uri="{BB962C8B-B14F-4D97-AF65-F5344CB8AC3E}">
        <p14:creationId xmlns:p14="http://schemas.microsoft.com/office/powerpoint/2010/main" val="1335182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4F4A8F9-1161-883B-1C99-DCFEA70092B0}"/>
              </a:ext>
            </a:extLst>
          </p:cNvPr>
          <p:cNvSpPr>
            <a:spLocks noGrp="1"/>
          </p:cNvSpPr>
          <p:nvPr>
            <p:ph type="title"/>
          </p:nvPr>
        </p:nvSpPr>
        <p:spPr/>
        <p:txBody>
          <a:bodyPr>
            <a:normAutofit fontScale="90000"/>
          </a:bodyPr>
          <a:lstStyle/>
          <a:p>
            <a:pPr algn="ctr"/>
            <a:r>
              <a:rPr lang="he-IL" dirty="0"/>
              <a:t>תוצאות והשוואת הטכניקות</a:t>
            </a:r>
            <a:br>
              <a:rPr lang="he-IL" dirty="0"/>
            </a:br>
            <a:r>
              <a:rPr lang="he-IL" sz="3600" dirty="0"/>
              <a:t>למידת מכונה </a:t>
            </a:r>
            <a:r>
              <a:rPr lang="he-IL" sz="3600" dirty="0" err="1"/>
              <a:t>מפקוחת</a:t>
            </a:r>
            <a:endParaRPr lang="he-IL" dirty="0"/>
          </a:p>
        </p:txBody>
      </p:sp>
      <p:sp>
        <p:nvSpPr>
          <p:cNvPr id="3" name="מציין מיקום תוכן 2">
            <a:extLst>
              <a:ext uri="{FF2B5EF4-FFF2-40B4-BE49-F238E27FC236}">
                <a16:creationId xmlns:a16="http://schemas.microsoft.com/office/drawing/2014/main" id="{B83F7734-3CCD-7BCA-008E-543C1DF4DD2C}"/>
              </a:ext>
            </a:extLst>
          </p:cNvPr>
          <p:cNvSpPr>
            <a:spLocks noGrp="1"/>
          </p:cNvSpPr>
          <p:nvPr>
            <p:ph idx="1"/>
          </p:nvPr>
        </p:nvSpPr>
        <p:spPr/>
        <p:txBody>
          <a:bodyPr/>
          <a:lstStyle/>
          <a:p>
            <a:pPr marL="0" indent="0" algn="r" rtl="1">
              <a:buNone/>
            </a:pPr>
            <a:r>
              <a:rPr lang="he-IL" dirty="0"/>
              <a:t>2. מטריצת </a:t>
            </a:r>
            <a:r>
              <a:rPr lang="he-IL" dirty="0" err="1"/>
              <a:t>בילבול</a:t>
            </a:r>
            <a:r>
              <a:rPr lang="he-IL" dirty="0"/>
              <a:t> </a:t>
            </a:r>
          </a:p>
        </p:txBody>
      </p:sp>
      <p:pic>
        <p:nvPicPr>
          <p:cNvPr id="5" name="תמונה 4" descr="תמונה שמכילה טקסט, צילום מסך, מספר, גופן&#10;&#10;התיאור נוצר באופן אוטומטי">
            <a:extLst>
              <a:ext uri="{FF2B5EF4-FFF2-40B4-BE49-F238E27FC236}">
                <a16:creationId xmlns:a16="http://schemas.microsoft.com/office/drawing/2014/main" id="{BF456698-4626-5D64-B655-2ABAD2BD22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539" y="2232850"/>
            <a:ext cx="4252328" cy="4122777"/>
          </a:xfrm>
          <a:prstGeom prst="rect">
            <a:avLst/>
          </a:prstGeom>
        </p:spPr>
      </p:pic>
    </p:spTree>
    <p:extLst>
      <p:ext uri="{BB962C8B-B14F-4D97-AF65-F5344CB8AC3E}">
        <p14:creationId xmlns:p14="http://schemas.microsoft.com/office/powerpoint/2010/main" val="3000248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852D37A-73D5-F5E0-B9D9-0EF8F721B81B}"/>
              </a:ext>
            </a:extLst>
          </p:cNvPr>
          <p:cNvSpPr>
            <a:spLocks noGrp="1"/>
          </p:cNvSpPr>
          <p:nvPr>
            <p:ph type="title"/>
          </p:nvPr>
        </p:nvSpPr>
        <p:spPr>
          <a:xfrm>
            <a:off x="838200" y="442452"/>
            <a:ext cx="10515600" cy="974361"/>
          </a:xfrm>
        </p:spPr>
        <p:txBody>
          <a:bodyPr>
            <a:normAutofit fontScale="90000"/>
          </a:bodyPr>
          <a:lstStyle/>
          <a:p>
            <a:pPr algn="ctr"/>
            <a:r>
              <a:rPr lang="he-IL" dirty="0"/>
              <a:t>תוצאות והשוואת הטכניקות</a:t>
            </a:r>
            <a:br>
              <a:rPr lang="he-IL" dirty="0"/>
            </a:br>
            <a:r>
              <a:rPr lang="he-IL" sz="3600" dirty="0"/>
              <a:t>למידת מכונה לא </a:t>
            </a:r>
            <a:r>
              <a:rPr lang="he-IL" sz="3600" dirty="0" err="1"/>
              <a:t>מפקוחת</a:t>
            </a:r>
            <a:endParaRPr lang="he-IL" dirty="0"/>
          </a:p>
        </p:txBody>
      </p:sp>
      <p:pic>
        <p:nvPicPr>
          <p:cNvPr id="5" name="תמונה 4">
            <a:extLst>
              <a:ext uri="{FF2B5EF4-FFF2-40B4-BE49-F238E27FC236}">
                <a16:creationId xmlns:a16="http://schemas.microsoft.com/office/drawing/2014/main" id="{B356E6CF-9525-71EB-84D6-319F664F3CCB}"/>
              </a:ext>
            </a:extLst>
          </p:cNvPr>
          <p:cNvPicPr>
            <a:picLocks noChangeAspect="1"/>
          </p:cNvPicPr>
          <p:nvPr/>
        </p:nvPicPr>
        <p:blipFill>
          <a:blip r:embed="rId2"/>
          <a:srcRect r="8644"/>
          <a:stretch/>
        </p:blipFill>
        <p:spPr>
          <a:xfrm>
            <a:off x="179117" y="1936956"/>
            <a:ext cx="7273736" cy="4787342"/>
          </a:xfrm>
          <a:prstGeom prst="rect">
            <a:avLst/>
          </a:prstGeom>
        </p:spPr>
      </p:pic>
      <p:sp>
        <p:nvSpPr>
          <p:cNvPr id="4" name="תיבת טקסט 3">
            <a:extLst>
              <a:ext uri="{FF2B5EF4-FFF2-40B4-BE49-F238E27FC236}">
                <a16:creationId xmlns:a16="http://schemas.microsoft.com/office/drawing/2014/main" id="{5EF7A6DD-212D-0340-D9F3-317FFE01BB4E}"/>
              </a:ext>
            </a:extLst>
          </p:cNvPr>
          <p:cNvSpPr txBox="1"/>
          <p:nvPr/>
        </p:nvSpPr>
        <p:spPr>
          <a:xfrm>
            <a:off x="7538140" y="2075661"/>
            <a:ext cx="4474743" cy="1754326"/>
          </a:xfrm>
          <a:prstGeom prst="rect">
            <a:avLst/>
          </a:prstGeom>
          <a:noFill/>
        </p:spPr>
        <p:txBody>
          <a:bodyPr wrap="square" rtlCol="1">
            <a:spAutoFit/>
          </a:bodyPr>
          <a:lstStyle/>
          <a:p>
            <a:pPr marL="0" indent="0" algn="r" rtl="1">
              <a:buNone/>
            </a:pPr>
            <a:r>
              <a:rPr lang="he-IL" dirty="0"/>
              <a:t>בחנו את תוצאות המודל ע"י ציון ה-</a:t>
            </a:r>
            <a:r>
              <a:rPr lang="en-US" dirty="0"/>
              <a:t> :Silhouette Plot</a:t>
            </a:r>
          </a:p>
          <a:p>
            <a:pPr marL="0" indent="0" algn="r" rtl="1">
              <a:buNone/>
            </a:pPr>
            <a:r>
              <a:rPr lang="en-US" dirty="0"/>
              <a:t> </a:t>
            </a:r>
            <a:r>
              <a:rPr lang="he-IL" dirty="0"/>
              <a:t>ניתן לראות שאלגוריתם </a:t>
            </a:r>
            <a:r>
              <a:rPr lang="en-US" dirty="0" err="1"/>
              <a:t>kmeans</a:t>
            </a:r>
            <a:r>
              <a:rPr lang="en-US" dirty="0"/>
              <a:t> </a:t>
            </a:r>
            <a:r>
              <a:rPr lang="he-IL" dirty="0"/>
              <a:t> הוא זה שמסווג את הנתונים בצורה יותר נכונה.</a:t>
            </a:r>
            <a:br>
              <a:rPr lang="en-US" dirty="0"/>
            </a:br>
            <a:r>
              <a:rPr lang="he-IL" dirty="0"/>
              <a:t>ומספר </a:t>
            </a:r>
            <a:r>
              <a:rPr lang="he-IL" dirty="0" err="1"/>
              <a:t>הקלסטרים</a:t>
            </a:r>
            <a:r>
              <a:rPr lang="he-IL" dirty="0"/>
              <a:t> שנחבר כמתאים ביותר הוא 4.</a:t>
            </a:r>
          </a:p>
          <a:p>
            <a:endParaRPr lang="he-IL" dirty="0"/>
          </a:p>
        </p:txBody>
      </p:sp>
    </p:spTree>
    <p:extLst>
      <p:ext uri="{BB962C8B-B14F-4D97-AF65-F5344CB8AC3E}">
        <p14:creationId xmlns:p14="http://schemas.microsoft.com/office/powerpoint/2010/main" val="708786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7F381B6-7894-5993-5167-998EA2E21034}"/>
              </a:ext>
            </a:extLst>
          </p:cNvPr>
          <p:cNvSpPr>
            <a:spLocks noGrp="1"/>
          </p:cNvSpPr>
          <p:nvPr>
            <p:ph type="title"/>
          </p:nvPr>
        </p:nvSpPr>
        <p:spPr>
          <a:xfrm>
            <a:off x="838200" y="382249"/>
            <a:ext cx="10515600" cy="831954"/>
          </a:xfrm>
        </p:spPr>
        <p:txBody>
          <a:bodyPr>
            <a:normAutofit fontScale="90000"/>
          </a:bodyPr>
          <a:lstStyle/>
          <a:p>
            <a:pPr algn="ctr"/>
            <a:r>
              <a:rPr lang="he-IL" dirty="0"/>
              <a:t>סיכום</a:t>
            </a:r>
            <a:br>
              <a:rPr lang="he-IL" dirty="0"/>
            </a:br>
            <a:r>
              <a:rPr lang="he-IL" sz="3600" dirty="0"/>
              <a:t>למידת מכונה מפוקחת</a:t>
            </a:r>
          </a:p>
        </p:txBody>
      </p:sp>
      <p:sp>
        <p:nvSpPr>
          <p:cNvPr id="3" name="מציין מיקום תוכן 2">
            <a:extLst>
              <a:ext uri="{FF2B5EF4-FFF2-40B4-BE49-F238E27FC236}">
                <a16:creationId xmlns:a16="http://schemas.microsoft.com/office/drawing/2014/main" id="{FE53279B-06E8-CC4B-1369-22AD4AB47B72}"/>
              </a:ext>
            </a:extLst>
          </p:cNvPr>
          <p:cNvSpPr>
            <a:spLocks noGrp="1"/>
          </p:cNvSpPr>
          <p:nvPr>
            <p:ph idx="1"/>
          </p:nvPr>
        </p:nvSpPr>
        <p:spPr>
          <a:xfrm>
            <a:off x="838200" y="1214203"/>
            <a:ext cx="10515600" cy="5261548"/>
          </a:xfrm>
        </p:spPr>
        <p:txBody>
          <a:bodyPr>
            <a:normAutofit/>
          </a:bodyPr>
          <a:lstStyle/>
          <a:p>
            <a:pPr algn="r" rtl="1"/>
            <a:r>
              <a:rPr lang="he-IL" b="1" dirty="0"/>
              <a:t>ממצאים:</a:t>
            </a:r>
            <a:endParaRPr lang="he-IL" dirty="0"/>
          </a:p>
          <a:p>
            <a:pPr algn="r" rtl="1">
              <a:buFont typeface="+mj-lt"/>
              <a:buAutoNum type="arabicPeriod"/>
            </a:pPr>
            <a:r>
              <a:rPr lang="he-IL" dirty="0"/>
              <a:t>המודל </a:t>
            </a:r>
            <a:r>
              <a:rPr lang="en-US" dirty="0"/>
              <a:t>SVM</a:t>
            </a:r>
            <a:r>
              <a:rPr lang="he-IL" dirty="0"/>
              <a:t> : הציג ביצועים טובים ביותר ב-</a:t>
            </a:r>
            <a:r>
              <a:rPr lang="en-US" dirty="0"/>
              <a:t>Cross Validation, </a:t>
            </a:r>
            <a:r>
              <a:rPr lang="he-IL" dirty="0"/>
              <a:t>אך מתקשה בהערכת הקטגוריות "ירושלים" ו"תל אביב והמרכז".</a:t>
            </a:r>
          </a:p>
          <a:p>
            <a:pPr algn="r" rtl="1">
              <a:buFont typeface="+mj-lt"/>
              <a:buAutoNum type="arabicPeriod"/>
            </a:pPr>
            <a:r>
              <a:rPr lang="he-IL" dirty="0"/>
              <a:t>המודלים </a:t>
            </a:r>
            <a:r>
              <a:rPr lang="en-US" dirty="0"/>
              <a:t>Random Forest</a:t>
            </a:r>
            <a:r>
              <a:rPr lang="he-IL" dirty="0"/>
              <a:t> ו- </a:t>
            </a:r>
            <a:r>
              <a:rPr lang="en-US" dirty="0"/>
              <a:t>Gradient Boosting</a:t>
            </a:r>
            <a:r>
              <a:rPr lang="he-IL" dirty="0"/>
              <a:t> :ביצועים טובים יחסית ומבטיחים.</a:t>
            </a:r>
          </a:p>
          <a:p>
            <a:pPr algn="r" rtl="1">
              <a:buFont typeface="+mj-lt"/>
              <a:buAutoNum type="arabicPeriod"/>
            </a:pPr>
            <a:r>
              <a:rPr lang="he-IL" dirty="0"/>
              <a:t>המודלים </a:t>
            </a:r>
            <a:r>
              <a:rPr lang="en-US" dirty="0"/>
              <a:t>SVM</a:t>
            </a:r>
            <a:r>
              <a:rPr lang="he-IL" dirty="0"/>
              <a:t> ו- </a:t>
            </a:r>
            <a:r>
              <a:rPr lang="en-US" dirty="0"/>
              <a:t>KNN</a:t>
            </a:r>
            <a:r>
              <a:rPr lang="he-IL" dirty="0"/>
              <a:t> : ביצועים פחות טובים, במיוחד בקטגוריות עם תמיכה קטנה, מה שמעיד על קושי בהכללת מידע.</a:t>
            </a:r>
          </a:p>
          <a:p>
            <a:pPr algn="r" rtl="1">
              <a:buFont typeface="+mj-lt"/>
              <a:buAutoNum type="arabicPeriod"/>
            </a:pPr>
            <a:r>
              <a:rPr lang="he-IL" dirty="0"/>
              <a:t>מטריצת בלבול: ציון </a:t>
            </a:r>
            <a:r>
              <a:rPr lang="en-US" dirty="0"/>
              <a:t>TP </a:t>
            </a:r>
            <a:r>
              <a:rPr lang="he-IL" dirty="0"/>
              <a:t>ו-</a:t>
            </a:r>
            <a:r>
              <a:rPr lang="en-US" dirty="0"/>
              <a:t>TN </a:t>
            </a:r>
            <a:r>
              <a:rPr lang="he-IL" dirty="0"/>
              <a:t>הצביע על כך ש-</a:t>
            </a:r>
            <a:r>
              <a:rPr lang="en-US" dirty="0"/>
              <a:t>Logistic Regression </a:t>
            </a:r>
            <a:r>
              <a:rPr lang="he-IL" dirty="0"/>
              <a:t>הציג את הביצועים הטובים ביותר, עם אחוז </a:t>
            </a:r>
            <a:r>
              <a:rPr lang="he-IL" dirty="0" err="1"/>
              <a:t>תיקולים</a:t>
            </a:r>
            <a:r>
              <a:rPr lang="he-IL" dirty="0"/>
              <a:t> נכונים גבוה.</a:t>
            </a:r>
          </a:p>
          <a:p>
            <a:pPr algn="r" rtl="1"/>
            <a:r>
              <a:rPr lang="he-IL" b="1" dirty="0"/>
              <a:t>מגבלות ותוצאות בלתי צפויות:</a:t>
            </a:r>
          </a:p>
          <a:p>
            <a:pPr marL="0" indent="0" algn="r" rtl="1">
              <a:buNone/>
            </a:pPr>
            <a:r>
              <a:rPr lang="he-IL" dirty="0"/>
              <a:t>החלוקה הלא מאוזנת </a:t>
            </a:r>
            <a:r>
              <a:rPr lang="he-IL" dirty="0" err="1"/>
              <a:t>והדאטה</a:t>
            </a:r>
            <a:r>
              <a:rPr lang="he-IL" dirty="0"/>
              <a:t> הקטנה גרמו לקשיים, ונטייתנו להפסיק להשתמש בטכניקות כמו </a:t>
            </a:r>
            <a:r>
              <a:rPr lang="en-US" dirty="0"/>
              <a:t>SMOTE </a:t>
            </a:r>
            <a:r>
              <a:rPr lang="he-IL" dirty="0"/>
              <a:t> או לעשות </a:t>
            </a:r>
            <a:r>
              <a:rPr lang="en-US" dirty="0"/>
              <a:t>balance</a:t>
            </a:r>
            <a:r>
              <a:rPr lang="he-IL" dirty="0"/>
              <a:t> על מודלים </a:t>
            </a:r>
            <a:r>
              <a:rPr lang="he-IL" dirty="0" err="1"/>
              <a:t>שאיפשרו</a:t>
            </a:r>
            <a:r>
              <a:rPr lang="he-IL" dirty="0"/>
              <a:t> או אפילו לנסות להשתמש במודלים אחרים לא שיפרה את התוצאות. הפיצ'רים לא מייצגים בצורה טובה דבר שעשוי להשפיע על דיוק המודלים.</a:t>
            </a:r>
          </a:p>
          <a:p>
            <a:endParaRPr lang="he-IL" dirty="0"/>
          </a:p>
        </p:txBody>
      </p:sp>
    </p:spTree>
    <p:extLst>
      <p:ext uri="{BB962C8B-B14F-4D97-AF65-F5344CB8AC3E}">
        <p14:creationId xmlns:p14="http://schemas.microsoft.com/office/powerpoint/2010/main" val="2955346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5B54118-9813-F71E-132F-2DA362164F9B}"/>
              </a:ext>
            </a:extLst>
          </p:cNvPr>
          <p:cNvSpPr>
            <a:spLocks noGrp="1"/>
          </p:cNvSpPr>
          <p:nvPr>
            <p:ph type="title"/>
          </p:nvPr>
        </p:nvSpPr>
        <p:spPr>
          <a:xfrm>
            <a:off x="838200" y="327366"/>
            <a:ext cx="10515600" cy="794479"/>
          </a:xfrm>
        </p:spPr>
        <p:txBody>
          <a:bodyPr>
            <a:normAutofit fontScale="90000"/>
          </a:bodyPr>
          <a:lstStyle/>
          <a:p>
            <a:pPr algn="ctr"/>
            <a:r>
              <a:rPr lang="he-IL" dirty="0"/>
              <a:t>סיכום</a:t>
            </a:r>
            <a:br>
              <a:rPr lang="he-IL" dirty="0"/>
            </a:br>
            <a:r>
              <a:rPr lang="he-IL" sz="3600" dirty="0"/>
              <a:t>למידת מכונה לא מפוקחת</a:t>
            </a:r>
          </a:p>
        </p:txBody>
      </p:sp>
      <p:sp>
        <p:nvSpPr>
          <p:cNvPr id="3" name="מציין מיקום תוכן 2">
            <a:extLst>
              <a:ext uri="{FF2B5EF4-FFF2-40B4-BE49-F238E27FC236}">
                <a16:creationId xmlns:a16="http://schemas.microsoft.com/office/drawing/2014/main" id="{5C7BFBF6-582E-E2F5-3DA4-CF3A73C3F2B0}"/>
              </a:ext>
            </a:extLst>
          </p:cNvPr>
          <p:cNvSpPr>
            <a:spLocks noGrp="1"/>
          </p:cNvSpPr>
          <p:nvPr>
            <p:ph idx="1"/>
          </p:nvPr>
        </p:nvSpPr>
        <p:spPr>
          <a:xfrm>
            <a:off x="838200" y="974361"/>
            <a:ext cx="10515600" cy="5703757"/>
          </a:xfrm>
        </p:spPr>
        <p:txBody>
          <a:bodyPr>
            <a:normAutofit/>
          </a:bodyPr>
          <a:lstStyle/>
          <a:p>
            <a:pPr marL="0" indent="0" algn="r" rtl="1">
              <a:buNone/>
            </a:pPr>
            <a:r>
              <a:rPr lang="he-IL" sz="1800" b="1" dirty="0">
                <a:effectLst/>
                <a:ea typeface="Times New Roman" panose="02020603050405020304" pitchFamily="18" charset="0"/>
                <a:cs typeface="Arial" panose="020B0604020202020204" pitchFamily="34" charset="0"/>
              </a:rPr>
              <a:t>ממצאים</a:t>
            </a:r>
            <a:r>
              <a:rPr lang="he-IL" sz="1800" dirty="0">
                <a:effectLst/>
                <a:ea typeface="Times New Roman" panose="02020603050405020304" pitchFamily="18" charset="0"/>
                <a:cs typeface="Arial" panose="020B0604020202020204" pitchFamily="34" charset="0"/>
              </a:rPr>
              <a:t>: הבחנה בין </a:t>
            </a:r>
            <a:r>
              <a:rPr lang="he-IL" sz="1800" dirty="0" err="1">
                <a:effectLst/>
                <a:ea typeface="Times New Roman" panose="02020603050405020304" pitchFamily="18" charset="0"/>
                <a:cs typeface="Arial" panose="020B0604020202020204" pitchFamily="34" charset="0"/>
              </a:rPr>
              <a:t>קלאסטרים</a:t>
            </a:r>
            <a:r>
              <a:rPr lang="en-US" sz="1800" dirty="0">
                <a:effectLst/>
                <a:ea typeface="Times New Roman" panose="02020603050405020304" pitchFamily="18" charset="0"/>
                <a:cs typeface="Arial" panose="020B0604020202020204" pitchFamily="34" charset="0"/>
              </a:rPr>
              <a:t>: </a:t>
            </a:r>
            <a:br>
              <a:rPr lang="en-US" sz="1800" dirty="0">
                <a:effectLst/>
                <a:ea typeface="Times New Roman" panose="02020603050405020304" pitchFamily="18" charset="0"/>
                <a:cs typeface="Arial" panose="020B0604020202020204" pitchFamily="34" charset="0"/>
              </a:rPr>
            </a:br>
            <a:r>
              <a:rPr lang="en-US" dirty="0"/>
              <a:t>Cluster 0 </a:t>
            </a:r>
            <a:r>
              <a:rPr lang="he-IL" dirty="0"/>
              <a:t> : צריכה גבוהה כמעט בכל הקטגוריות, במיוחד ב"הום </a:t>
            </a:r>
            <a:r>
              <a:rPr lang="he-IL" dirty="0" err="1"/>
              <a:t>אימפרובמנט</a:t>
            </a:r>
            <a:r>
              <a:rPr lang="he-IL" dirty="0"/>
              <a:t>", "ביגוד", "בריאות" ו"אלקטרוניקה".</a:t>
            </a:r>
          </a:p>
          <a:p>
            <a:pPr marL="0" indent="0" algn="r" rtl="1">
              <a:buNone/>
            </a:pPr>
            <a:r>
              <a:rPr lang="en-US" dirty="0"/>
              <a:t>Cluster 1 </a:t>
            </a:r>
            <a:r>
              <a:rPr lang="he-IL" dirty="0"/>
              <a:t> : צריכה נמוכה יותר, במיוחד ב"הום </a:t>
            </a:r>
            <a:r>
              <a:rPr lang="he-IL" dirty="0" err="1"/>
              <a:t>אימפרובמנט</a:t>
            </a:r>
            <a:r>
              <a:rPr lang="he-IL" dirty="0"/>
              <a:t>" ו"ביגוד", מה שמעיד על קהל יעד עם הוצאות נמוכות יותר.</a:t>
            </a:r>
          </a:p>
          <a:p>
            <a:pPr marL="0" indent="0" algn="r" rtl="1">
              <a:buNone/>
            </a:pPr>
            <a:r>
              <a:rPr lang="en-US" dirty="0"/>
              <a:t>Cluster 2</a:t>
            </a:r>
            <a:r>
              <a:rPr lang="he-IL" dirty="0"/>
              <a:t> : הצריכה הגבוהה ביותר, במיוחד ב"אלקטרוניקה", "הום </a:t>
            </a:r>
            <a:r>
              <a:rPr lang="he-IL" dirty="0" err="1"/>
              <a:t>אימפרובמנט</a:t>
            </a:r>
            <a:r>
              <a:rPr lang="he-IL" dirty="0"/>
              <a:t>" </a:t>
            </a:r>
            <a:r>
              <a:rPr lang="he-IL" dirty="0" err="1"/>
              <a:t>ו"ספיישל</a:t>
            </a:r>
            <a:r>
              <a:rPr lang="he-IL" dirty="0"/>
              <a:t> </a:t>
            </a:r>
            <a:r>
              <a:rPr lang="he-IL" dirty="0" err="1"/>
              <a:t>אייטמס</a:t>
            </a:r>
            <a:r>
              <a:rPr lang="he-IL" dirty="0"/>
              <a:t>".</a:t>
            </a:r>
          </a:p>
          <a:p>
            <a:pPr marL="0" indent="0" algn="r" rtl="1">
              <a:buNone/>
            </a:pPr>
            <a:r>
              <a:rPr lang="en-US" dirty="0"/>
              <a:t> : Cluster 3 </a:t>
            </a:r>
            <a:r>
              <a:rPr lang="he-IL" dirty="0"/>
              <a:t>צריכה ממוקדת יותר בריהוט ותחבורה, עם הוצאות נמוכות באופן כללי.</a:t>
            </a:r>
          </a:p>
          <a:p>
            <a:pPr marL="0" indent="0" algn="r" rtl="1">
              <a:buNone/>
            </a:pPr>
            <a:r>
              <a:rPr lang="he-IL" dirty="0"/>
              <a:t>הפשטה כללית: ארבע קבוצות לקוחות עם דפוסי צריכה שונים, מקבוצות עם הוצאות גבוהות ומגוונות ועד לקבוצות עם הוצאות ממוקדות ונמוכות </a:t>
            </a:r>
          </a:p>
          <a:p>
            <a:pPr marL="0" indent="0" algn="r" rtl="1">
              <a:buNone/>
            </a:pPr>
            <a:r>
              <a:rPr lang="he-IL" b="1" dirty="0"/>
              <a:t>מגבלות ותוצאות בלתי צפויות</a:t>
            </a:r>
            <a:r>
              <a:rPr lang="he-IL" dirty="0"/>
              <a:t>:. 1.הנתונים לא היו תמיד הומוגניים, מה שגרם לקבוצות עם דפוסים דומים להיות קשות להבחנה. 2.קביעת מספר </a:t>
            </a:r>
            <a:r>
              <a:rPr lang="he-IL" dirty="0" err="1"/>
              <a:t>הקלאסטרים</a:t>
            </a:r>
            <a:r>
              <a:rPr lang="he-IL" dirty="0"/>
              <a:t> לא תמיד </a:t>
            </a:r>
            <a:r>
              <a:rPr lang="he-IL" dirty="0" err="1"/>
              <a:t>היתה</a:t>
            </a:r>
            <a:r>
              <a:rPr lang="he-IL" dirty="0"/>
              <a:t> חד משמעית, ותלויה בפרמטרים שונים.</a:t>
            </a:r>
            <a:br>
              <a:rPr lang="en-US" dirty="0"/>
            </a:br>
            <a:r>
              <a:rPr lang="he-IL" dirty="0"/>
              <a:t>בעוד ש-</a:t>
            </a:r>
            <a:r>
              <a:rPr lang="en-US" dirty="0" err="1"/>
              <a:t>KMeans</a:t>
            </a:r>
            <a:r>
              <a:rPr lang="en-US" dirty="0"/>
              <a:t> </a:t>
            </a:r>
            <a:r>
              <a:rPr lang="he-IL" dirty="0"/>
              <a:t>הציג תוצאות ויזואליות טובות, 3.לעיתים אלגוריתם </a:t>
            </a:r>
            <a:r>
              <a:rPr lang="en-US" dirty="0"/>
              <a:t>Agglomerative Clustering </a:t>
            </a:r>
            <a:r>
              <a:rPr lang="he-IL" dirty="0"/>
              <a:t>הציג ציון </a:t>
            </a:r>
            <a:r>
              <a:rPr lang="en-US" dirty="0"/>
              <a:t>Silhouette Score </a:t>
            </a:r>
            <a:r>
              <a:rPr lang="he-IL" dirty="0"/>
              <a:t>גבוה יותר. 4. היו מקרים של חפיפות בין </a:t>
            </a:r>
            <a:r>
              <a:rPr lang="he-IL" dirty="0" err="1"/>
              <a:t>קלאסטרים</a:t>
            </a:r>
            <a:r>
              <a:rPr lang="he-IL" dirty="0"/>
              <a:t>, במיוחד כאשר קבוצות הצריכה היו דומות.</a:t>
            </a:r>
          </a:p>
          <a:p>
            <a:pPr marL="0" indent="0" algn="r" rtl="1">
              <a:buNone/>
            </a:pPr>
            <a:endParaRPr lang="he-IL" dirty="0"/>
          </a:p>
          <a:p>
            <a:pPr marL="0" indent="0" algn="r" rtl="1">
              <a:buNone/>
            </a:pPr>
            <a:endParaRPr lang="he-IL" dirty="0"/>
          </a:p>
        </p:txBody>
      </p:sp>
    </p:spTree>
    <p:extLst>
      <p:ext uri="{BB962C8B-B14F-4D97-AF65-F5344CB8AC3E}">
        <p14:creationId xmlns:p14="http://schemas.microsoft.com/office/powerpoint/2010/main" val="1816373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A2211138-21AF-503F-4027-8EC7D755AF6E}"/>
              </a:ext>
            </a:extLst>
          </p:cNvPr>
          <p:cNvSpPr>
            <a:spLocks noGrp="1"/>
          </p:cNvSpPr>
          <p:nvPr>
            <p:ph idx="1"/>
          </p:nvPr>
        </p:nvSpPr>
        <p:spPr>
          <a:xfrm>
            <a:off x="838200" y="314632"/>
            <a:ext cx="10515600" cy="5861638"/>
          </a:xfrm>
        </p:spPr>
        <p:txBody>
          <a:bodyPr>
            <a:normAutofit/>
          </a:bodyPr>
          <a:lstStyle/>
          <a:p>
            <a:pPr marL="0" indent="0" algn="r">
              <a:buNone/>
            </a:pPr>
            <a:r>
              <a:rPr lang="he-IL" sz="1800" b="1" u="sng" dirty="0">
                <a:effectLst/>
                <a:latin typeface="Calibri" panose="020F0502020204030204" pitchFamily="34" charset="0"/>
                <a:ea typeface="Times New Roman" panose="02020603050405020304" pitchFamily="18" charset="0"/>
                <a:cs typeface="Arial" panose="020B0604020202020204" pitchFamily="34" charset="0"/>
              </a:rPr>
              <a:t>תרומות והשלכות של כל חבר </a:t>
            </a:r>
            <a:r>
              <a:rPr lang="he-IL" sz="1800" b="1" u="sng" dirty="0" err="1">
                <a:effectLst/>
                <a:latin typeface="Calibri" panose="020F0502020204030204" pitchFamily="34" charset="0"/>
                <a:ea typeface="Times New Roman" panose="02020603050405020304" pitchFamily="18" charset="0"/>
                <a:cs typeface="Arial" panose="020B0604020202020204" pitchFamily="34" charset="0"/>
              </a:rPr>
              <a:t>בפרוייקט</a:t>
            </a:r>
            <a:r>
              <a:rPr lang="he-IL" sz="1800" b="1" u="sng" dirty="0">
                <a:effectLst/>
                <a:latin typeface="Calibri" panose="020F0502020204030204" pitchFamily="34" charset="0"/>
                <a:ea typeface="Times New Roman" panose="02020603050405020304" pitchFamily="18" charset="0"/>
                <a:cs typeface="Arial" panose="020B0604020202020204" pitchFamily="34" charset="0"/>
              </a:rPr>
              <a:t>:</a:t>
            </a:r>
          </a:p>
          <a:p>
            <a:pPr marL="0" indent="0" algn="r">
              <a:buNone/>
            </a:pPr>
            <a:endParaRPr lang="he-IL" sz="1800" b="1" u="sng" dirty="0">
              <a:latin typeface="Calibri" panose="020F0502020204030204" pitchFamily="34" charset="0"/>
              <a:ea typeface="Times New Roman" panose="02020603050405020304" pitchFamily="18" charset="0"/>
              <a:cs typeface="Arial" panose="020B0604020202020204" pitchFamily="34" charset="0"/>
            </a:endParaRPr>
          </a:p>
          <a:p>
            <a:pPr marL="0" indent="0" algn="r">
              <a:buNone/>
            </a:pPr>
            <a:endParaRPr lang="he-IL" sz="1800" b="1" u="sng" dirty="0">
              <a:effectLst/>
              <a:latin typeface="Calibri" panose="020F0502020204030204" pitchFamily="34" charset="0"/>
              <a:ea typeface="Times New Roman" panose="02020603050405020304" pitchFamily="18" charset="0"/>
              <a:cs typeface="Arial" panose="020B0604020202020204" pitchFamily="34" charset="0"/>
            </a:endParaRPr>
          </a:p>
          <a:p>
            <a:pPr marL="0" indent="0" algn="r">
              <a:buNone/>
            </a:pPr>
            <a:endParaRPr lang="he-IL" sz="1800" b="1" u="sng" dirty="0">
              <a:latin typeface="Calibri" panose="020F0502020204030204" pitchFamily="34" charset="0"/>
              <a:ea typeface="Times New Roman" panose="02020603050405020304" pitchFamily="18" charset="0"/>
              <a:cs typeface="Arial" panose="020B0604020202020204" pitchFamily="34" charset="0"/>
            </a:endParaRPr>
          </a:p>
          <a:p>
            <a:pPr marL="0" indent="0" algn="r">
              <a:buNone/>
            </a:pPr>
            <a:endParaRPr lang="he-IL" sz="1800" b="1" u="sng" dirty="0">
              <a:effectLst/>
              <a:latin typeface="Calibri" panose="020F0502020204030204" pitchFamily="34" charset="0"/>
              <a:ea typeface="Times New Roman" panose="02020603050405020304" pitchFamily="18" charset="0"/>
              <a:cs typeface="Arial" panose="020B0604020202020204" pitchFamily="34" charset="0"/>
            </a:endParaRPr>
          </a:p>
          <a:p>
            <a:pPr marL="0" indent="0" algn="r" rtl="1">
              <a:buNone/>
            </a:pPr>
            <a:endParaRPr lang="he-IL" sz="1800" b="1" u="sng" dirty="0">
              <a:latin typeface="Calibri" panose="020F0502020204030204" pitchFamily="34" charset="0"/>
              <a:ea typeface="Times New Roman" panose="02020603050405020304" pitchFamily="18" charset="0"/>
              <a:cs typeface="Arial" panose="020B0604020202020204" pitchFamily="34" charset="0"/>
            </a:endParaRPr>
          </a:p>
          <a:p>
            <a:pPr marL="0" indent="0" algn="r" rtl="1">
              <a:buNone/>
            </a:pPr>
            <a:r>
              <a:rPr lang="he-IL" sz="1800" dirty="0">
                <a:effectLst/>
                <a:latin typeface="Calibri" panose="020F0502020204030204" pitchFamily="34"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273050" indent="0" algn="r" rtl="1">
              <a:lnSpc>
                <a:spcPct val="156000"/>
              </a:lnSpc>
              <a:spcBef>
                <a:spcPts val="810"/>
              </a:spcBef>
              <a:spcAft>
                <a:spcPts val="800"/>
              </a:spcAft>
              <a:buNone/>
              <a:tabLst>
                <a:tab pos="354965" algn="l"/>
                <a:tab pos="457200" algn="l"/>
              </a:tabLst>
            </a:pPr>
            <a:r>
              <a:rPr lang="he-IL" sz="1800" b="1" u="sng" dirty="0">
                <a:effectLst/>
                <a:latin typeface="Calibri" panose="020F0502020204030204" pitchFamily="34" charset="0"/>
                <a:ea typeface="Times New Roman" panose="02020603050405020304" pitchFamily="18" charset="0"/>
                <a:cs typeface="Arial" panose="020B0604020202020204" pitchFamily="34" charset="0"/>
              </a:rPr>
              <a:t>קישורים ל</a:t>
            </a:r>
            <a:r>
              <a:rPr lang="en-US" sz="1800" b="1" u="sng" dirty="0" err="1">
                <a:effectLst/>
                <a:latin typeface="Arial" panose="020B0604020202020204" pitchFamily="34" charset="0"/>
                <a:ea typeface="Times New Roman" panose="02020603050405020304" pitchFamily="18" charset="0"/>
                <a:cs typeface="Arial" panose="020B0604020202020204" pitchFamily="34" charset="0"/>
              </a:rPr>
              <a:t>Github</a:t>
            </a:r>
            <a:r>
              <a:rPr lang="en-US" sz="1800" b="1" u="sng" dirty="0">
                <a:effectLst/>
                <a:latin typeface="Arial" panose="020B0604020202020204" pitchFamily="34" charset="0"/>
                <a:ea typeface="Times New Roman" panose="02020603050405020304" pitchFamily="18" charset="0"/>
                <a:cs typeface="Arial" panose="020B0604020202020204" pitchFamily="34" charset="0"/>
              </a:rPr>
              <a:t> </a:t>
            </a:r>
            <a:r>
              <a:rPr lang="he-IL" sz="1800" b="1" u="sng" dirty="0">
                <a:effectLst/>
                <a:latin typeface="Calibri" panose="020F0502020204030204" pitchFamily="34" charset="0"/>
                <a:ea typeface="Times New Roman" panose="02020603050405020304" pitchFamily="18" charset="0"/>
                <a:cs typeface="Arial" panose="020B0604020202020204" pitchFamily="34" charset="0"/>
              </a:rPr>
              <a:t>:</a:t>
            </a:r>
            <a:endParaRPr lang="en-US" sz="1800" b="1" dirty="0">
              <a:effectLst/>
              <a:latin typeface="Calibri" panose="020F0502020204030204" pitchFamily="34" charset="0"/>
              <a:ea typeface="Times New Roman" panose="02020603050405020304" pitchFamily="18" charset="0"/>
              <a:cs typeface="Arial" panose="020B0604020202020204" pitchFamily="34" charset="0"/>
            </a:endParaRPr>
          </a:p>
          <a:p>
            <a:pPr marR="273050" algn="r" rtl="1">
              <a:lnSpc>
                <a:spcPct val="156000"/>
              </a:lnSpc>
              <a:spcBef>
                <a:spcPts val="810"/>
              </a:spcBef>
              <a:spcAft>
                <a:spcPts val="800"/>
              </a:spcAft>
              <a:tabLst>
                <a:tab pos="354965" algn="l"/>
                <a:tab pos="457200" algn="l"/>
              </a:tabLst>
            </a:pPr>
            <a:r>
              <a:rPr lang="he-IL" sz="1800" dirty="0">
                <a:effectLst/>
                <a:latin typeface="Calibri" panose="020F0502020204030204" pitchFamily="34" charset="0"/>
                <a:ea typeface="Times New Roman" panose="02020603050405020304" pitchFamily="18" charset="0"/>
                <a:cs typeface="Arial" panose="020B0604020202020204" pitchFamily="34" charset="0"/>
              </a:rPr>
              <a:t>יובל בר-און – </a:t>
            </a:r>
            <a:r>
              <a:rPr lang="en-US" sz="1800"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2"/>
              </a:rPr>
              <a:t>https://github.com/YuvalBaron1997/Course-Project---Advanced-Topics-in-Machine-Learning-</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R="273050" algn="r" rtl="1">
              <a:lnSpc>
                <a:spcPct val="156000"/>
              </a:lnSpc>
              <a:spcBef>
                <a:spcPts val="810"/>
              </a:spcBef>
              <a:spcAft>
                <a:spcPts val="800"/>
              </a:spcAft>
              <a:tabLst>
                <a:tab pos="354965" algn="l"/>
                <a:tab pos="457200" algn="l"/>
              </a:tabLst>
            </a:pPr>
            <a:r>
              <a:rPr lang="he-IL" sz="1800" dirty="0">
                <a:effectLst/>
                <a:latin typeface="Calibri" panose="020F0502020204030204" pitchFamily="34" charset="0"/>
                <a:ea typeface="Times New Roman" panose="02020603050405020304" pitchFamily="18" charset="0"/>
                <a:cs typeface="Arial" panose="020B0604020202020204" pitchFamily="34" charset="0"/>
              </a:rPr>
              <a:t>ענבל אקרמן - </a:t>
            </a:r>
            <a:r>
              <a:rPr lang="en-US" sz="1800"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3"/>
              </a:rPr>
              <a:t>https://github.com/InbalAkerman/Advanced-Topics-in-Machine-Learning</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indent="0" algn="r">
              <a:buNone/>
            </a:pPr>
            <a:endParaRPr lang="en-US" dirty="0"/>
          </a:p>
          <a:p>
            <a:pPr marL="0" indent="0" algn="r">
              <a:buNone/>
            </a:pPr>
            <a:endParaRPr lang="en-US" dirty="0"/>
          </a:p>
          <a:p>
            <a:pPr marL="0" indent="0" algn="r">
              <a:buNone/>
            </a:pPr>
            <a:endParaRPr lang="en-US" dirty="0"/>
          </a:p>
          <a:p>
            <a:pPr marL="0" indent="0" algn="r">
              <a:buNone/>
            </a:pPr>
            <a:endParaRPr lang="en-US" dirty="0"/>
          </a:p>
          <a:p>
            <a:pPr marL="0" indent="0" algn="r">
              <a:buNone/>
            </a:pPr>
            <a:endParaRPr lang="he-IL" dirty="0"/>
          </a:p>
        </p:txBody>
      </p:sp>
      <p:graphicFrame>
        <p:nvGraphicFramePr>
          <p:cNvPr id="4" name="טבלה 3">
            <a:extLst>
              <a:ext uri="{FF2B5EF4-FFF2-40B4-BE49-F238E27FC236}">
                <a16:creationId xmlns:a16="http://schemas.microsoft.com/office/drawing/2014/main" id="{D81F048D-2831-03DF-B563-AAB47BF615A9}"/>
              </a:ext>
            </a:extLst>
          </p:cNvPr>
          <p:cNvGraphicFramePr>
            <a:graphicFrameLocks noGrp="1"/>
          </p:cNvGraphicFramePr>
          <p:nvPr>
            <p:extLst>
              <p:ext uri="{D42A27DB-BD31-4B8C-83A1-F6EECF244321}">
                <p14:modId xmlns:p14="http://schemas.microsoft.com/office/powerpoint/2010/main" val="2733683609"/>
              </p:ext>
            </p:extLst>
          </p:nvPr>
        </p:nvGraphicFramePr>
        <p:xfrm>
          <a:off x="5289755" y="1057060"/>
          <a:ext cx="5416099" cy="1922112"/>
        </p:xfrm>
        <a:graphic>
          <a:graphicData uri="http://schemas.openxmlformats.org/drawingml/2006/table">
            <a:tbl>
              <a:tblPr rtl="1" firstRow="1" firstCol="1" bandRow="1">
                <a:tableStyleId>{5C22544A-7EE6-4342-B048-85BDC9FD1C3A}</a:tableStyleId>
              </a:tblPr>
              <a:tblGrid>
                <a:gridCol w="813643">
                  <a:extLst>
                    <a:ext uri="{9D8B030D-6E8A-4147-A177-3AD203B41FA5}">
                      <a16:colId xmlns:a16="http://schemas.microsoft.com/office/drawing/2014/main" val="2231254546"/>
                    </a:ext>
                  </a:extLst>
                </a:gridCol>
                <a:gridCol w="2189160">
                  <a:extLst>
                    <a:ext uri="{9D8B030D-6E8A-4147-A177-3AD203B41FA5}">
                      <a16:colId xmlns:a16="http://schemas.microsoft.com/office/drawing/2014/main" val="3582493864"/>
                    </a:ext>
                  </a:extLst>
                </a:gridCol>
                <a:gridCol w="2413296">
                  <a:extLst>
                    <a:ext uri="{9D8B030D-6E8A-4147-A177-3AD203B41FA5}">
                      <a16:colId xmlns:a16="http://schemas.microsoft.com/office/drawing/2014/main" val="2481436652"/>
                    </a:ext>
                  </a:extLst>
                </a:gridCol>
              </a:tblGrid>
              <a:tr h="320352">
                <a:tc>
                  <a:txBody>
                    <a:bodyPr/>
                    <a:lstStyle/>
                    <a:p>
                      <a:pPr marL="0" marR="0" algn="l" rtl="0">
                        <a:lnSpc>
                          <a:spcPct val="107000"/>
                        </a:lnSpc>
                        <a:spcAft>
                          <a:spcPts val="800"/>
                        </a:spcAft>
                      </a:pPr>
                      <a:r>
                        <a:rPr lang="en-US" sz="1100">
                          <a:effectLst/>
                        </a:rPr>
                        <a:t> </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r" rtl="1">
                        <a:lnSpc>
                          <a:spcPct val="107000"/>
                        </a:lnSpc>
                        <a:spcAft>
                          <a:spcPts val="800"/>
                        </a:spcAft>
                      </a:pPr>
                      <a:r>
                        <a:rPr lang="he-IL" sz="1100">
                          <a:effectLst/>
                        </a:rPr>
                        <a:t>יובל </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r" rtl="1">
                        <a:lnSpc>
                          <a:spcPct val="107000"/>
                        </a:lnSpc>
                        <a:spcAft>
                          <a:spcPts val="800"/>
                        </a:spcAft>
                      </a:pPr>
                      <a:r>
                        <a:rPr lang="he-IL" sz="1100">
                          <a:effectLst/>
                        </a:rPr>
                        <a:t>ענבל</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241605168"/>
                  </a:ext>
                </a:extLst>
              </a:tr>
              <a:tr h="320352">
                <a:tc>
                  <a:txBody>
                    <a:bodyPr/>
                    <a:lstStyle/>
                    <a:p>
                      <a:pPr marL="0" marR="0" algn="r" rtl="0">
                        <a:lnSpc>
                          <a:spcPct val="107000"/>
                        </a:lnSpc>
                        <a:spcAft>
                          <a:spcPts val="800"/>
                        </a:spcAft>
                      </a:pPr>
                      <a:r>
                        <a:rPr lang="en-US" sz="1100">
                          <a:effectLst/>
                        </a:rPr>
                        <a:t>1</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r" rtl="1">
                        <a:lnSpc>
                          <a:spcPct val="107000"/>
                        </a:lnSpc>
                        <a:spcAft>
                          <a:spcPts val="800"/>
                        </a:spcAft>
                      </a:pPr>
                      <a:r>
                        <a:rPr lang="he-IL" sz="1100">
                          <a:effectLst/>
                        </a:rPr>
                        <a:t>בחירת הדאטה וסידור הדאטה</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r" rtl="1">
                        <a:lnSpc>
                          <a:spcPct val="107000"/>
                        </a:lnSpc>
                        <a:spcAft>
                          <a:spcPts val="800"/>
                        </a:spcAft>
                      </a:pPr>
                      <a:r>
                        <a:rPr lang="he-IL" sz="1100">
                          <a:effectLst/>
                        </a:rPr>
                        <a:t>בחירת הדאטה סידור הדאטה</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879347964"/>
                  </a:ext>
                </a:extLst>
              </a:tr>
              <a:tr h="320352">
                <a:tc>
                  <a:txBody>
                    <a:bodyPr/>
                    <a:lstStyle/>
                    <a:p>
                      <a:pPr marL="0" marR="0" algn="r" rtl="0">
                        <a:lnSpc>
                          <a:spcPct val="107000"/>
                        </a:lnSpc>
                        <a:spcAft>
                          <a:spcPts val="800"/>
                        </a:spcAft>
                      </a:pPr>
                      <a:r>
                        <a:rPr lang="en-US" sz="1100">
                          <a:effectLst/>
                        </a:rPr>
                        <a:t>2</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r" rtl="1">
                        <a:lnSpc>
                          <a:spcPct val="107000"/>
                        </a:lnSpc>
                        <a:spcAft>
                          <a:spcPts val="800"/>
                        </a:spcAft>
                      </a:pPr>
                      <a:r>
                        <a:rPr lang="he-IL" sz="1100">
                          <a:effectLst/>
                        </a:rPr>
                        <a:t>למידת מכונה מפקוחת (בעיקר)</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r" rtl="1">
                        <a:lnSpc>
                          <a:spcPct val="107000"/>
                        </a:lnSpc>
                        <a:spcAft>
                          <a:spcPts val="800"/>
                        </a:spcAft>
                      </a:pPr>
                      <a:r>
                        <a:rPr lang="he-IL" sz="1100">
                          <a:effectLst/>
                        </a:rPr>
                        <a:t>למידת מכונה לא מפוקחת (בעיקר)</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1104506116"/>
                  </a:ext>
                </a:extLst>
              </a:tr>
              <a:tr h="320352">
                <a:tc>
                  <a:txBody>
                    <a:bodyPr/>
                    <a:lstStyle/>
                    <a:p>
                      <a:pPr marL="0" marR="0" algn="r" rtl="0">
                        <a:lnSpc>
                          <a:spcPct val="107000"/>
                        </a:lnSpc>
                        <a:spcAft>
                          <a:spcPts val="800"/>
                        </a:spcAft>
                      </a:pPr>
                      <a:r>
                        <a:rPr lang="en-US" sz="1100">
                          <a:effectLst/>
                        </a:rPr>
                        <a:t>3</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r" rtl="1">
                        <a:lnSpc>
                          <a:spcPct val="107000"/>
                        </a:lnSpc>
                        <a:spcAft>
                          <a:spcPts val="800"/>
                        </a:spcAft>
                      </a:pPr>
                      <a:r>
                        <a:rPr lang="he-IL" sz="1100">
                          <a:effectLst/>
                        </a:rPr>
                        <a:t>תדריך</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r" rtl="1">
                        <a:lnSpc>
                          <a:spcPct val="107000"/>
                        </a:lnSpc>
                        <a:spcAft>
                          <a:spcPts val="800"/>
                        </a:spcAft>
                      </a:pPr>
                      <a:r>
                        <a:rPr lang="he-IL" sz="1100">
                          <a:effectLst/>
                        </a:rPr>
                        <a:t>תדריך</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1747855228"/>
                  </a:ext>
                </a:extLst>
              </a:tr>
              <a:tr h="320352">
                <a:tc>
                  <a:txBody>
                    <a:bodyPr/>
                    <a:lstStyle/>
                    <a:p>
                      <a:pPr marL="0" marR="0" algn="r" rtl="0">
                        <a:lnSpc>
                          <a:spcPct val="107000"/>
                        </a:lnSpc>
                        <a:spcAft>
                          <a:spcPts val="800"/>
                        </a:spcAft>
                      </a:pPr>
                      <a:r>
                        <a:rPr lang="en-US" sz="1100">
                          <a:effectLst/>
                        </a:rPr>
                        <a:t>4</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r" rtl="1">
                        <a:lnSpc>
                          <a:spcPct val="107000"/>
                        </a:lnSpc>
                        <a:spcAft>
                          <a:spcPts val="800"/>
                        </a:spcAft>
                      </a:pPr>
                      <a:r>
                        <a:rPr lang="he-IL" sz="1100">
                          <a:effectLst/>
                        </a:rPr>
                        <a:t>מצגת</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r" rtl="1">
                        <a:lnSpc>
                          <a:spcPct val="107000"/>
                        </a:lnSpc>
                        <a:spcAft>
                          <a:spcPts val="800"/>
                        </a:spcAft>
                      </a:pPr>
                      <a:r>
                        <a:rPr lang="he-IL" sz="1100">
                          <a:effectLst/>
                        </a:rPr>
                        <a:t>מצגת</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748239954"/>
                  </a:ext>
                </a:extLst>
              </a:tr>
              <a:tr h="320352">
                <a:tc>
                  <a:txBody>
                    <a:bodyPr/>
                    <a:lstStyle/>
                    <a:p>
                      <a:pPr marL="0" marR="0" algn="r" rtl="0">
                        <a:lnSpc>
                          <a:spcPct val="107000"/>
                        </a:lnSpc>
                        <a:spcAft>
                          <a:spcPts val="800"/>
                        </a:spcAft>
                      </a:pPr>
                      <a:r>
                        <a:rPr lang="en-US" sz="1100">
                          <a:effectLst/>
                        </a:rPr>
                        <a:t>5</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r" rtl="1">
                        <a:lnSpc>
                          <a:spcPct val="107000"/>
                        </a:lnSpc>
                        <a:spcAft>
                          <a:spcPts val="800"/>
                        </a:spcAft>
                      </a:pPr>
                      <a:r>
                        <a:rPr lang="he-IL" sz="1100">
                          <a:effectLst/>
                        </a:rPr>
                        <a:t>עידוד וחיזוק ענבל</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marL="0" marR="0" algn="r" rtl="1">
                        <a:lnSpc>
                          <a:spcPct val="107000"/>
                        </a:lnSpc>
                        <a:spcAft>
                          <a:spcPts val="800"/>
                        </a:spcAft>
                      </a:pPr>
                      <a:r>
                        <a:rPr lang="he-IL" sz="1100" dirty="0">
                          <a:effectLst/>
                        </a:rPr>
                        <a:t>עידוד וחיזוק יובל</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1081995270"/>
                  </a:ext>
                </a:extLst>
              </a:tr>
            </a:tbl>
          </a:graphicData>
        </a:graphic>
      </p:graphicFrame>
    </p:spTree>
    <p:extLst>
      <p:ext uri="{BB962C8B-B14F-4D97-AF65-F5344CB8AC3E}">
        <p14:creationId xmlns:p14="http://schemas.microsoft.com/office/powerpoint/2010/main" val="1925116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2ABE730-E0E6-CC43-75DE-4B5A2C43EC4A}"/>
              </a:ext>
            </a:extLst>
          </p:cNvPr>
          <p:cNvSpPr>
            <a:spLocks noGrp="1"/>
          </p:cNvSpPr>
          <p:nvPr>
            <p:ph type="title"/>
          </p:nvPr>
        </p:nvSpPr>
        <p:spPr/>
        <p:txBody>
          <a:bodyPr/>
          <a:lstStyle/>
          <a:p>
            <a:pPr algn="r"/>
            <a:r>
              <a:rPr lang="he-IL" dirty="0"/>
              <a:t>הצגת הבעיה וחשיבותה</a:t>
            </a:r>
          </a:p>
        </p:txBody>
      </p:sp>
      <p:sp>
        <p:nvSpPr>
          <p:cNvPr id="3" name="מציין מיקום תוכן 2">
            <a:extLst>
              <a:ext uri="{FF2B5EF4-FFF2-40B4-BE49-F238E27FC236}">
                <a16:creationId xmlns:a16="http://schemas.microsoft.com/office/drawing/2014/main" id="{F155941B-AD83-E730-BE14-90A472E44463}"/>
              </a:ext>
            </a:extLst>
          </p:cNvPr>
          <p:cNvSpPr>
            <a:spLocks noGrp="1"/>
          </p:cNvSpPr>
          <p:nvPr>
            <p:ph idx="1"/>
          </p:nvPr>
        </p:nvSpPr>
        <p:spPr>
          <a:xfrm>
            <a:off x="838200" y="1701801"/>
            <a:ext cx="10515600" cy="4474469"/>
          </a:xfrm>
        </p:spPr>
        <p:txBody>
          <a:bodyPr/>
          <a:lstStyle/>
          <a:p>
            <a:pPr marL="0" indent="0" algn="r">
              <a:buNone/>
            </a:pPr>
            <a:r>
              <a:rPr lang="he-IL" b="1" dirty="0">
                <a:effectLst/>
                <a:ea typeface="Times New Roman" panose="02020603050405020304" pitchFamily="18" charset="0"/>
                <a:cs typeface="Arial" panose="020B0604020202020204" pitchFamily="34" charset="0"/>
              </a:rPr>
              <a:t>למידת מכונה מפוקחת </a:t>
            </a:r>
            <a:r>
              <a:rPr lang="he-IL" dirty="0">
                <a:effectLst/>
                <a:ea typeface="Times New Roman" panose="02020603050405020304" pitchFamily="18" charset="0"/>
                <a:cs typeface="Arial" panose="020B0604020202020204" pitchFamily="34" charset="0"/>
              </a:rPr>
              <a:t>: הבעיה שמועלת בעבודה זו נוגעת לניתוח נתונים בתחום הסיוע הכלכלי והחברתי לאזרחים. הנתונים כוללים את הסלים השונים של סוגי הסיוע (כגון סיוע </a:t>
            </a:r>
            <a:r>
              <a:rPr lang="he-IL" dirty="0" err="1">
                <a:effectLst/>
                <a:ea typeface="Times New Roman" panose="02020603050405020304" pitchFamily="18" charset="0"/>
                <a:cs typeface="Arial" panose="020B0604020202020204" pitchFamily="34" charset="0"/>
              </a:rPr>
              <a:t>לאיבזור</a:t>
            </a:r>
            <a:r>
              <a:rPr lang="he-IL" dirty="0">
                <a:effectLst/>
                <a:ea typeface="Times New Roman" panose="02020603050405020304" pitchFamily="18" charset="0"/>
                <a:cs typeface="Arial" panose="020B0604020202020204" pitchFamily="34" charset="0"/>
              </a:rPr>
              <a:t> הבית, חינוך והשכלה, בריאות, תעסוקה, תחבורה ועוד) והשפעתם על המחוזות השונים במדינה. חשיבות העבודה נובעת מהצורך בהבנת התפלגות הסיוע והשפעתו על הצרכים השונים של האוכלוסייה בכל מחוז. יישום נכון של נתונים אלו יכול לסייע בקבלת החלטות מדיניות, ניהול משאבים והבנת האתגרים החברתיים-כלכליים שמציב כל מחוז. </a:t>
            </a:r>
          </a:p>
          <a:p>
            <a:pPr marL="0" indent="0" algn="r" rtl="1">
              <a:buNone/>
            </a:pPr>
            <a:r>
              <a:rPr lang="he-IL" b="1" dirty="0">
                <a:cs typeface="Arial" panose="020B0604020202020204" pitchFamily="34" charset="0"/>
              </a:rPr>
              <a:t>למידת מכונה לא מפוקחת </a:t>
            </a:r>
            <a:r>
              <a:rPr lang="he-IL" dirty="0">
                <a:cs typeface="Arial" panose="020B0604020202020204" pitchFamily="34" charset="0"/>
              </a:rPr>
              <a:t>: </a:t>
            </a:r>
            <a:r>
              <a:rPr lang="he-IL" dirty="0">
                <a:effectLst/>
                <a:ea typeface="Times New Roman" panose="02020603050405020304" pitchFamily="18" charset="0"/>
                <a:cs typeface="Arial" panose="020B0604020202020204" pitchFamily="34" charset="0"/>
              </a:rPr>
              <a:t>בחרנו לבחון את </a:t>
            </a:r>
            <a:r>
              <a:rPr lang="he-IL" dirty="0" err="1">
                <a:effectLst/>
                <a:ea typeface="Times New Roman" panose="02020603050405020304" pitchFamily="18" charset="0"/>
                <a:cs typeface="Arial" panose="020B0604020202020204" pitchFamily="34" charset="0"/>
              </a:rPr>
              <a:t>הקלאסטרינג</a:t>
            </a:r>
            <a:r>
              <a:rPr lang="he-IL" dirty="0">
                <a:effectLst/>
                <a:ea typeface="Times New Roman" panose="02020603050405020304" pitchFamily="18" charset="0"/>
                <a:cs typeface="Arial" panose="020B0604020202020204" pitchFamily="34" charset="0"/>
              </a:rPr>
              <a:t> לפי ניתוח סלים ולא לפי חלוקה גיאוגרפית משום שחלוקה גיאוגרפית לא בהכרח משקפת את דפוסי הצריכה האמיתיים של המשפחות. בעוד שחלוקה גיאוגרפית מתבססת על מקום המגורים בלבד, ניתוח הסלים מאפשר לנו להבין את ההוצאות של המשפחות בתחומים שונים (כמו חינוך, בריאות, דיור ועוד), מה שמספק תובנות עמוקות יותר על הצרכים וההתנהגויות שלהן. כך, קיבוץ המשפחות לקבוצות על פי דפוסים פנימיים בהוצאות יכול לעזור לזהות קבוצות הומוגניות יותר ולהתאים את הסיוע בצורה מדויקת יותר</a:t>
            </a:r>
            <a:r>
              <a:rPr lang="en-US" dirty="0">
                <a:effectLst/>
                <a:latin typeface="Arial" panose="020B0604020202020204" pitchFamily="34" charset="0"/>
                <a:ea typeface="Times New Roman" panose="02020603050405020304" pitchFamily="18" charset="0"/>
              </a:rPr>
              <a:t>.</a:t>
            </a:r>
            <a:r>
              <a:rPr lang="en-US" dirty="0">
                <a:cs typeface="Arial" panose="020B0604020202020204" pitchFamily="34" charset="0"/>
              </a:rPr>
              <a:t>  </a:t>
            </a:r>
            <a:endParaRPr lang="he-IL" dirty="0"/>
          </a:p>
          <a:p>
            <a:pPr marL="0" indent="0" algn="r">
              <a:buNone/>
            </a:pPr>
            <a:endParaRPr lang="he-IL" dirty="0"/>
          </a:p>
          <a:p>
            <a:pPr algn="r"/>
            <a:endParaRPr lang="he-IL" dirty="0"/>
          </a:p>
        </p:txBody>
      </p:sp>
    </p:spTree>
    <p:extLst>
      <p:ext uri="{BB962C8B-B14F-4D97-AF65-F5344CB8AC3E}">
        <p14:creationId xmlns:p14="http://schemas.microsoft.com/office/powerpoint/2010/main" val="1886334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518037-902F-4158-A488-74F1F967E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FB9A298-D6B0-5823-EC6A-B7FFE3FEF6AE}"/>
              </a:ext>
            </a:extLst>
          </p:cNvPr>
          <p:cNvSpPr>
            <a:spLocks noGrp="1"/>
          </p:cNvSpPr>
          <p:nvPr>
            <p:ph type="title"/>
          </p:nvPr>
        </p:nvSpPr>
        <p:spPr>
          <a:xfrm>
            <a:off x="1124793" y="315534"/>
            <a:ext cx="9937019" cy="1081822"/>
          </a:xfrm>
        </p:spPr>
        <p:txBody>
          <a:bodyPr>
            <a:normAutofit/>
          </a:bodyPr>
          <a:lstStyle/>
          <a:p>
            <a:pPr algn="ctr"/>
            <a:r>
              <a:rPr lang="he-IL" sz="3600" dirty="0"/>
              <a:t>המטרות המקוריות של הפרויקט</a:t>
            </a:r>
            <a:br>
              <a:rPr lang="he-IL" sz="3400" dirty="0"/>
            </a:br>
            <a:endParaRPr lang="he-IL" sz="3400" dirty="0"/>
          </a:p>
        </p:txBody>
      </p:sp>
      <p:cxnSp>
        <p:nvCxnSpPr>
          <p:cNvPr id="12" name="Straight Connector 11">
            <a:extLst>
              <a:ext uri="{FF2B5EF4-FFF2-40B4-BE49-F238E27FC236}">
                <a16:creationId xmlns:a16="http://schemas.microsoft.com/office/drawing/2014/main" id="{B200CA7E-42AB-4F9C-8519-0EBCEC0AF2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6026" y="1714500"/>
            <a:ext cx="12175974"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מציין מיקום תוכן 2">
            <a:extLst>
              <a:ext uri="{FF2B5EF4-FFF2-40B4-BE49-F238E27FC236}">
                <a16:creationId xmlns:a16="http://schemas.microsoft.com/office/drawing/2014/main" id="{2225D75D-0B24-E613-9F87-7BA816CE8611}"/>
              </a:ext>
            </a:extLst>
          </p:cNvPr>
          <p:cNvGraphicFramePr>
            <a:graphicFrameLocks noGrp="1"/>
          </p:cNvGraphicFramePr>
          <p:nvPr>
            <p:ph idx="1"/>
            <p:extLst>
              <p:ext uri="{D42A27DB-BD31-4B8C-83A1-F6EECF244321}">
                <p14:modId xmlns:p14="http://schemas.microsoft.com/office/powerpoint/2010/main" val="3173181649"/>
              </p:ext>
            </p:extLst>
          </p:nvPr>
        </p:nvGraphicFramePr>
        <p:xfrm>
          <a:off x="838200" y="2182969"/>
          <a:ext cx="10515600" cy="399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893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884352D-AD25-1C09-A05C-0278FF6598DB}"/>
              </a:ext>
            </a:extLst>
          </p:cNvPr>
          <p:cNvSpPr>
            <a:spLocks noGrp="1"/>
          </p:cNvSpPr>
          <p:nvPr>
            <p:ph type="title"/>
          </p:nvPr>
        </p:nvSpPr>
        <p:spPr>
          <a:xfrm>
            <a:off x="838200" y="503381"/>
            <a:ext cx="10515600" cy="561808"/>
          </a:xfrm>
        </p:spPr>
        <p:txBody>
          <a:bodyPr>
            <a:normAutofit fontScale="90000"/>
          </a:bodyPr>
          <a:lstStyle/>
          <a:p>
            <a:pPr algn="r"/>
            <a:r>
              <a:rPr lang="he-IL" dirty="0"/>
              <a:t>מערך הנתונים ורשימה קצרה של מאפיינים :</a:t>
            </a:r>
          </a:p>
        </p:txBody>
      </p:sp>
      <p:sp>
        <p:nvSpPr>
          <p:cNvPr id="3" name="מציין מיקום תוכן 2">
            <a:extLst>
              <a:ext uri="{FF2B5EF4-FFF2-40B4-BE49-F238E27FC236}">
                <a16:creationId xmlns:a16="http://schemas.microsoft.com/office/drawing/2014/main" id="{FEF30E13-97CF-5DE8-0D84-E89D241883F9}"/>
              </a:ext>
            </a:extLst>
          </p:cNvPr>
          <p:cNvSpPr>
            <a:spLocks noGrp="1"/>
          </p:cNvSpPr>
          <p:nvPr>
            <p:ph idx="1"/>
          </p:nvPr>
        </p:nvSpPr>
        <p:spPr>
          <a:xfrm>
            <a:off x="985684" y="1258529"/>
            <a:ext cx="10515600" cy="5417574"/>
          </a:xfrm>
        </p:spPr>
        <p:txBody>
          <a:bodyPr>
            <a:normAutofit/>
          </a:bodyPr>
          <a:lstStyle/>
          <a:p>
            <a:pPr marL="0" indent="0" algn="r" rtl="1">
              <a:buNone/>
            </a:pPr>
            <a:r>
              <a:rPr lang="he-IL" dirty="0"/>
              <a:t>הסבר על ה </a:t>
            </a:r>
            <a:r>
              <a:rPr lang="en-US" dirty="0"/>
              <a:t>dataset</a:t>
            </a:r>
            <a:r>
              <a:rPr lang="he-IL" dirty="0"/>
              <a:t> :</a:t>
            </a:r>
            <a:r>
              <a:rPr lang="en-US" dirty="0"/>
              <a:t> </a:t>
            </a:r>
            <a:endParaRPr lang="he-IL" dirty="0"/>
          </a:p>
          <a:p>
            <a:pPr marL="457200" indent="-457200" algn="r" rtl="1">
              <a:buAutoNum type="arabicPeriod"/>
            </a:pPr>
            <a:r>
              <a:rPr lang="he-IL" sz="1800" dirty="0"/>
              <a:t>שנה </a:t>
            </a:r>
            <a:r>
              <a:rPr lang="en-US" sz="1800" dirty="0"/>
              <a:t> </a:t>
            </a:r>
            <a:r>
              <a:rPr lang="en-US" sz="1800" dirty="0">
                <a:effectLst/>
                <a:latin typeface="Arial" panose="020B0604020202020204" pitchFamily="34" charset="0"/>
                <a:ea typeface="Times New Roman" panose="02020603050405020304" pitchFamily="18" charset="0"/>
              </a:rPr>
              <a:t>– </a:t>
            </a:r>
            <a:r>
              <a:rPr lang="he-IL" sz="1800" dirty="0">
                <a:effectLst/>
                <a:latin typeface="Calibri" panose="020F0502020204030204" pitchFamily="34" charset="0"/>
                <a:ea typeface="Times New Roman" panose="02020603050405020304" pitchFamily="18" charset="0"/>
              </a:rPr>
              <a:t>עמודה המתארת את השנה בה נאסף הנתון</a:t>
            </a:r>
            <a:r>
              <a:rPr lang="en-US" sz="1800" dirty="0">
                <a:effectLst/>
                <a:latin typeface="Arial" panose="020B0604020202020204" pitchFamily="34" charset="0"/>
                <a:ea typeface="Times New Roman" panose="02020603050405020304" pitchFamily="18" charset="0"/>
              </a:rPr>
              <a:t>.</a:t>
            </a:r>
            <a:endParaRPr lang="he-IL" sz="1800" dirty="0">
              <a:effectLst/>
              <a:latin typeface="Arial" panose="020B0604020202020204" pitchFamily="34" charset="0"/>
              <a:ea typeface="Times New Roman" panose="02020603050405020304" pitchFamily="18" charset="0"/>
            </a:endParaRPr>
          </a:p>
          <a:p>
            <a:pPr marL="457200" indent="-457200" algn="r" rtl="1">
              <a:buAutoNum type="arabicPeriod"/>
            </a:pPr>
            <a:r>
              <a:rPr lang="he-IL" sz="1800" dirty="0">
                <a:latin typeface="Arial" panose="020B0604020202020204" pitchFamily="34" charset="0"/>
                <a:ea typeface="Times New Roman" panose="02020603050405020304" pitchFamily="18" charset="0"/>
              </a:rPr>
              <a:t>מחוז </a:t>
            </a:r>
            <a:r>
              <a:rPr lang="en-US" sz="1800" dirty="0">
                <a:latin typeface="Arial" panose="020B0604020202020204" pitchFamily="34"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 </a:t>
            </a:r>
            <a:r>
              <a:rPr lang="he-IL" sz="1800" dirty="0">
                <a:effectLst/>
                <a:latin typeface="Calibri" panose="020F0502020204030204" pitchFamily="34" charset="0"/>
                <a:ea typeface="Times New Roman" panose="02020603050405020304" pitchFamily="18" charset="0"/>
              </a:rPr>
              <a:t>עמודה המתארת את המחוז</a:t>
            </a:r>
            <a:r>
              <a:rPr lang="en-US" sz="1800" dirty="0">
                <a:effectLst/>
                <a:latin typeface="Arial" panose="020B0604020202020204" pitchFamily="34" charset="0"/>
                <a:ea typeface="Times New Roman" panose="02020603050405020304" pitchFamily="18" charset="0"/>
              </a:rPr>
              <a:t>.</a:t>
            </a:r>
            <a:endParaRPr lang="he-IL" sz="1800" dirty="0">
              <a:effectLst/>
              <a:latin typeface="Arial" panose="020B0604020202020204" pitchFamily="34" charset="0"/>
              <a:ea typeface="Times New Roman" panose="02020603050405020304" pitchFamily="18" charset="0"/>
            </a:endParaRPr>
          </a:p>
          <a:p>
            <a:pPr marL="457200" indent="-457200" algn="r" rtl="1">
              <a:buAutoNum type="arabicPeriod"/>
            </a:pPr>
            <a:r>
              <a:rPr lang="he-IL" sz="1800" dirty="0">
                <a:effectLst/>
                <a:latin typeface="Calibri" panose="020F0502020204030204" pitchFamily="34" charset="0"/>
                <a:ea typeface="Times New Roman" panose="02020603050405020304" pitchFamily="18" charset="0"/>
              </a:rPr>
              <a:t>רשות </a:t>
            </a:r>
            <a:r>
              <a:rPr lang="en-US" sz="1800" dirty="0">
                <a:effectLst/>
                <a:latin typeface="Arial" panose="020B0604020202020204" pitchFamily="34" charset="0"/>
                <a:ea typeface="Times New Roman" panose="02020603050405020304" pitchFamily="18" charset="0"/>
              </a:rPr>
              <a:t>– </a:t>
            </a:r>
            <a:r>
              <a:rPr lang="he-IL" sz="1800" dirty="0">
                <a:effectLst/>
                <a:latin typeface="Arial" panose="020B0604020202020204" pitchFamily="34" charset="0"/>
                <a:ea typeface="Times New Roman" panose="02020603050405020304" pitchFamily="18" charset="0"/>
              </a:rPr>
              <a:t> </a:t>
            </a:r>
            <a:r>
              <a:rPr lang="he-IL" sz="1800" dirty="0">
                <a:effectLst/>
                <a:latin typeface="Calibri" panose="020F0502020204030204" pitchFamily="34" charset="0"/>
                <a:ea typeface="Times New Roman" panose="02020603050405020304" pitchFamily="18" charset="0"/>
              </a:rPr>
              <a:t>עמודה המתארת את מספר הרשות המקומית</a:t>
            </a:r>
            <a:r>
              <a:rPr lang="en-US" sz="1800" dirty="0">
                <a:effectLst/>
                <a:latin typeface="Arial" panose="020B0604020202020204" pitchFamily="34" charset="0"/>
                <a:ea typeface="Times New Roman" panose="02020603050405020304" pitchFamily="18" charset="0"/>
              </a:rPr>
              <a:t>.</a:t>
            </a:r>
            <a:endParaRPr lang="en-US" sz="1800" dirty="0">
              <a:latin typeface="Arial" panose="020B0604020202020204" pitchFamily="34" charset="0"/>
              <a:ea typeface="Times New Roman" panose="02020603050405020304" pitchFamily="18" charset="0"/>
            </a:endParaRPr>
          </a:p>
          <a:p>
            <a:pPr marL="457200" indent="-457200" algn="r" rtl="1">
              <a:buAutoNum type="arabicPeriod"/>
            </a:pPr>
            <a:r>
              <a:rPr lang="he-IL" sz="1800" dirty="0">
                <a:effectLst/>
                <a:latin typeface="Calibri" panose="020F0502020204030204" pitchFamily="34" charset="0"/>
                <a:ea typeface="Times New Roman" panose="02020603050405020304" pitchFamily="18" charset="0"/>
              </a:rPr>
              <a:t>שם רשות </a:t>
            </a:r>
            <a:r>
              <a:rPr lang="en-US" sz="1800" dirty="0">
                <a:effectLst/>
                <a:latin typeface="Arial" panose="020B0604020202020204" pitchFamily="34" charset="0"/>
                <a:ea typeface="Times New Roman" panose="02020603050405020304" pitchFamily="18" charset="0"/>
              </a:rPr>
              <a:t>– </a:t>
            </a:r>
            <a:r>
              <a:rPr lang="he-IL" sz="1800" dirty="0">
                <a:effectLst/>
                <a:latin typeface="Arial" panose="020B0604020202020204" pitchFamily="34" charset="0"/>
                <a:ea typeface="Times New Roman" panose="02020603050405020304" pitchFamily="18" charset="0"/>
              </a:rPr>
              <a:t> </a:t>
            </a:r>
            <a:r>
              <a:rPr lang="he-IL" sz="1800" dirty="0">
                <a:effectLst/>
                <a:latin typeface="Calibri" panose="020F0502020204030204" pitchFamily="34" charset="0"/>
                <a:ea typeface="Times New Roman" panose="02020603050405020304" pitchFamily="18" charset="0"/>
              </a:rPr>
              <a:t>עמודה שמתארת את שם הרשות המקומית</a:t>
            </a:r>
            <a:r>
              <a:rPr lang="en-US" sz="1800" dirty="0">
                <a:effectLst/>
                <a:latin typeface="Arial" panose="020B0604020202020204" pitchFamily="34" charset="0"/>
                <a:ea typeface="Times New Roman" panose="02020603050405020304" pitchFamily="18" charset="0"/>
              </a:rPr>
              <a:t>.</a:t>
            </a:r>
            <a:endParaRPr lang="en-US" sz="1800" dirty="0">
              <a:latin typeface="Calibri" panose="020F0502020204030204" pitchFamily="34" charset="0"/>
              <a:ea typeface="Times New Roman" panose="02020603050405020304" pitchFamily="18" charset="0"/>
            </a:endParaRPr>
          </a:p>
          <a:p>
            <a:pPr marL="457200" indent="-457200" algn="r" rtl="1">
              <a:buAutoNum type="arabicPeriod"/>
            </a:pPr>
            <a:r>
              <a:rPr lang="he-IL" sz="1800" dirty="0">
                <a:effectLst/>
                <a:latin typeface="Calibri" panose="020F0502020204030204" pitchFamily="34" charset="0"/>
                <a:ea typeface="Times New Roman" panose="02020603050405020304" pitchFamily="18" charset="0"/>
              </a:rPr>
              <a:t>מספר משפחות מקבלות סיוע </a:t>
            </a:r>
            <a:r>
              <a:rPr lang="en-US" sz="1800" dirty="0">
                <a:effectLst/>
                <a:latin typeface="Arial" panose="020B0604020202020204" pitchFamily="34" charset="0"/>
                <a:ea typeface="Times New Roman" panose="02020603050405020304" pitchFamily="18" charset="0"/>
              </a:rPr>
              <a:t>– </a:t>
            </a:r>
            <a:r>
              <a:rPr lang="he-IL" sz="1800" dirty="0">
                <a:effectLst/>
                <a:latin typeface="Arial" panose="020B0604020202020204" pitchFamily="34" charset="0"/>
                <a:ea typeface="Times New Roman" panose="02020603050405020304" pitchFamily="18" charset="0"/>
              </a:rPr>
              <a:t> </a:t>
            </a:r>
            <a:r>
              <a:rPr lang="he-IL" sz="1800" dirty="0">
                <a:effectLst/>
                <a:latin typeface="Calibri" panose="020F0502020204030204" pitchFamily="34" charset="0"/>
                <a:ea typeface="Times New Roman" panose="02020603050405020304" pitchFamily="18" charset="0"/>
              </a:rPr>
              <a:t>עמודה שמתארת את מספר המשפחות שקיבלו סיוע</a:t>
            </a:r>
            <a:r>
              <a:rPr lang="en-US" sz="1800" dirty="0">
                <a:effectLst/>
                <a:latin typeface="Arial" panose="020B0604020202020204" pitchFamily="34" charset="0"/>
                <a:ea typeface="Times New Roman" panose="02020603050405020304" pitchFamily="18" charset="0"/>
              </a:rPr>
              <a:t>.</a:t>
            </a:r>
            <a:endParaRPr lang="en-US" sz="1800" dirty="0">
              <a:latin typeface="Calibri" panose="020F0502020204030204" pitchFamily="34" charset="0"/>
              <a:ea typeface="Times New Roman" panose="02020603050405020304" pitchFamily="18" charset="0"/>
            </a:endParaRPr>
          </a:p>
          <a:p>
            <a:pPr marL="457200" indent="-457200" algn="r" rtl="1">
              <a:buAutoNum type="arabicPeriod"/>
            </a:pPr>
            <a:r>
              <a:rPr lang="he-IL" sz="1800" dirty="0">
                <a:effectLst/>
                <a:latin typeface="Calibri" panose="020F0502020204030204" pitchFamily="34" charset="0"/>
                <a:ea typeface="Times New Roman" panose="02020603050405020304" pitchFamily="18" charset="0"/>
              </a:rPr>
              <a:t>סך </a:t>
            </a:r>
            <a:r>
              <a:rPr lang="he-IL" sz="1800" dirty="0" err="1">
                <a:effectLst/>
                <a:latin typeface="Calibri" panose="020F0502020204030204" pitchFamily="34" charset="0"/>
                <a:ea typeface="Times New Roman" panose="02020603050405020304" pitchFamily="18" charset="0"/>
              </a:rPr>
              <a:t>הכל</a:t>
            </a:r>
            <a:r>
              <a:rPr lang="he-IL" sz="1800" dirty="0">
                <a:effectLst/>
                <a:latin typeface="Calibri" panose="020F0502020204030204" pitchFamily="34" charset="0"/>
                <a:ea typeface="Times New Roman" panose="02020603050405020304" pitchFamily="18" charset="0"/>
              </a:rPr>
              <a:t> שימושים </a:t>
            </a:r>
            <a:r>
              <a:rPr lang="en-US" sz="1800" dirty="0">
                <a:effectLst/>
                <a:latin typeface="Calibri" panose="020F0502020204030204" pitchFamily="34"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 </a:t>
            </a:r>
            <a:r>
              <a:rPr lang="he-IL" sz="1800" dirty="0">
                <a:effectLst/>
                <a:latin typeface="Calibri" panose="020F0502020204030204" pitchFamily="34" charset="0"/>
                <a:ea typeface="Times New Roman" panose="02020603050405020304" pitchFamily="18" charset="0"/>
              </a:rPr>
              <a:t>עמודה שמתארת את מספר השימושים הכללי</a:t>
            </a:r>
            <a:r>
              <a:rPr lang="en-US" sz="1800" dirty="0">
                <a:effectLst/>
                <a:latin typeface="Arial" panose="020B0604020202020204" pitchFamily="34" charset="0"/>
                <a:ea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endParaRPr>
          </a:p>
          <a:p>
            <a:pPr marL="342900" marR="273050" lvl="0" indent="-342900" algn="r" rtl="1">
              <a:lnSpc>
                <a:spcPct val="156000"/>
              </a:lnSpc>
              <a:spcBef>
                <a:spcPts val="810"/>
              </a:spcBef>
              <a:spcAft>
                <a:spcPts val="800"/>
              </a:spcAft>
              <a:tabLst>
                <a:tab pos="354965" algn="l"/>
                <a:tab pos="457200" algn="l"/>
              </a:tabLst>
            </a:pPr>
            <a:r>
              <a:rPr lang="he-IL" sz="1800" dirty="0">
                <a:effectLst/>
                <a:latin typeface="Calibri" panose="020F0502020204030204" pitchFamily="34" charset="0"/>
                <a:ea typeface="Times New Roman" panose="02020603050405020304" pitchFamily="18" charset="0"/>
              </a:rPr>
              <a:t>עבור כל סוג סיוע</a:t>
            </a:r>
            <a:r>
              <a:rPr lang="en-US" sz="1800" dirty="0">
                <a:effectLst/>
                <a:latin typeface="Arial" panose="020B0604020202020204" pitchFamily="34" charset="0"/>
                <a:ea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endParaRPr>
          </a:p>
          <a:p>
            <a:pPr marL="742950" marR="273050" lvl="1" indent="-285750" algn="r" rtl="1">
              <a:lnSpc>
                <a:spcPct val="156000"/>
              </a:lnSpc>
              <a:spcBef>
                <a:spcPts val="810"/>
              </a:spcBef>
              <a:spcAft>
                <a:spcPts val="800"/>
              </a:spcAft>
              <a:buSzPts val="1000"/>
              <a:buFont typeface="Courier New" panose="02070309020205020404" pitchFamily="49" charset="0"/>
              <a:buChar char="o"/>
              <a:tabLst>
                <a:tab pos="354965" algn="l"/>
                <a:tab pos="457200" algn="l"/>
                <a:tab pos="914400" algn="l"/>
              </a:tabLst>
            </a:pPr>
            <a:r>
              <a:rPr lang="he-IL" i="0" dirty="0">
                <a:effectLst/>
                <a:latin typeface="Calibri" panose="020F0502020204030204" pitchFamily="34" charset="0"/>
                <a:ea typeface="Times New Roman" panose="02020603050405020304" pitchFamily="18" charset="0"/>
                <a:cs typeface="+mj-cs"/>
              </a:rPr>
              <a:t>הכמות של סלי המענים </a:t>
            </a:r>
            <a:r>
              <a:rPr lang="en-US" i="0" dirty="0">
                <a:effectLst/>
                <a:latin typeface="Arial" panose="020B0604020202020204" pitchFamily="34" charset="0"/>
                <a:ea typeface="Times New Roman" panose="02020603050405020304" pitchFamily="18" charset="0"/>
                <a:cs typeface="+mj-cs"/>
              </a:rPr>
              <a:t>–  </a:t>
            </a:r>
            <a:r>
              <a:rPr lang="he-IL" i="0" dirty="0">
                <a:effectLst/>
                <a:latin typeface="Arial" panose="020B0604020202020204" pitchFamily="34" charset="0"/>
                <a:ea typeface="Times New Roman" panose="02020603050405020304" pitchFamily="18" charset="0"/>
                <a:cs typeface="+mj-cs"/>
              </a:rPr>
              <a:t> עמודה המתארת את מספר סל המענים בתחום מסוים</a:t>
            </a:r>
            <a:r>
              <a:rPr lang="en-US" i="0" dirty="0">
                <a:effectLst/>
                <a:latin typeface="Arial" panose="020B0604020202020204" pitchFamily="34" charset="0"/>
                <a:ea typeface="Times New Roman" panose="02020603050405020304" pitchFamily="18" charset="0"/>
                <a:cs typeface="+mj-cs"/>
              </a:rPr>
              <a:t>.</a:t>
            </a:r>
            <a:endParaRPr lang="en-US" i="0" dirty="0">
              <a:effectLst/>
              <a:latin typeface="Calibri" panose="020F0502020204030204" pitchFamily="34" charset="0"/>
              <a:ea typeface="Times New Roman" panose="02020603050405020304" pitchFamily="18" charset="0"/>
              <a:cs typeface="+mj-cs"/>
            </a:endParaRPr>
          </a:p>
          <a:p>
            <a:pPr marL="742950" marR="273050" lvl="1" indent="-285750" algn="r" rtl="1">
              <a:lnSpc>
                <a:spcPct val="156000"/>
              </a:lnSpc>
              <a:spcBef>
                <a:spcPts val="810"/>
              </a:spcBef>
              <a:spcAft>
                <a:spcPts val="800"/>
              </a:spcAft>
              <a:buSzPts val="1000"/>
              <a:buFont typeface="Courier New" panose="02070309020205020404" pitchFamily="49" charset="0"/>
              <a:buChar char="o"/>
              <a:tabLst>
                <a:tab pos="354965" algn="l"/>
                <a:tab pos="457200" algn="l"/>
                <a:tab pos="914400" algn="l"/>
              </a:tabLst>
            </a:pPr>
            <a:r>
              <a:rPr lang="he-IL" i="0" dirty="0">
                <a:effectLst/>
                <a:latin typeface="Calibri" panose="020F0502020204030204" pitchFamily="34" charset="0"/>
                <a:ea typeface="Times New Roman" panose="02020603050405020304" pitchFamily="18" charset="0"/>
                <a:cs typeface="+mj-cs"/>
              </a:rPr>
              <a:t>הוצאה כספית </a:t>
            </a:r>
            <a:r>
              <a:rPr lang="en-US" i="0" dirty="0">
                <a:effectLst/>
                <a:latin typeface="Calibri" panose="020F0502020204030204" pitchFamily="34" charset="0"/>
                <a:ea typeface="Times New Roman" panose="02020603050405020304" pitchFamily="18" charset="0"/>
                <a:cs typeface="+mj-cs"/>
              </a:rPr>
              <a:t> </a:t>
            </a:r>
            <a:r>
              <a:rPr lang="en-US" i="0" dirty="0">
                <a:effectLst/>
                <a:latin typeface="Arial" panose="020B0604020202020204" pitchFamily="34" charset="0"/>
                <a:ea typeface="Times New Roman" panose="02020603050405020304" pitchFamily="18" charset="0"/>
                <a:cs typeface="+mj-cs"/>
              </a:rPr>
              <a:t>–  </a:t>
            </a:r>
            <a:r>
              <a:rPr lang="he-IL" i="0" dirty="0">
                <a:effectLst/>
                <a:latin typeface="Arial" panose="020B0604020202020204" pitchFamily="34" charset="0"/>
                <a:ea typeface="Times New Roman" panose="02020603050405020304" pitchFamily="18" charset="0"/>
                <a:cs typeface="+mj-cs"/>
              </a:rPr>
              <a:t>עמודה שמתארת את הסכום הכולל שהוקצה לסיוע בתחום מסוים</a:t>
            </a:r>
            <a:r>
              <a:rPr lang="en-US" i="0" dirty="0">
                <a:effectLst/>
                <a:latin typeface="Arial" panose="020B0604020202020204" pitchFamily="34" charset="0"/>
                <a:ea typeface="Times New Roman" panose="02020603050405020304" pitchFamily="18" charset="0"/>
                <a:cs typeface="+mj-cs"/>
              </a:rPr>
              <a:t>.</a:t>
            </a:r>
            <a:endParaRPr lang="en-US" i="0" dirty="0">
              <a:effectLst/>
              <a:latin typeface="Calibri" panose="020F0502020204030204" pitchFamily="34" charset="0"/>
              <a:ea typeface="Times New Roman" panose="02020603050405020304" pitchFamily="18" charset="0"/>
              <a:cs typeface="+mj-cs"/>
            </a:endParaRPr>
          </a:p>
          <a:p>
            <a:pPr marL="0" indent="0" algn="r" rtl="1">
              <a:buNone/>
            </a:pPr>
            <a:r>
              <a:rPr lang="he-IL" dirty="0"/>
              <a:t>(13 סוגי סיוע – חובות כספיים, ביגוד והנעלה, ועוד...)</a:t>
            </a:r>
          </a:p>
        </p:txBody>
      </p:sp>
    </p:spTree>
    <p:extLst>
      <p:ext uri="{BB962C8B-B14F-4D97-AF65-F5344CB8AC3E}">
        <p14:creationId xmlns:p14="http://schemas.microsoft.com/office/powerpoint/2010/main" val="3317288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518037-902F-4158-A488-74F1F967E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8BC27B0B-A6A2-3BD5-0148-0247DDDA4E18}"/>
              </a:ext>
            </a:extLst>
          </p:cNvPr>
          <p:cNvSpPr>
            <a:spLocks noGrp="1"/>
          </p:cNvSpPr>
          <p:nvPr>
            <p:ph type="title"/>
          </p:nvPr>
        </p:nvSpPr>
        <p:spPr>
          <a:xfrm>
            <a:off x="1124793" y="315534"/>
            <a:ext cx="9937019" cy="1081822"/>
          </a:xfrm>
        </p:spPr>
        <p:txBody>
          <a:bodyPr>
            <a:normAutofit fontScale="90000"/>
          </a:bodyPr>
          <a:lstStyle/>
          <a:p>
            <a:pPr algn="ctr" rtl="1"/>
            <a:r>
              <a:rPr lang="he-IL" dirty="0"/>
              <a:t>מתודולוגיה</a:t>
            </a:r>
            <a:br>
              <a:rPr lang="he-IL" dirty="0"/>
            </a:br>
            <a:r>
              <a:rPr lang="he-IL" dirty="0"/>
              <a:t>למידת מכונה מפוקחת</a:t>
            </a:r>
          </a:p>
        </p:txBody>
      </p:sp>
      <p:cxnSp>
        <p:nvCxnSpPr>
          <p:cNvPr id="11" name="Straight Connector 10">
            <a:extLst>
              <a:ext uri="{FF2B5EF4-FFF2-40B4-BE49-F238E27FC236}">
                <a16:creationId xmlns:a16="http://schemas.microsoft.com/office/drawing/2014/main" id="{B200CA7E-42AB-4F9C-8519-0EBCEC0AF2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6026" y="1714500"/>
            <a:ext cx="12175974"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מציין מיקום תוכן 2">
            <a:extLst>
              <a:ext uri="{FF2B5EF4-FFF2-40B4-BE49-F238E27FC236}">
                <a16:creationId xmlns:a16="http://schemas.microsoft.com/office/drawing/2014/main" id="{DE1C0759-DF87-F5B5-B73F-BE0E35B94E24}"/>
              </a:ext>
            </a:extLst>
          </p:cNvPr>
          <p:cNvGraphicFramePr>
            <a:graphicFrameLocks noGrp="1"/>
          </p:cNvGraphicFramePr>
          <p:nvPr>
            <p:ph idx="1"/>
            <p:extLst>
              <p:ext uri="{D42A27DB-BD31-4B8C-83A1-F6EECF244321}">
                <p14:modId xmlns:p14="http://schemas.microsoft.com/office/powerpoint/2010/main" val="3922663732"/>
              </p:ext>
            </p:extLst>
          </p:nvPr>
        </p:nvGraphicFramePr>
        <p:xfrm>
          <a:off x="838200" y="2182969"/>
          <a:ext cx="10515600" cy="399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768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81CAD2C1-5282-A1F5-517C-EB70DEE1DEC2}"/>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6ABC82-3486-1F7F-E9ED-75FF6EE98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5E00E4F4-A57C-ABC7-6BC3-B270E07DFB1E}"/>
              </a:ext>
            </a:extLst>
          </p:cNvPr>
          <p:cNvSpPr>
            <a:spLocks noGrp="1"/>
          </p:cNvSpPr>
          <p:nvPr>
            <p:ph type="title"/>
          </p:nvPr>
        </p:nvSpPr>
        <p:spPr>
          <a:xfrm>
            <a:off x="1124793" y="315534"/>
            <a:ext cx="9937019" cy="1081822"/>
          </a:xfrm>
        </p:spPr>
        <p:txBody>
          <a:bodyPr>
            <a:normAutofit fontScale="90000"/>
          </a:bodyPr>
          <a:lstStyle/>
          <a:p>
            <a:pPr algn="ctr"/>
            <a:r>
              <a:rPr lang="he-IL" dirty="0"/>
              <a:t>מתודולוגיה</a:t>
            </a:r>
            <a:br>
              <a:rPr lang="he-IL" dirty="0"/>
            </a:br>
            <a:r>
              <a:rPr lang="he-IL" dirty="0"/>
              <a:t>למידת מכונה לא מפוקחת</a:t>
            </a:r>
          </a:p>
        </p:txBody>
      </p:sp>
      <p:cxnSp>
        <p:nvCxnSpPr>
          <p:cNvPr id="11" name="Straight Connector 10">
            <a:extLst>
              <a:ext uri="{FF2B5EF4-FFF2-40B4-BE49-F238E27FC236}">
                <a16:creationId xmlns:a16="http://schemas.microsoft.com/office/drawing/2014/main" id="{A59271A5-A0D0-6947-79FD-19FA8BEEC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6026" y="1714500"/>
            <a:ext cx="12175974"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מציין מיקום תוכן 2">
            <a:extLst>
              <a:ext uri="{FF2B5EF4-FFF2-40B4-BE49-F238E27FC236}">
                <a16:creationId xmlns:a16="http://schemas.microsoft.com/office/drawing/2014/main" id="{F8B47DFB-FF47-4ED2-B328-0050D82D6B2A}"/>
              </a:ext>
            </a:extLst>
          </p:cNvPr>
          <p:cNvGraphicFramePr>
            <a:graphicFrameLocks noGrp="1"/>
          </p:cNvGraphicFramePr>
          <p:nvPr>
            <p:ph idx="1"/>
            <p:extLst>
              <p:ext uri="{D42A27DB-BD31-4B8C-83A1-F6EECF244321}">
                <p14:modId xmlns:p14="http://schemas.microsoft.com/office/powerpoint/2010/main" val="2450073735"/>
              </p:ext>
            </p:extLst>
          </p:nvPr>
        </p:nvGraphicFramePr>
        <p:xfrm>
          <a:off x="846213" y="2289254"/>
          <a:ext cx="10515600" cy="399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תיבת טקסט 2">
            <a:extLst>
              <a:ext uri="{FF2B5EF4-FFF2-40B4-BE49-F238E27FC236}">
                <a16:creationId xmlns:a16="http://schemas.microsoft.com/office/drawing/2014/main" id="{0FB8D6F6-1330-60E9-9CE7-FC705DB31FE1}"/>
              </a:ext>
            </a:extLst>
          </p:cNvPr>
          <p:cNvSpPr txBox="1"/>
          <p:nvPr/>
        </p:nvSpPr>
        <p:spPr>
          <a:xfrm>
            <a:off x="983226" y="2289254"/>
            <a:ext cx="10362561" cy="1354217"/>
          </a:xfrm>
          <a:prstGeom prst="rect">
            <a:avLst/>
          </a:prstGeom>
          <a:noFill/>
        </p:spPr>
        <p:txBody>
          <a:bodyPr wrap="square" rtlCol="1">
            <a:spAutoFit/>
          </a:bodyPr>
          <a:lstStyle/>
          <a:p>
            <a:pPr lvl="0" algn="r" rtl="1"/>
            <a:r>
              <a:rPr lang="en-US" sz="1600" dirty="0" err="1"/>
              <a:t>KMeans</a:t>
            </a:r>
            <a:r>
              <a:rPr lang="he-IL" sz="1600" dirty="0"/>
              <a:t> : מתאים לנתונים שלנו בגלל יעילותו בעיבוד דאטה גדול ויכולת יצירת חלוקה ברורה של המשפחות לקבוצות לפי הוצאות, מה שמסייע בהבנת דפוסי הצריכה של משפחות בקבוצות שונות</a:t>
            </a:r>
            <a:r>
              <a:rPr lang="en-US" sz="1600" dirty="0"/>
              <a:t>.</a:t>
            </a:r>
          </a:p>
          <a:p>
            <a:pPr lvl="0" algn="r" rtl="1"/>
            <a:r>
              <a:rPr lang="en-US" sz="1600" dirty="0"/>
              <a:t>Agglomerative Clustering</a:t>
            </a:r>
            <a:r>
              <a:rPr lang="he-IL" sz="1600" dirty="0"/>
              <a:t> :  מתאים בשל גמישותו במבנה, ללא הצורך להגדיר את מספר הקבוצות מראש, והיכולת שלו להתמודד עם </a:t>
            </a:r>
            <a:r>
              <a:rPr lang="he-IL" sz="1600" dirty="0" err="1"/>
              <a:t>קלאסטרים</a:t>
            </a:r>
            <a:r>
              <a:rPr lang="he-IL" sz="1600" dirty="0"/>
              <a:t> בעלי צורות לא כדוריות</a:t>
            </a:r>
            <a:endParaRPr lang="en-US" sz="1600" dirty="0"/>
          </a:p>
          <a:p>
            <a:endParaRPr lang="he-IL" dirty="0"/>
          </a:p>
        </p:txBody>
      </p:sp>
    </p:spTree>
    <p:extLst>
      <p:ext uri="{BB962C8B-B14F-4D97-AF65-F5344CB8AC3E}">
        <p14:creationId xmlns:p14="http://schemas.microsoft.com/office/powerpoint/2010/main" val="1820494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AD06C4-5710-F590-0C39-3059A5F7E922}"/>
              </a:ext>
            </a:extLst>
          </p:cNvPr>
          <p:cNvSpPr>
            <a:spLocks noGrp="1"/>
          </p:cNvSpPr>
          <p:nvPr>
            <p:ph type="title"/>
          </p:nvPr>
        </p:nvSpPr>
        <p:spPr>
          <a:xfrm>
            <a:off x="838200" y="460826"/>
            <a:ext cx="10515600" cy="764499"/>
          </a:xfrm>
        </p:spPr>
        <p:txBody>
          <a:bodyPr>
            <a:normAutofit/>
          </a:bodyPr>
          <a:lstStyle/>
          <a:p>
            <a:pPr algn="ctr"/>
            <a:r>
              <a:rPr lang="he-IL" dirty="0"/>
              <a:t>ניסויים וטכניקות  </a:t>
            </a:r>
          </a:p>
        </p:txBody>
      </p:sp>
      <p:sp>
        <p:nvSpPr>
          <p:cNvPr id="3" name="מציין מיקום תוכן 2">
            <a:extLst>
              <a:ext uri="{FF2B5EF4-FFF2-40B4-BE49-F238E27FC236}">
                <a16:creationId xmlns:a16="http://schemas.microsoft.com/office/drawing/2014/main" id="{00297457-866F-76D6-B2EF-65CD1688D819}"/>
              </a:ext>
            </a:extLst>
          </p:cNvPr>
          <p:cNvSpPr>
            <a:spLocks noGrp="1"/>
          </p:cNvSpPr>
          <p:nvPr>
            <p:ph idx="1"/>
          </p:nvPr>
        </p:nvSpPr>
        <p:spPr>
          <a:xfrm>
            <a:off x="838200" y="1094283"/>
            <a:ext cx="10515600" cy="5081988"/>
          </a:xfrm>
        </p:spPr>
        <p:txBody>
          <a:bodyPr>
            <a:normAutofit/>
          </a:bodyPr>
          <a:lstStyle/>
          <a:p>
            <a:pPr marL="0" indent="0" algn="r" rtl="1">
              <a:buNone/>
            </a:pPr>
            <a:r>
              <a:rPr lang="he-IL" b="1" dirty="0"/>
              <a:t> למידת מכונה מפוקחת</a:t>
            </a:r>
          </a:p>
          <a:p>
            <a:pPr marL="0" indent="0" algn="r" rtl="1">
              <a:buNone/>
            </a:pPr>
            <a:r>
              <a:rPr lang="he-IL" dirty="0"/>
              <a:t>בחירת פרמטרים בעזרת</a:t>
            </a:r>
            <a:r>
              <a:rPr lang="en-US" dirty="0" err="1"/>
              <a:t>GridSearchCV</a:t>
            </a:r>
            <a:endParaRPr lang="en-US" dirty="0"/>
          </a:p>
          <a:p>
            <a:pPr marL="0" indent="0" algn="r" rtl="1">
              <a:buNone/>
            </a:pPr>
            <a:r>
              <a:rPr lang="he-IL" dirty="0"/>
              <a:t>בחירת פרמטרים אופטימליים:</a:t>
            </a:r>
          </a:p>
          <a:p>
            <a:pPr marL="457200" lvl="1" indent="0" algn="r" rtl="1">
              <a:buNone/>
            </a:pPr>
            <a:r>
              <a:rPr lang="he-IL" i="0" dirty="0"/>
              <a:t>השתמשנו ב-</a:t>
            </a:r>
            <a:r>
              <a:rPr lang="en-US" i="0" dirty="0" err="1"/>
              <a:t>GridSearchCV</a:t>
            </a:r>
            <a:r>
              <a:rPr lang="en-US" i="0" dirty="0"/>
              <a:t> </a:t>
            </a:r>
            <a:r>
              <a:rPr lang="he-IL" i="0" dirty="0"/>
              <a:t> כדי למצוא את הערכים האופטימליים לכל מודל על ידי חיפוש ממוקד בפרמטרים האפשריים.</a:t>
            </a:r>
          </a:p>
          <a:p>
            <a:pPr marL="0" indent="0" algn="r" rtl="1">
              <a:buNone/>
            </a:pPr>
            <a:r>
              <a:rPr lang="he-IL" dirty="0"/>
              <a:t>מטריצת בלבול:</a:t>
            </a:r>
          </a:p>
          <a:p>
            <a:pPr marL="457200" lvl="1" indent="0" algn="r" rtl="1">
              <a:buNone/>
            </a:pPr>
            <a:r>
              <a:rPr lang="he-IL" i="0" dirty="0"/>
              <a:t>השתמשנו במטריצת בלבול כדי להעריך את ביצועי המודלים מחדש. הבנו שהערכה בתוך לפי </a:t>
            </a:r>
            <a:r>
              <a:rPr lang="en-US" i="0" dirty="0"/>
              <a:t>CV</a:t>
            </a:r>
            <a:r>
              <a:rPr lang="he-IL" i="0" dirty="0"/>
              <a:t> הייתה חלקית או לא מייצגת לכן רצינו לראות אם התוצאות יהיו שונות למדד הערכה נוסף.</a:t>
            </a:r>
          </a:p>
          <a:p>
            <a:pPr marL="0" indent="0" algn="r">
              <a:buNone/>
            </a:pPr>
            <a:r>
              <a:rPr lang="he-IL" b="1" dirty="0"/>
              <a:t>למידת מכונה לא מפוקחת</a:t>
            </a:r>
            <a:endParaRPr lang="en-US" b="1" dirty="0"/>
          </a:p>
          <a:p>
            <a:pPr marL="0" indent="0" algn="r">
              <a:buNone/>
            </a:pPr>
            <a:r>
              <a:rPr lang="he-IL" sz="1800" spc="-10" dirty="0">
                <a:effectLst/>
                <a:ea typeface="Times New Roman" panose="02020603050405020304" pitchFamily="18" charset="0"/>
                <a:cs typeface="Arial" panose="020B0604020202020204" pitchFamily="34" charset="0"/>
              </a:rPr>
              <a:t>פרמטרים של מספר </a:t>
            </a:r>
            <a:r>
              <a:rPr lang="he-IL" sz="1800" spc="-10" dirty="0" err="1">
                <a:effectLst/>
                <a:ea typeface="Times New Roman" panose="02020603050405020304" pitchFamily="18" charset="0"/>
                <a:cs typeface="Arial" panose="020B0604020202020204" pitchFamily="34" charset="0"/>
              </a:rPr>
              <a:t>הקלאסטרים</a:t>
            </a:r>
            <a:r>
              <a:rPr lang="he-IL" sz="1800" spc="-10" dirty="0">
                <a:effectLst/>
                <a:ea typeface="Times New Roman" panose="02020603050405020304" pitchFamily="18" charset="0"/>
                <a:cs typeface="Arial" panose="020B0604020202020204" pitchFamily="34" charset="0"/>
              </a:rPr>
              <a:t> שנבדקים במודלים - עבור מספר </a:t>
            </a:r>
            <a:r>
              <a:rPr lang="he-IL" sz="1800" spc="-10" dirty="0" err="1">
                <a:effectLst/>
                <a:ea typeface="Times New Roman" panose="02020603050405020304" pitchFamily="18" charset="0"/>
                <a:cs typeface="Arial" panose="020B0604020202020204" pitchFamily="34" charset="0"/>
              </a:rPr>
              <a:t>קלאסטרים</a:t>
            </a:r>
            <a:r>
              <a:rPr lang="he-IL" sz="1800" spc="-10" dirty="0">
                <a:effectLst/>
                <a:ea typeface="Times New Roman" panose="02020603050405020304" pitchFamily="18" charset="0"/>
                <a:cs typeface="Arial" panose="020B0604020202020204" pitchFamily="34" charset="0"/>
              </a:rPr>
              <a:t> שונים ביצוע השוואה כדי למצוא את מספר </a:t>
            </a:r>
            <a:r>
              <a:rPr lang="he-IL" sz="1800" spc="-10" dirty="0" err="1">
                <a:effectLst/>
                <a:ea typeface="Times New Roman" panose="02020603050405020304" pitchFamily="18" charset="0"/>
                <a:cs typeface="Arial" panose="020B0604020202020204" pitchFamily="34" charset="0"/>
              </a:rPr>
              <a:t>הקלאסטרים</a:t>
            </a:r>
            <a:r>
              <a:rPr lang="he-IL" sz="1800" spc="-10" dirty="0">
                <a:effectLst/>
                <a:ea typeface="Times New Roman" panose="02020603050405020304" pitchFamily="18" charset="0"/>
                <a:cs typeface="Arial" panose="020B0604020202020204" pitchFamily="34" charset="0"/>
              </a:rPr>
              <a:t> עם הציון הגבוה ביותר עבור כל אלגוריתם. הבחירה מבוצעת בהתבסס על הציון הגבוה ביותר של</a:t>
            </a:r>
            <a:r>
              <a:rPr lang="en-US" sz="1800" spc="-10" dirty="0">
                <a:effectLst/>
                <a:latin typeface="Arial" panose="020B0604020202020204" pitchFamily="34" charset="0"/>
                <a:ea typeface="Times New Roman" panose="02020603050405020304" pitchFamily="18" charset="0"/>
              </a:rPr>
              <a:t> silhouette score. </a:t>
            </a:r>
            <a:r>
              <a:rPr lang="en-US" b="1" dirty="0"/>
              <a:t> </a:t>
            </a:r>
            <a:endParaRPr lang="en-US" dirty="0"/>
          </a:p>
          <a:p>
            <a:pPr marL="0" indent="0" algn="r" rtl="1">
              <a:buNone/>
            </a:pPr>
            <a:endParaRPr lang="he-IL" dirty="0"/>
          </a:p>
        </p:txBody>
      </p:sp>
    </p:spTree>
    <p:extLst>
      <p:ext uri="{BB962C8B-B14F-4D97-AF65-F5344CB8AC3E}">
        <p14:creationId xmlns:p14="http://schemas.microsoft.com/office/powerpoint/2010/main" val="1596687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39A4407-5AED-67DA-55A7-8B7196AC64E4}"/>
              </a:ext>
            </a:extLst>
          </p:cNvPr>
          <p:cNvSpPr>
            <a:spLocks noGrp="1"/>
          </p:cNvSpPr>
          <p:nvPr>
            <p:ph type="title"/>
          </p:nvPr>
        </p:nvSpPr>
        <p:spPr/>
        <p:txBody>
          <a:bodyPr>
            <a:normAutofit fontScale="90000"/>
          </a:bodyPr>
          <a:lstStyle/>
          <a:p>
            <a:pPr algn="ctr"/>
            <a:r>
              <a:rPr lang="he-IL" dirty="0"/>
              <a:t>תוצאות והשוואת הטכניקות</a:t>
            </a:r>
            <a:br>
              <a:rPr lang="he-IL" dirty="0"/>
            </a:br>
            <a:r>
              <a:rPr lang="he-IL" sz="3600" dirty="0"/>
              <a:t>הכנת הדאטה</a:t>
            </a:r>
            <a:endParaRPr lang="he-IL" dirty="0"/>
          </a:p>
        </p:txBody>
      </p:sp>
      <p:pic>
        <p:nvPicPr>
          <p:cNvPr id="5" name="מציין מיקום תוכן 4" descr="תמונה שמכילה צילום מסך, עלילה, קו, תרשים&#10;&#10;התיאור נוצר באופן אוטומטי">
            <a:extLst>
              <a:ext uri="{FF2B5EF4-FFF2-40B4-BE49-F238E27FC236}">
                <a16:creationId xmlns:a16="http://schemas.microsoft.com/office/drawing/2014/main" id="{847C1AA8-67BF-1606-D827-E0BD611A84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1611" y="3063089"/>
            <a:ext cx="10632189" cy="3455698"/>
          </a:xfrm>
        </p:spPr>
      </p:pic>
      <p:sp>
        <p:nvSpPr>
          <p:cNvPr id="6" name="תיבת טקסט 5">
            <a:extLst>
              <a:ext uri="{FF2B5EF4-FFF2-40B4-BE49-F238E27FC236}">
                <a16:creationId xmlns:a16="http://schemas.microsoft.com/office/drawing/2014/main" id="{9BD6F4B4-0835-A454-7CC2-FFF0F6C5AFD6}"/>
              </a:ext>
            </a:extLst>
          </p:cNvPr>
          <p:cNvSpPr txBox="1"/>
          <p:nvPr/>
        </p:nvSpPr>
        <p:spPr>
          <a:xfrm>
            <a:off x="1789471" y="1505282"/>
            <a:ext cx="9212826" cy="1754326"/>
          </a:xfrm>
          <a:prstGeom prst="rect">
            <a:avLst/>
          </a:prstGeom>
          <a:noFill/>
        </p:spPr>
        <p:txBody>
          <a:bodyPr wrap="square" rtlCol="1">
            <a:spAutoFit/>
          </a:bodyPr>
          <a:lstStyle/>
          <a:p>
            <a:pPr algn="l"/>
            <a:br>
              <a:rPr lang="he-IL" dirty="0"/>
            </a:br>
            <a:endParaRPr lang="he-IL" b="0" i="0" dirty="0">
              <a:effectLst/>
              <a:latin typeface="Times New Roman" panose="02020603050405020304" pitchFamily="18" charset="0"/>
            </a:endParaRPr>
          </a:p>
          <a:p>
            <a:pPr algn="ctr"/>
            <a:r>
              <a:rPr lang="he-IL" b="0" i="0" dirty="0">
                <a:effectLst/>
                <a:latin typeface="var(--jp-content-font-family)"/>
              </a:rPr>
              <a:t>כפי שאפשר להסיק מן הנתונים החזותיים וכן מן הנתונים של הקוד, אין אפשרות להשתמש בכל השנים </a:t>
            </a:r>
            <a:r>
              <a:rPr lang="he-IL" b="0" i="0" dirty="0" err="1">
                <a:effectLst/>
                <a:latin typeface="var(--jp-content-font-family)"/>
              </a:rPr>
              <a:t>מהדאטה</a:t>
            </a:r>
            <a:r>
              <a:rPr lang="he-IL" b="0" i="0" dirty="0">
                <a:effectLst/>
                <a:latin typeface="var(--jp-content-font-family)"/>
              </a:rPr>
              <a:t> מכוון שכל שנה מביאה נתונים שונים שמתייחסים לאותם ערים ומחוזות, ובסופו של דבר זה יוצר כפילויות שיכולות לשבש את המודל.</a:t>
            </a:r>
          </a:p>
          <a:p>
            <a:endParaRPr lang="he-IL" dirty="0"/>
          </a:p>
        </p:txBody>
      </p:sp>
    </p:spTree>
    <p:extLst>
      <p:ext uri="{BB962C8B-B14F-4D97-AF65-F5344CB8AC3E}">
        <p14:creationId xmlns:p14="http://schemas.microsoft.com/office/powerpoint/2010/main" val="956320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E9B148-6FA9-64D7-9983-14CC7F53D93C}"/>
              </a:ext>
            </a:extLst>
          </p:cNvPr>
          <p:cNvSpPr>
            <a:spLocks noGrp="1"/>
          </p:cNvSpPr>
          <p:nvPr>
            <p:ph type="title"/>
          </p:nvPr>
        </p:nvSpPr>
        <p:spPr/>
        <p:txBody>
          <a:bodyPr>
            <a:normAutofit fontScale="90000"/>
          </a:bodyPr>
          <a:lstStyle/>
          <a:p>
            <a:pPr algn="ctr" rtl="1"/>
            <a:r>
              <a:rPr lang="he-IL" dirty="0"/>
              <a:t>תוצאות והשוואת הטכניקות</a:t>
            </a:r>
            <a:br>
              <a:rPr lang="he-IL" dirty="0"/>
            </a:br>
            <a:r>
              <a:rPr lang="he-IL" sz="3600" dirty="0"/>
              <a:t>הכנת הדאטה</a:t>
            </a:r>
            <a:br>
              <a:rPr lang="he-IL" dirty="0"/>
            </a:br>
            <a:endParaRPr lang="he-IL" dirty="0"/>
          </a:p>
        </p:txBody>
      </p:sp>
      <p:pic>
        <p:nvPicPr>
          <p:cNvPr id="5" name="מציין מיקום תוכן 4" descr="תמונה שמכילה טקסט, קו, תרשים, צילום מסך&#10;&#10;התיאור נוצר באופן אוטומטי">
            <a:extLst>
              <a:ext uri="{FF2B5EF4-FFF2-40B4-BE49-F238E27FC236}">
                <a16:creationId xmlns:a16="http://schemas.microsoft.com/office/drawing/2014/main" id="{C19CC0E8-89E0-4ADC-33DA-92CAD98182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4107" y="2547376"/>
            <a:ext cx="10263783" cy="4197186"/>
          </a:xfrm>
        </p:spPr>
      </p:pic>
      <p:sp>
        <p:nvSpPr>
          <p:cNvPr id="6" name="תיבת טקסט 5">
            <a:extLst>
              <a:ext uri="{FF2B5EF4-FFF2-40B4-BE49-F238E27FC236}">
                <a16:creationId xmlns:a16="http://schemas.microsoft.com/office/drawing/2014/main" id="{71F25864-3C70-5AC6-58EC-52A4F74691A8}"/>
              </a:ext>
            </a:extLst>
          </p:cNvPr>
          <p:cNvSpPr txBox="1"/>
          <p:nvPr/>
        </p:nvSpPr>
        <p:spPr>
          <a:xfrm>
            <a:off x="1033975" y="1061911"/>
            <a:ext cx="10193915" cy="1754326"/>
          </a:xfrm>
          <a:prstGeom prst="rect">
            <a:avLst/>
          </a:prstGeom>
          <a:noFill/>
        </p:spPr>
        <p:txBody>
          <a:bodyPr wrap="square" rtlCol="1">
            <a:spAutoFit/>
          </a:bodyPr>
          <a:lstStyle/>
          <a:p>
            <a:pPr marL="0" indent="0" algn="r" rtl="1">
              <a:buNone/>
            </a:pPr>
            <a:r>
              <a:rPr lang="he-IL" dirty="0"/>
              <a:t>השוואת העמודות של סכום הכסף מול העמודות של הסלים.</a:t>
            </a:r>
          </a:p>
          <a:p>
            <a:pPr marL="0" indent="0" algn="r" rtl="1">
              <a:buNone/>
            </a:pPr>
            <a:r>
              <a:rPr lang="he-IL" b="0" i="0" dirty="0">
                <a:effectLst/>
                <a:latin typeface="system-ui"/>
              </a:rPr>
              <a:t>כפי שאפשר לראות עומדו בפנינו האופציה או לקחת את העמודות החדשות שנוצרו משני עמודות פר סוג סיוע , או לבחור בעמודה אחת - מספר סלים \ סך </a:t>
            </a:r>
            <a:r>
              <a:rPr lang="he-IL" b="0" i="0" dirty="0" err="1">
                <a:effectLst/>
                <a:latin typeface="system-ui"/>
              </a:rPr>
              <a:t>הכל</a:t>
            </a:r>
            <a:r>
              <a:rPr lang="he-IL" b="0" i="0" dirty="0">
                <a:effectLst/>
                <a:latin typeface="system-ui"/>
              </a:rPr>
              <a:t> סכום פר סיוע. מכוון שגם מטריצת </a:t>
            </a:r>
            <a:r>
              <a:rPr lang="he-IL" b="0" i="0" dirty="0" err="1">
                <a:effectLst/>
                <a:latin typeface="system-ui"/>
              </a:rPr>
              <a:t>הקורולציה</a:t>
            </a:r>
            <a:r>
              <a:rPr lang="he-IL" b="0" i="0" dirty="0">
                <a:effectLst/>
                <a:latin typeface="system-ui"/>
              </a:rPr>
              <a:t> דומה וגם הממוצעים וסטיות התקן. נשתמש רק בעמודה אחת - מספר סלים.(יותר קל להתמודד איתם ולא עם העמודות של סך </a:t>
            </a:r>
            <a:r>
              <a:rPr lang="he-IL" b="0" i="0" dirty="0" err="1">
                <a:effectLst/>
                <a:latin typeface="system-ui"/>
              </a:rPr>
              <a:t>הכל</a:t>
            </a:r>
            <a:r>
              <a:rPr lang="he-IL" b="0" i="0" dirty="0">
                <a:effectLst/>
                <a:latin typeface="system-ui"/>
              </a:rPr>
              <a:t> בשקלים פר סל)</a:t>
            </a:r>
            <a:endParaRPr lang="he-IL" dirty="0"/>
          </a:p>
          <a:p>
            <a:endParaRPr lang="he-IL" dirty="0"/>
          </a:p>
        </p:txBody>
      </p:sp>
    </p:spTree>
    <p:extLst>
      <p:ext uri="{BB962C8B-B14F-4D97-AF65-F5344CB8AC3E}">
        <p14:creationId xmlns:p14="http://schemas.microsoft.com/office/powerpoint/2010/main" val="3870516933"/>
      </p:ext>
    </p:extLst>
  </p:cSld>
  <p:clrMapOvr>
    <a:masterClrMapping/>
  </p:clrMapOvr>
</p:sld>
</file>

<file path=ppt/theme/theme1.xml><?xml version="1.0" encoding="utf-8"?>
<a:theme xmlns:a="http://schemas.openxmlformats.org/drawingml/2006/main" name="Archway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Archway">
      <a:majorFont>
        <a:latin typeface="Felix Titling"/>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wayVTI" id="{309F1D27-9968-4F93-BA7C-3666A757FD2E}" vid="{76D8E8FD-8787-4E56-A14A-C28BF58ABEEE}"/>
    </a:ext>
  </a:extLst>
</a:theme>
</file>

<file path=docProps/app.xml><?xml version="1.0" encoding="utf-8"?>
<Properties xmlns="http://schemas.openxmlformats.org/officeDocument/2006/extended-properties" xmlns:vt="http://schemas.openxmlformats.org/officeDocument/2006/docPropsVTypes">
  <TotalTime>338</TotalTime>
  <Words>1537</Words>
  <Application>Microsoft Office PowerPoint</Application>
  <PresentationFormat>מסך רחב</PresentationFormat>
  <Paragraphs>102</Paragraphs>
  <Slides>15</Slides>
  <Notes>0</Notes>
  <HiddenSlides>0</HiddenSlides>
  <MMClips>0</MMClips>
  <ScaleCrop>false</ScaleCrop>
  <HeadingPairs>
    <vt:vector size="6" baseType="variant">
      <vt:variant>
        <vt:lpstr>גופנים בשימוש</vt:lpstr>
      </vt:variant>
      <vt:variant>
        <vt:i4>9</vt:i4>
      </vt:variant>
      <vt:variant>
        <vt:lpstr>ערכת נושא</vt:lpstr>
      </vt:variant>
      <vt:variant>
        <vt:i4>1</vt:i4>
      </vt:variant>
      <vt:variant>
        <vt:lpstr>כותרות שקופיות</vt:lpstr>
      </vt:variant>
      <vt:variant>
        <vt:i4>15</vt:i4>
      </vt:variant>
    </vt:vector>
  </HeadingPairs>
  <TitlesOfParts>
    <vt:vector size="25" baseType="lpstr">
      <vt:lpstr>Arial</vt:lpstr>
      <vt:lpstr>Calibri</vt:lpstr>
      <vt:lpstr>Courier New</vt:lpstr>
      <vt:lpstr>Felix Titling</vt:lpstr>
      <vt:lpstr>Goudy Old Style</vt:lpstr>
      <vt:lpstr>Symbol</vt:lpstr>
      <vt:lpstr>system-ui</vt:lpstr>
      <vt:lpstr>Times New Roman</vt:lpstr>
      <vt:lpstr>var(--jp-content-font-family)</vt:lpstr>
      <vt:lpstr>ArchwayVTI</vt:lpstr>
      <vt:lpstr>Course Project –"נושמים לרווחה"</vt:lpstr>
      <vt:lpstr>הצגת הבעיה וחשיבותה</vt:lpstr>
      <vt:lpstr>המטרות המקוריות של הפרויקט </vt:lpstr>
      <vt:lpstr>מערך הנתונים ורשימה קצרה של מאפיינים :</vt:lpstr>
      <vt:lpstr>מתודולוגיה למידת מכונה מפוקחת</vt:lpstr>
      <vt:lpstr>מתודולוגיה למידת מכונה לא מפוקחת</vt:lpstr>
      <vt:lpstr>ניסויים וטכניקות  </vt:lpstr>
      <vt:lpstr>תוצאות והשוואת הטכניקות הכנת הדאטה</vt:lpstr>
      <vt:lpstr>תוצאות והשוואת הטכניקות הכנת הדאטה </vt:lpstr>
      <vt:lpstr>תוצאות והשוואת הטכניקות למידת מכונה מפקוחת</vt:lpstr>
      <vt:lpstr>תוצאות והשוואת הטכניקות למידת מכונה מפקוחת</vt:lpstr>
      <vt:lpstr>תוצאות והשוואת הטכניקות למידת מכונה לא מפקוחת</vt:lpstr>
      <vt:lpstr>סיכום למידת מכונה מפוקחת</vt:lpstr>
      <vt:lpstr>סיכום למידת מכונה לא מפוקחת</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ענבל אקרמן</dc:creator>
  <cp:lastModifiedBy>Yuval Bar-On</cp:lastModifiedBy>
  <cp:revision>3</cp:revision>
  <dcterms:created xsi:type="dcterms:W3CDTF">2025-01-13T08:50:11Z</dcterms:created>
  <dcterms:modified xsi:type="dcterms:W3CDTF">2025-01-13T14:53:29Z</dcterms:modified>
</cp:coreProperties>
</file>