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6" r:id="rId2"/>
    <p:sldId id="267" r:id="rId3"/>
    <p:sldId id="270" r:id="rId4"/>
    <p:sldId id="268" r:id="rId5"/>
    <p:sldId id="271" r:id="rId6"/>
    <p:sldId id="272" r:id="rId7"/>
    <p:sldId id="273" r:id="rId8"/>
    <p:sldId id="274" r:id="rId9"/>
    <p:sldId id="275" r:id="rId10"/>
    <p:sldId id="276" r:id="rId11"/>
    <p:sldId id="278" r:id="rId12"/>
    <p:sldId id="279" r:id="rId13"/>
    <p:sldId id="280" r:id="rId14"/>
    <p:sldId id="282" r:id="rId15"/>
    <p:sldId id="283"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00"/>
    <a:srgbClr val="323A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02"/>
    <p:restoredTop sz="89524" autoAdjust="0"/>
  </p:normalViewPr>
  <p:slideViewPr>
    <p:cSldViewPr snapToGrid="0">
      <p:cViewPr varScale="1">
        <p:scale>
          <a:sx n="102" d="100"/>
          <a:sy n="102" d="100"/>
        </p:scale>
        <p:origin x="10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FF8E8-C2C2-C542-9462-AAB0A09B04D0}" type="datetimeFigureOut">
              <a:rPr lang="en-IL" smtClean="0"/>
              <a:t>12/27/2021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63365-942B-914F-A18E-1106557E5271}" type="slidenum">
              <a:rPr lang="en-IL" smtClean="0"/>
              <a:t>‹#›</a:t>
            </a:fld>
            <a:endParaRPr lang="en-IL"/>
          </a:p>
        </p:txBody>
      </p:sp>
    </p:spTree>
    <p:extLst>
      <p:ext uri="{BB962C8B-B14F-4D97-AF65-F5344CB8AC3E}">
        <p14:creationId xmlns:p14="http://schemas.microsoft.com/office/powerpoint/2010/main" val="63755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C63365-942B-914F-A18E-1106557E5271}" type="slidenum">
              <a:rPr lang="en-IL" smtClean="0"/>
              <a:t>1</a:t>
            </a:fld>
            <a:endParaRPr lang="en-IL"/>
          </a:p>
        </p:txBody>
      </p:sp>
    </p:spTree>
    <p:extLst>
      <p:ext uri="{BB962C8B-B14F-4D97-AF65-F5344CB8AC3E}">
        <p14:creationId xmlns:p14="http://schemas.microsoft.com/office/powerpoint/2010/main" val="369625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646986-D437-4AC8-88AB-585158C580E1}" type="datetimeFigureOut">
              <a:rPr lang="en-US" smtClean="0"/>
              <a:t>27-Dec-21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50C65-CE49-45D5-BF57-F81642CC28A0}" type="slidenum">
              <a:rPr lang="en-US" smtClean="0"/>
              <a:t>‹#›</a:t>
            </a:fld>
            <a:endParaRPr lang="en-US"/>
          </a:p>
        </p:txBody>
      </p:sp>
    </p:spTree>
    <p:extLst>
      <p:ext uri="{BB962C8B-B14F-4D97-AF65-F5344CB8AC3E}">
        <p14:creationId xmlns:p14="http://schemas.microsoft.com/office/powerpoint/2010/main" val="358077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46986-D437-4AC8-88AB-585158C580E1}" type="datetimeFigureOut">
              <a:rPr lang="en-US" smtClean="0"/>
              <a:t>27-Dec-21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50C65-CE49-45D5-BF57-F81642CC28A0}" type="slidenum">
              <a:rPr lang="en-US" smtClean="0"/>
              <a:t>‹#›</a:t>
            </a:fld>
            <a:endParaRPr lang="en-US"/>
          </a:p>
        </p:txBody>
      </p:sp>
    </p:spTree>
    <p:extLst>
      <p:ext uri="{BB962C8B-B14F-4D97-AF65-F5344CB8AC3E}">
        <p14:creationId xmlns:p14="http://schemas.microsoft.com/office/powerpoint/2010/main" val="148841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46986-D437-4AC8-88AB-585158C580E1}" type="datetimeFigureOut">
              <a:rPr lang="en-US" smtClean="0"/>
              <a:t>27-Dec-21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50C65-CE49-45D5-BF57-F81642CC28A0}" type="slidenum">
              <a:rPr lang="en-US" smtClean="0"/>
              <a:t>‹#›</a:t>
            </a:fld>
            <a:endParaRPr lang="en-US"/>
          </a:p>
        </p:txBody>
      </p:sp>
    </p:spTree>
    <p:extLst>
      <p:ext uri="{BB962C8B-B14F-4D97-AF65-F5344CB8AC3E}">
        <p14:creationId xmlns:p14="http://schemas.microsoft.com/office/powerpoint/2010/main" val="354335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46986-D437-4AC8-88AB-585158C580E1}" type="datetimeFigureOut">
              <a:rPr lang="en-US" smtClean="0"/>
              <a:t>27-Dec-21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50C65-CE49-45D5-BF57-F81642CC28A0}" type="slidenum">
              <a:rPr lang="en-US" smtClean="0"/>
              <a:t>‹#›</a:t>
            </a:fld>
            <a:endParaRPr lang="en-US"/>
          </a:p>
        </p:txBody>
      </p:sp>
    </p:spTree>
    <p:extLst>
      <p:ext uri="{BB962C8B-B14F-4D97-AF65-F5344CB8AC3E}">
        <p14:creationId xmlns:p14="http://schemas.microsoft.com/office/powerpoint/2010/main" val="32218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6986-D437-4AC8-88AB-585158C580E1}" type="datetimeFigureOut">
              <a:rPr lang="en-US" smtClean="0"/>
              <a:t>27-Dec-21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50C65-CE49-45D5-BF57-F81642CC28A0}" type="slidenum">
              <a:rPr lang="en-US" smtClean="0"/>
              <a:t>‹#›</a:t>
            </a:fld>
            <a:endParaRPr lang="en-US"/>
          </a:p>
        </p:txBody>
      </p:sp>
    </p:spTree>
    <p:extLst>
      <p:ext uri="{BB962C8B-B14F-4D97-AF65-F5344CB8AC3E}">
        <p14:creationId xmlns:p14="http://schemas.microsoft.com/office/powerpoint/2010/main" val="147859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646986-D437-4AC8-88AB-585158C580E1}" type="datetimeFigureOut">
              <a:rPr lang="en-US" smtClean="0"/>
              <a:t>27-Dec-21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50C65-CE49-45D5-BF57-F81642CC28A0}" type="slidenum">
              <a:rPr lang="en-US" smtClean="0"/>
              <a:t>‹#›</a:t>
            </a:fld>
            <a:endParaRPr lang="en-US"/>
          </a:p>
        </p:txBody>
      </p:sp>
    </p:spTree>
    <p:extLst>
      <p:ext uri="{BB962C8B-B14F-4D97-AF65-F5344CB8AC3E}">
        <p14:creationId xmlns:p14="http://schemas.microsoft.com/office/powerpoint/2010/main" val="337958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646986-D437-4AC8-88AB-585158C580E1}" type="datetimeFigureOut">
              <a:rPr lang="en-US" smtClean="0"/>
              <a:t>27-Dec-21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A50C65-CE49-45D5-BF57-F81642CC28A0}" type="slidenum">
              <a:rPr lang="en-US" smtClean="0"/>
              <a:t>‹#›</a:t>
            </a:fld>
            <a:endParaRPr lang="en-US"/>
          </a:p>
        </p:txBody>
      </p:sp>
    </p:spTree>
    <p:extLst>
      <p:ext uri="{BB962C8B-B14F-4D97-AF65-F5344CB8AC3E}">
        <p14:creationId xmlns:p14="http://schemas.microsoft.com/office/powerpoint/2010/main" val="324555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646986-D437-4AC8-88AB-585158C580E1}" type="datetimeFigureOut">
              <a:rPr lang="en-US" smtClean="0"/>
              <a:t>27-Dec-21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A50C65-CE49-45D5-BF57-F81642CC28A0}" type="slidenum">
              <a:rPr lang="en-US" smtClean="0"/>
              <a:t>‹#›</a:t>
            </a:fld>
            <a:endParaRPr lang="en-US"/>
          </a:p>
        </p:txBody>
      </p:sp>
    </p:spTree>
    <p:extLst>
      <p:ext uri="{BB962C8B-B14F-4D97-AF65-F5344CB8AC3E}">
        <p14:creationId xmlns:p14="http://schemas.microsoft.com/office/powerpoint/2010/main" val="72918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646986-D437-4AC8-88AB-585158C580E1}" type="datetimeFigureOut">
              <a:rPr lang="en-US" smtClean="0"/>
              <a:t>27-Dec-21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A50C65-CE49-45D5-BF57-F81642CC28A0}" type="slidenum">
              <a:rPr lang="en-US" smtClean="0"/>
              <a:t>‹#›</a:t>
            </a:fld>
            <a:endParaRPr lang="en-US"/>
          </a:p>
        </p:txBody>
      </p:sp>
    </p:spTree>
    <p:extLst>
      <p:ext uri="{BB962C8B-B14F-4D97-AF65-F5344CB8AC3E}">
        <p14:creationId xmlns:p14="http://schemas.microsoft.com/office/powerpoint/2010/main" val="3866913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46986-D437-4AC8-88AB-585158C580E1}" type="datetimeFigureOut">
              <a:rPr lang="en-US" smtClean="0"/>
              <a:t>27-Dec-21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50C65-CE49-45D5-BF57-F81642CC28A0}" type="slidenum">
              <a:rPr lang="en-US" smtClean="0"/>
              <a:t>‹#›</a:t>
            </a:fld>
            <a:endParaRPr lang="en-US"/>
          </a:p>
        </p:txBody>
      </p:sp>
    </p:spTree>
    <p:extLst>
      <p:ext uri="{BB962C8B-B14F-4D97-AF65-F5344CB8AC3E}">
        <p14:creationId xmlns:p14="http://schemas.microsoft.com/office/powerpoint/2010/main" val="3939108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46986-D437-4AC8-88AB-585158C580E1}" type="datetimeFigureOut">
              <a:rPr lang="en-US" smtClean="0"/>
              <a:t>27-Dec-21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50C65-CE49-45D5-BF57-F81642CC28A0}" type="slidenum">
              <a:rPr lang="en-US" smtClean="0"/>
              <a:t>‹#›</a:t>
            </a:fld>
            <a:endParaRPr lang="en-US"/>
          </a:p>
        </p:txBody>
      </p:sp>
    </p:spTree>
    <p:extLst>
      <p:ext uri="{BB962C8B-B14F-4D97-AF65-F5344CB8AC3E}">
        <p14:creationId xmlns:p14="http://schemas.microsoft.com/office/powerpoint/2010/main" val="297649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3A4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6986-D437-4AC8-88AB-585158C580E1}" type="datetimeFigureOut">
              <a:rPr lang="en-US" smtClean="0"/>
              <a:t>27-Dec-21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50C65-CE49-45D5-BF57-F81642CC28A0}" type="slidenum">
              <a:rPr lang="en-US" smtClean="0"/>
              <a:t>‹#›</a:t>
            </a:fld>
            <a:endParaRPr lang="en-US"/>
          </a:p>
        </p:txBody>
      </p:sp>
    </p:spTree>
    <p:extLst>
      <p:ext uri="{BB962C8B-B14F-4D97-AF65-F5344CB8AC3E}">
        <p14:creationId xmlns:p14="http://schemas.microsoft.com/office/powerpoint/2010/main" val="35268012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drive/folders/1y2rdynyfM466HkPrKVduZIGmO3gG3EwI?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4718-2F33-4DE5-9A29-122B37F24EE2}"/>
              </a:ext>
            </a:extLst>
          </p:cNvPr>
          <p:cNvSpPr>
            <a:spLocks noGrp="1"/>
          </p:cNvSpPr>
          <p:nvPr>
            <p:ph type="title"/>
          </p:nvPr>
        </p:nvSpPr>
        <p:spPr/>
        <p:txBody>
          <a:bodyPr/>
          <a:lstStyle/>
          <a:p>
            <a:pPr algn="ctr"/>
            <a:r>
              <a:rPr lang="he-IL" dirty="0">
                <a:cs typeface="+mn-cs"/>
              </a:rPr>
              <a:t>פגישה 2</a:t>
            </a:r>
            <a:endParaRPr lang="en-US" dirty="0">
              <a:cs typeface="+mn-cs"/>
            </a:endParaRPr>
          </a:p>
        </p:txBody>
      </p:sp>
      <p:sp>
        <p:nvSpPr>
          <p:cNvPr id="3" name="Content Placeholder 8">
            <a:extLst>
              <a:ext uri="{FF2B5EF4-FFF2-40B4-BE49-F238E27FC236}">
                <a16:creationId xmlns:a16="http://schemas.microsoft.com/office/drawing/2014/main" id="{C59D4D34-5920-465C-81CC-FDB729B94F44}"/>
              </a:ext>
            </a:extLst>
          </p:cNvPr>
          <p:cNvSpPr>
            <a:spLocks noGrp="1"/>
          </p:cNvSpPr>
          <p:nvPr>
            <p:ph idx="1"/>
          </p:nvPr>
        </p:nvSpPr>
        <p:spPr>
          <a:xfrm>
            <a:off x="838200" y="1825625"/>
            <a:ext cx="10515600" cy="4351338"/>
          </a:xfrm>
        </p:spPr>
        <p:txBody>
          <a:bodyPr>
            <a:normAutofit/>
          </a:bodyPr>
          <a:lstStyle/>
          <a:p>
            <a:pPr marL="0" indent="0" algn="r" rtl="1">
              <a:buNone/>
            </a:pPr>
            <a:r>
              <a:rPr lang="he-IL" dirty="0"/>
              <a:t>את החישובים וכלל ההסברים המפורטים עשינו בצורה נוחה כקובץ </a:t>
            </a:r>
            <a:r>
              <a:rPr lang="en-US" dirty="0" err="1"/>
              <a:t>Jupyter</a:t>
            </a:r>
            <a:r>
              <a:rPr lang="en-US" dirty="0"/>
              <a:t> Notebook</a:t>
            </a:r>
            <a:r>
              <a:rPr lang="he-IL" dirty="0"/>
              <a:t> ולא בטבלאות אקסל. </a:t>
            </a:r>
          </a:p>
          <a:p>
            <a:pPr marL="0" indent="0" algn="r" rtl="1">
              <a:buNone/>
            </a:pPr>
            <a:r>
              <a:rPr lang="he-IL" dirty="0"/>
              <a:t>מכיוון שמערכת המודל לא נותנת להעלות קבצי קוד, צירפנו קישור במצגת זו לדרייב בו יש:</a:t>
            </a:r>
          </a:p>
          <a:p>
            <a:pPr algn="r" rtl="1"/>
            <a:r>
              <a:rPr lang="he-IL" dirty="0"/>
              <a:t>קובץ חישובים </a:t>
            </a:r>
            <a:r>
              <a:rPr lang="en-US" dirty="0"/>
              <a:t>week2_initial_planning.ipynb</a:t>
            </a:r>
            <a:endParaRPr lang="he-IL" dirty="0"/>
          </a:p>
          <a:p>
            <a:pPr algn="r" rtl="1"/>
            <a:r>
              <a:rPr lang="he-IL" dirty="0"/>
              <a:t>שאר קבצי נתונים מסוג </a:t>
            </a:r>
            <a:r>
              <a:rPr lang="en-US" dirty="0"/>
              <a:t>csv</a:t>
            </a:r>
            <a:r>
              <a:rPr lang="he-IL" dirty="0"/>
              <a:t> ו</a:t>
            </a:r>
            <a:r>
              <a:rPr lang="en-US" dirty="0" err="1"/>
              <a:t>npy</a:t>
            </a:r>
            <a:r>
              <a:rPr lang="he-IL" dirty="0"/>
              <a:t> שמוכרחים להיות באותה תקייה של קובץ החישובים כדי שיקרא אותם ויפעל כראוי.</a:t>
            </a:r>
          </a:p>
          <a:p>
            <a:pPr marL="0" indent="0" algn="r" rtl="1">
              <a:buNone/>
            </a:pPr>
            <a:r>
              <a:rPr lang="he-IL" dirty="0"/>
              <a:t>לחץ </a:t>
            </a:r>
            <a:r>
              <a:rPr lang="he-IL" dirty="0">
                <a:hlinkClick r:id="rId3"/>
              </a:rPr>
              <a:t>כאן</a:t>
            </a:r>
            <a:r>
              <a:rPr lang="he-IL" dirty="0"/>
              <a:t> לקישור</a:t>
            </a:r>
          </a:p>
          <a:p>
            <a:pPr algn="r" rtl="1"/>
            <a:endParaRPr lang="en-US" dirty="0"/>
          </a:p>
          <a:p>
            <a:pPr marL="0" indent="0">
              <a:buNone/>
            </a:pPr>
            <a:endParaRPr lang="en-US" dirty="0"/>
          </a:p>
        </p:txBody>
      </p:sp>
    </p:spTree>
    <p:extLst>
      <p:ext uri="{BB962C8B-B14F-4D97-AF65-F5344CB8AC3E}">
        <p14:creationId xmlns:p14="http://schemas.microsoft.com/office/powerpoint/2010/main" val="135256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94F6-67AA-45ED-822B-B548D46A3435}"/>
              </a:ext>
            </a:extLst>
          </p:cNvPr>
          <p:cNvSpPr>
            <a:spLocks noGrp="1"/>
          </p:cNvSpPr>
          <p:nvPr>
            <p:ph type="title"/>
          </p:nvPr>
        </p:nvSpPr>
        <p:spPr/>
        <p:txBody>
          <a:bodyPr/>
          <a:lstStyle/>
          <a:p>
            <a:pPr algn="ctr" rtl="1"/>
            <a:r>
              <a:rPr lang="he-IL" dirty="0">
                <a:cs typeface="+mn-cs"/>
              </a:rPr>
              <a:t>שטח אזור רטוב</a:t>
            </a:r>
            <a:endParaRPr lang="en-US" dirty="0">
              <a:cs typeface="+mn-cs"/>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4B3F38-3DAC-48E5-A36F-E38C2A927033}"/>
                  </a:ext>
                </a:extLst>
              </p:cNvPr>
              <p:cNvSpPr>
                <a:spLocks noGrp="1"/>
              </p:cNvSpPr>
              <p:nvPr>
                <p:ph idx="1"/>
              </p:nvPr>
            </p:nvSpPr>
            <p:spPr>
              <a:xfrm>
                <a:off x="565608" y="1835052"/>
                <a:ext cx="10788192" cy="4351338"/>
              </a:xfrm>
            </p:spPr>
            <p:txBody>
              <a:bodyPr>
                <a:normAutofit fontScale="62500" lnSpcReduction="20000"/>
              </a:bodyPr>
              <a:lstStyle/>
              <a:p>
                <a:pPr marL="0" indent="0" algn="r" rtl="1">
                  <a:buNone/>
                </a:pPr>
                <a:r>
                  <a:rPr lang="he-IL" dirty="0"/>
                  <a:t>לפי </a:t>
                </a:r>
                <a:r>
                  <a:rPr lang="en-US" dirty="0"/>
                  <a:t>FAO</a:t>
                </a:r>
                <a:r>
                  <a:rPr lang="he-IL" dirty="0"/>
                  <a:t>, ניתן להניח:</a:t>
                </a:r>
                <a:endParaRPr lang="en-US" dirty="0"/>
              </a:p>
              <a:p>
                <a:pPr marL="0" indent="0" algn="r" rtl="1">
                  <a:buNone/>
                </a:pPr>
                <a:endParaRPr lang="he-IL" dirty="0"/>
              </a:p>
              <a:p>
                <a:pPr marL="0" indent="0" algn="r" rtl="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𝑚</m:t>
                      </m:r>
                    </m:oMath>
                  </m:oMathPara>
                </a14:m>
                <a:endParaRPr lang="he-IL" dirty="0"/>
              </a:p>
              <a:p>
                <a:pPr marL="0" indent="0" algn="r" rtl="1">
                  <a:buNone/>
                </a:pPr>
                <a:endParaRPr lang="en-US" dirty="0"/>
              </a:p>
              <a:p>
                <a:pPr marL="0" indent="0" algn="r" rtl="1">
                  <a:buNone/>
                </a:pPr>
                <a:r>
                  <a:rPr lang="he-IL" dirty="0"/>
                  <a:t>לפי אמרי לברון, רכז ענף האבוקדו בקיבוץ חולתה אשר מנהל מטע אבוקדו סטנדרטי הגדל תחת אותם תנאי אקלים וטופוגרפיה כמו החלקה שלנו:</a:t>
                </a:r>
              </a:p>
              <a:p>
                <a:pPr marL="0" indent="0" algn="r" rtl="1">
                  <a:buNone/>
                </a:pPr>
                <a:endParaRPr lang="he-IL" dirty="0"/>
              </a:p>
              <a:p>
                <a:pPr marL="0" indent="0" algn="r" rtl="1">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 </m:t>
                      </m:r>
                      <m:r>
                        <a:rPr lang="en-US" b="0" i="1" smtClean="0">
                          <a:latin typeface="Cambria Math" panose="02040503050406030204" pitchFamily="18" charset="0"/>
                        </a:rPr>
                        <m:t>𝑚</m:t>
                      </m:r>
                    </m:oMath>
                  </m:oMathPara>
                </a14:m>
                <a:endParaRPr lang="en-US" dirty="0"/>
              </a:p>
              <a:p>
                <a:pPr marL="0" indent="0" algn="r" rtl="1">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𝑚</m:t>
                      </m:r>
                    </m:oMath>
                  </m:oMathPara>
                </a14:m>
                <a:endParaRPr lang="en-US" dirty="0"/>
              </a:p>
              <a:p>
                <a:pPr marL="0" indent="0" algn="r" rtl="1">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 </m:t>
                      </m:r>
                      <m:r>
                        <a:rPr lang="en-US" b="0" i="1" smtClean="0">
                          <a:latin typeface="Cambria Math" panose="02040503050406030204" pitchFamily="18" charset="0"/>
                        </a:rPr>
                        <m:t>𝑚</m:t>
                      </m:r>
                    </m:oMath>
                  </m:oMathPara>
                </a14:m>
                <a:endParaRPr lang="en-US" dirty="0"/>
              </a:p>
              <a:p>
                <a:pPr marL="0" indent="0" algn="r" rtl="1">
                  <a:buNone/>
                </a:pPr>
                <a:r>
                  <a:rPr lang="he-IL" dirty="0"/>
                  <a:t>לפי </a:t>
                </a:r>
                <a:r>
                  <a:rPr lang="en-US" dirty="0"/>
                  <a:t> (Salgado and </a:t>
                </a:r>
                <a:r>
                  <a:rPr lang="en-US" dirty="0" err="1"/>
                  <a:t>Cautin</a:t>
                </a:r>
                <a:r>
                  <a:rPr lang="en-US" dirty="0"/>
                  <a:t>, 2008)</a:t>
                </a:r>
                <a:r>
                  <a:rPr lang="he-IL" dirty="0"/>
                  <a:t>, התפלגות השורשים של עץ עבוקדו מאוד רחבה ולכן ניתן להניח יחד עם הנתונים המקומיים ש:</a:t>
                </a:r>
              </a:p>
              <a:p>
                <a:pPr marL="0" indent="0" algn="r" rtl="1">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5</m:t>
                      </m:r>
                    </m:oMath>
                  </m:oMathPara>
                </a14:m>
                <a:endParaRPr lang="he-IL" dirty="0"/>
              </a:p>
              <a:p>
                <a:pPr marL="0" indent="0" algn="r" rtl="1">
                  <a:buNone/>
                </a:pPr>
                <a:r>
                  <a:rPr lang="he-IL" dirty="0"/>
                  <a:t>לכן אחרי חישוב:</a:t>
                </a:r>
              </a:p>
              <a:p>
                <a:pPr marL="0" indent="0" algn="r" rtl="1">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𝑤</m:t>
                              </m:r>
                            </m:sub>
                          </m:sSub>
                        </m:num>
                        <m:den>
                          <m:r>
                            <a:rPr lang="en-US" b="0" i="1" smtClean="0">
                              <a:latin typeface="Cambria Math" panose="02040503050406030204" pitchFamily="18" charset="0"/>
                            </a:rPr>
                            <m:t>100</m:t>
                          </m:r>
                        </m:den>
                      </m:f>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334</m:t>
                      </m:r>
                    </m:oMath>
                  </m:oMathPara>
                </a14:m>
                <a:endParaRPr lang="en-US" dirty="0"/>
              </a:p>
              <a:p>
                <a:pPr marL="0" indent="0" algn="r" rtl="1">
                  <a:buNone/>
                </a:pPr>
                <a:endParaRPr lang="he-IL" dirty="0"/>
              </a:p>
            </p:txBody>
          </p:sp>
        </mc:Choice>
        <mc:Fallback xmlns="">
          <p:sp>
            <p:nvSpPr>
              <p:cNvPr id="3" name="Content Placeholder 2">
                <a:extLst>
                  <a:ext uri="{FF2B5EF4-FFF2-40B4-BE49-F238E27FC236}">
                    <a16:creationId xmlns:a16="http://schemas.microsoft.com/office/drawing/2014/main" id="{E94B3F38-3DAC-48E5-A36F-E38C2A927033}"/>
                  </a:ext>
                </a:extLst>
              </p:cNvPr>
              <p:cNvSpPr>
                <a:spLocks noGrp="1" noRot="1" noChangeAspect="1" noMove="1" noResize="1" noEditPoints="1" noAdjustHandles="1" noChangeArrowheads="1" noChangeShapeType="1" noTextEdit="1"/>
              </p:cNvSpPr>
              <p:nvPr>
                <p:ph idx="1"/>
              </p:nvPr>
            </p:nvSpPr>
            <p:spPr>
              <a:xfrm>
                <a:off x="565608" y="1835052"/>
                <a:ext cx="10788192" cy="4351338"/>
              </a:xfrm>
              <a:blipFill>
                <a:blip r:embed="rId2"/>
                <a:stretch>
                  <a:fillRect t="-2381" r="-452"/>
                </a:stretch>
              </a:blipFill>
            </p:spPr>
            <p:txBody>
              <a:bodyPr/>
              <a:lstStyle/>
              <a:p>
                <a:r>
                  <a:rPr lang="en-US">
                    <a:noFill/>
                  </a:rPr>
                  <a:t> </a:t>
                </a:r>
              </a:p>
            </p:txBody>
          </p:sp>
        </mc:Fallback>
      </mc:AlternateContent>
    </p:spTree>
    <p:extLst>
      <p:ext uri="{BB962C8B-B14F-4D97-AF65-F5344CB8AC3E}">
        <p14:creationId xmlns:p14="http://schemas.microsoft.com/office/powerpoint/2010/main" val="81190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94F6-67AA-45ED-822B-B548D46A3435}"/>
              </a:ext>
            </a:extLst>
          </p:cNvPr>
          <p:cNvSpPr>
            <a:spLocks noGrp="1"/>
          </p:cNvSpPr>
          <p:nvPr>
            <p:ph type="title"/>
          </p:nvPr>
        </p:nvSpPr>
        <p:spPr/>
        <p:txBody>
          <a:bodyPr/>
          <a:lstStyle/>
          <a:p>
            <a:pPr algn="ctr" rtl="1"/>
            <a:r>
              <a:rPr lang="he-IL" dirty="0">
                <a:cs typeface="+mn-cs"/>
              </a:rPr>
              <a:t>חישוב עובי מים</a:t>
            </a:r>
            <a:endParaRPr lang="en-US" dirty="0">
              <a:cs typeface="+mn-cs"/>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4B3F38-3DAC-48E5-A36F-E38C2A927033}"/>
                  </a:ext>
                </a:extLst>
              </p:cNvPr>
              <p:cNvSpPr>
                <a:spLocks noGrp="1"/>
              </p:cNvSpPr>
              <p:nvPr>
                <p:ph idx="1"/>
              </p:nvPr>
            </p:nvSpPr>
            <p:spPr>
              <a:xfrm>
                <a:off x="565608" y="1835052"/>
                <a:ext cx="10788192" cy="4351338"/>
              </a:xfrm>
            </p:spPr>
            <p:txBody>
              <a:bodyPr/>
              <a:lstStyle/>
              <a:p>
                <a:pPr marL="0" indent="0" algn="r" rtl="1">
                  <a:buNone/>
                </a:pPr>
                <a:endParaRPr lang="he-IL" dirty="0"/>
              </a:p>
              <a:p>
                <a:pPr marL="0" indent="0" algn="r" rtl="1">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11</m:t>
                      </m:r>
                      <m:r>
                        <a:rPr lang="en-US" b="0" i="1" smtClean="0">
                          <a:latin typeface="Cambria Math" panose="02040503050406030204" pitchFamily="18" charset="0"/>
                        </a:rPr>
                        <m:t>.</m:t>
                      </m:r>
                      <m:r>
                        <a:rPr lang="en-US" b="0" i="1" smtClean="0">
                          <a:latin typeface="Cambria Math" panose="02040503050406030204" pitchFamily="18" charset="0"/>
                        </a:rPr>
                        <m:t>66</m:t>
                      </m:r>
                      <m:r>
                        <a:rPr lang="en-US" b="0" i="1" smtClean="0">
                          <a:latin typeface="Cambria Math" panose="02040503050406030204" pitchFamily="18" charset="0"/>
                        </a:rPr>
                        <m:t> </m:t>
                      </m:r>
                      <m:r>
                        <a:rPr lang="en-US" b="0" i="1" smtClean="0">
                          <a:latin typeface="Cambria Math" panose="02040503050406030204" pitchFamily="18" charset="0"/>
                        </a:rPr>
                        <m:t>𝑚𝑚</m:t>
                      </m:r>
                    </m:oMath>
                  </m:oMathPara>
                </a14:m>
                <a:endParaRPr lang="he-IL" dirty="0"/>
              </a:p>
            </p:txBody>
          </p:sp>
        </mc:Choice>
        <mc:Fallback xmlns="">
          <p:sp>
            <p:nvSpPr>
              <p:cNvPr id="3" name="Content Placeholder 2">
                <a:extLst>
                  <a:ext uri="{FF2B5EF4-FFF2-40B4-BE49-F238E27FC236}">
                    <a16:creationId xmlns:a16="http://schemas.microsoft.com/office/drawing/2014/main" id="{E94B3F38-3DAC-48E5-A36F-E38C2A927033}"/>
                  </a:ext>
                </a:extLst>
              </p:cNvPr>
              <p:cNvSpPr>
                <a:spLocks noGrp="1" noRot="1" noChangeAspect="1" noMove="1" noResize="1" noEditPoints="1" noAdjustHandles="1" noChangeArrowheads="1" noChangeShapeType="1" noTextEdit="1"/>
              </p:cNvSpPr>
              <p:nvPr>
                <p:ph idx="1"/>
              </p:nvPr>
            </p:nvSpPr>
            <p:spPr>
              <a:xfrm>
                <a:off x="565608" y="1835052"/>
                <a:ext cx="10788192" cy="435133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553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94F6-67AA-45ED-822B-B548D46A3435}"/>
              </a:ext>
            </a:extLst>
          </p:cNvPr>
          <p:cNvSpPr>
            <a:spLocks noGrp="1"/>
          </p:cNvSpPr>
          <p:nvPr>
            <p:ph type="title"/>
          </p:nvPr>
        </p:nvSpPr>
        <p:spPr/>
        <p:txBody>
          <a:bodyPr/>
          <a:lstStyle/>
          <a:p>
            <a:pPr algn="ctr" rtl="1"/>
            <a:r>
              <a:rPr lang="he-IL" dirty="0">
                <a:cs typeface="+mn-cs"/>
              </a:rPr>
              <a:t>חישוב ספיקת השקייה</a:t>
            </a:r>
            <a:endParaRPr lang="en-US" dirty="0">
              <a:cs typeface="+mn-cs"/>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4B3F38-3DAC-48E5-A36F-E38C2A927033}"/>
                  </a:ext>
                </a:extLst>
              </p:cNvPr>
              <p:cNvSpPr>
                <a:spLocks noGrp="1"/>
              </p:cNvSpPr>
              <p:nvPr>
                <p:ph idx="1"/>
              </p:nvPr>
            </p:nvSpPr>
            <p:spPr>
              <a:xfrm>
                <a:off x="565608" y="1835052"/>
                <a:ext cx="10788192" cy="4351338"/>
              </a:xfrm>
            </p:spPr>
            <p:txBody>
              <a:bodyPr/>
              <a:lstStyle/>
              <a:p>
                <a:pPr marL="0" indent="0" algn="r" rtl="1">
                  <a:buNone/>
                </a:pPr>
                <a:endParaRPr lang="he-IL" dirty="0"/>
              </a:p>
              <a:p>
                <a:pPr marL="0" indent="0" algn="r" rtl="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234</m:t>
                      </m:r>
                      <m:r>
                        <a:rPr lang="en-US" b="0" i="1" smtClean="0">
                          <a:latin typeface="Cambria Math" panose="02040503050406030204" pitchFamily="18" charset="0"/>
                        </a:rPr>
                        <m:t>.</m:t>
                      </m:r>
                      <m:r>
                        <a:rPr lang="en-US" b="0" i="1" smtClean="0">
                          <a:latin typeface="Cambria Math" panose="02040503050406030204" pitchFamily="18" charset="0"/>
                        </a:rPr>
                        <m:t>93</m:t>
                      </m:r>
                      <m:r>
                        <a:rPr lang="en-US" b="0" i="1" smtClean="0">
                          <a:latin typeface="Cambria Math" panose="02040503050406030204" pitchFamily="18" charset="0"/>
                        </a:rPr>
                        <m:t>𝑚</m:t>
                      </m:r>
                    </m:oMath>
                  </m:oMathPara>
                </a14:m>
                <a:endParaRPr lang="he-IL" dirty="0"/>
              </a:p>
            </p:txBody>
          </p:sp>
        </mc:Choice>
        <mc:Fallback xmlns="">
          <p:sp>
            <p:nvSpPr>
              <p:cNvPr id="3" name="Content Placeholder 2">
                <a:extLst>
                  <a:ext uri="{FF2B5EF4-FFF2-40B4-BE49-F238E27FC236}">
                    <a16:creationId xmlns:a16="http://schemas.microsoft.com/office/drawing/2014/main" id="{E94B3F38-3DAC-48E5-A36F-E38C2A927033}"/>
                  </a:ext>
                </a:extLst>
              </p:cNvPr>
              <p:cNvSpPr>
                <a:spLocks noGrp="1" noRot="1" noChangeAspect="1" noMove="1" noResize="1" noEditPoints="1" noAdjustHandles="1" noChangeArrowheads="1" noChangeShapeType="1" noTextEdit="1"/>
              </p:cNvSpPr>
              <p:nvPr>
                <p:ph idx="1"/>
              </p:nvPr>
            </p:nvSpPr>
            <p:spPr>
              <a:xfrm>
                <a:off x="565608" y="1835052"/>
                <a:ext cx="10788192" cy="435133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340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94F6-67AA-45ED-822B-B548D46A3435}"/>
              </a:ext>
            </a:extLst>
          </p:cNvPr>
          <p:cNvSpPr>
            <a:spLocks noGrp="1"/>
          </p:cNvSpPr>
          <p:nvPr>
            <p:ph type="title"/>
          </p:nvPr>
        </p:nvSpPr>
        <p:spPr/>
        <p:txBody>
          <a:bodyPr/>
          <a:lstStyle/>
          <a:p>
            <a:pPr algn="ctr" rtl="1"/>
            <a:r>
              <a:rPr lang="he-IL" dirty="0">
                <a:cs typeface="+mn-cs"/>
              </a:rPr>
              <a:t>חישוב תדירות השקייה</a:t>
            </a:r>
            <a:endParaRPr lang="en-US" dirty="0">
              <a:cs typeface="+mn-cs"/>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4B3F38-3DAC-48E5-A36F-E38C2A927033}"/>
                  </a:ext>
                </a:extLst>
              </p:cNvPr>
              <p:cNvSpPr>
                <a:spLocks noGrp="1"/>
              </p:cNvSpPr>
              <p:nvPr>
                <p:ph idx="1"/>
              </p:nvPr>
            </p:nvSpPr>
            <p:spPr>
              <a:xfrm>
                <a:off x="565608" y="1835052"/>
                <a:ext cx="10788192" cy="4351338"/>
              </a:xfrm>
            </p:spPr>
            <p:txBody>
              <a:bodyPr/>
              <a:lstStyle/>
              <a:p>
                <a:pPr marL="0" indent="0" algn="r" rtl="1">
                  <a:buNone/>
                </a:pPr>
                <a:endParaRPr lang="he-IL" dirty="0"/>
              </a:p>
              <a:p>
                <a:pPr marL="0" indent="0" algn="r" rtl="1">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𝑥</m:t>
                              </m:r>
                            </m:sub>
                          </m:sSub>
                        </m:num>
                        <m:den>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𝑏</m:t>
                              </m:r>
                            </m:sub>
                          </m:sSub>
                        </m:den>
                      </m:f>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37</m:t>
                      </m:r>
                      <m:r>
                        <a:rPr lang="en-US" b="0" i="1" smtClean="0">
                          <a:latin typeface="Cambria Math" panose="02040503050406030204" pitchFamily="18" charset="0"/>
                        </a:rPr>
                        <m:t> </m:t>
                      </m:r>
                      <m:r>
                        <a:rPr lang="en-US" b="0" i="1" smtClean="0">
                          <a:latin typeface="Cambria Math" panose="02040503050406030204" pitchFamily="18" charset="0"/>
                        </a:rPr>
                        <m:t>𝑑𝑎𝑦𝑠</m:t>
                      </m:r>
                    </m:oMath>
                  </m:oMathPara>
                </a14:m>
                <a:endParaRPr lang="he-IL" dirty="0"/>
              </a:p>
            </p:txBody>
          </p:sp>
        </mc:Choice>
        <mc:Fallback xmlns="">
          <p:sp>
            <p:nvSpPr>
              <p:cNvPr id="3" name="Content Placeholder 2">
                <a:extLst>
                  <a:ext uri="{FF2B5EF4-FFF2-40B4-BE49-F238E27FC236}">
                    <a16:creationId xmlns:a16="http://schemas.microsoft.com/office/drawing/2014/main" id="{E94B3F38-3DAC-48E5-A36F-E38C2A927033}"/>
                  </a:ext>
                </a:extLst>
              </p:cNvPr>
              <p:cNvSpPr>
                <a:spLocks noGrp="1" noRot="1" noChangeAspect="1" noMove="1" noResize="1" noEditPoints="1" noAdjustHandles="1" noChangeArrowheads="1" noChangeShapeType="1" noTextEdit="1"/>
              </p:cNvSpPr>
              <p:nvPr>
                <p:ph idx="1"/>
              </p:nvPr>
            </p:nvSpPr>
            <p:spPr>
              <a:xfrm>
                <a:off x="565608" y="1835052"/>
                <a:ext cx="10788192" cy="435133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7567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94F6-67AA-45ED-822B-B548D46A3435}"/>
              </a:ext>
            </a:extLst>
          </p:cNvPr>
          <p:cNvSpPr>
            <a:spLocks noGrp="1"/>
          </p:cNvSpPr>
          <p:nvPr>
            <p:ph type="title"/>
          </p:nvPr>
        </p:nvSpPr>
        <p:spPr/>
        <p:txBody>
          <a:bodyPr/>
          <a:lstStyle/>
          <a:p>
            <a:pPr algn="ctr" rtl="1"/>
            <a:r>
              <a:rPr lang="he-IL" dirty="0">
                <a:cs typeface="+mn-cs"/>
              </a:rPr>
              <a:t>מפת חלקה</a:t>
            </a:r>
            <a:endParaRPr lang="en-US" dirty="0">
              <a:cs typeface="+mn-cs"/>
            </a:endParaRPr>
          </a:p>
        </p:txBody>
      </p:sp>
      <p:pic>
        <p:nvPicPr>
          <p:cNvPr id="7" name="Picture 6">
            <a:extLst>
              <a:ext uri="{FF2B5EF4-FFF2-40B4-BE49-F238E27FC236}">
                <a16:creationId xmlns:a16="http://schemas.microsoft.com/office/drawing/2014/main" id="{F8764F59-93A1-404B-98BE-65067B536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84" y="1619373"/>
            <a:ext cx="9822426" cy="5238627"/>
          </a:xfrm>
          <a:prstGeom prst="rect">
            <a:avLst/>
          </a:prstGeom>
        </p:spPr>
      </p:pic>
    </p:spTree>
    <p:extLst>
      <p:ext uri="{BB962C8B-B14F-4D97-AF65-F5344CB8AC3E}">
        <p14:creationId xmlns:p14="http://schemas.microsoft.com/office/powerpoint/2010/main" val="1968273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94F6-67AA-45ED-822B-B548D46A3435}"/>
              </a:ext>
            </a:extLst>
          </p:cNvPr>
          <p:cNvSpPr>
            <a:spLocks noGrp="1"/>
          </p:cNvSpPr>
          <p:nvPr>
            <p:ph type="title"/>
          </p:nvPr>
        </p:nvSpPr>
        <p:spPr/>
        <p:txBody>
          <a:bodyPr/>
          <a:lstStyle/>
          <a:p>
            <a:pPr algn="ctr" rtl="1"/>
            <a:r>
              <a:rPr lang="he-IL" dirty="0">
                <a:cs typeface="+mn-cs"/>
              </a:rPr>
              <a:t>מפת חלקה ותכנון עקרוני</a:t>
            </a:r>
            <a:endParaRPr lang="en-US" dirty="0">
              <a:cs typeface="+mn-cs"/>
            </a:endParaRPr>
          </a:p>
        </p:txBody>
      </p:sp>
      <p:pic>
        <p:nvPicPr>
          <p:cNvPr id="4" name="Picture 3">
            <a:extLst>
              <a:ext uri="{FF2B5EF4-FFF2-40B4-BE49-F238E27FC236}">
                <a16:creationId xmlns:a16="http://schemas.microsoft.com/office/drawing/2014/main" id="{20E22794-0460-45AE-85F5-01911F9BBEA5}"/>
              </a:ext>
            </a:extLst>
          </p:cNvPr>
          <p:cNvPicPr>
            <a:picLocks noChangeAspect="1"/>
          </p:cNvPicPr>
          <p:nvPr/>
        </p:nvPicPr>
        <p:blipFill rotWithShape="1">
          <a:blip r:embed="rId2">
            <a:extLst>
              <a:ext uri="{28A0092B-C50C-407E-A947-70E740481C1C}">
                <a14:useLocalDpi xmlns:a14="http://schemas.microsoft.com/office/drawing/2010/main" val="0"/>
              </a:ext>
            </a:extLst>
          </a:blip>
          <a:srcRect l="22097" r="3429"/>
          <a:stretch/>
        </p:blipFill>
        <p:spPr>
          <a:xfrm>
            <a:off x="0" y="1619373"/>
            <a:ext cx="7315200" cy="5238627"/>
          </a:xfrm>
          <a:prstGeom prst="rect">
            <a:avLst/>
          </a:prstGeom>
        </p:spPr>
      </p:pic>
      <p:sp>
        <p:nvSpPr>
          <p:cNvPr id="5" name="Google Shape;177;g109fc786803_0_65">
            <a:extLst>
              <a:ext uri="{FF2B5EF4-FFF2-40B4-BE49-F238E27FC236}">
                <a16:creationId xmlns:a16="http://schemas.microsoft.com/office/drawing/2014/main" id="{D6AC6F57-8B37-471E-8A88-042E356ED2C2}"/>
              </a:ext>
            </a:extLst>
          </p:cNvPr>
          <p:cNvSpPr txBox="1">
            <a:spLocks/>
          </p:cNvSpPr>
          <p:nvPr/>
        </p:nvSpPr>
        <p:spPr>
          <a:xfrm>
            <a:off x="7202077" y="1690687"/>
            <a:ext cx="4615079" cy="4465015"/>
          </a:xfrm>
          <a:prstGeom prst="rect">
            <a:avLst/>
          </a:prstGeom>
        </p:spPr>
        <p:txBody>
          <a:bodyPr spcFirstLastPara="1" vert="horz" wrap="square" lIns="91425" tIns="45700" rIns="91425" bIns="45700" rtlCol="0" anchor="t" anchorCtr="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61950" algn="r" rtl="1">
              <a:buSzPts val="2100"/>
              <a:buFont typeface="Arial" panose="020B0604020202020204" pitchFamily="34" charset="0"/>
              <a:buChar char="●"/>
            </a:pPr>
            <a:r>
              <a:rPr lang="he-IL" sz="2100" dirty="0"/>
              <a:t>שרטוט צורה מלבנית האופיינית לתכנון מערכת </a:t>
            </a:r>
          </a:p>
          <a:p>
            <a:pPr marL="457200" indent="0" algn="r" rtl="1">
              <a:buFont typeface="Arial" panose="020B0604020202020204" pitchFamily="34" charset="0"/>
              <a:buNone/>
            </a:pPr>
            <a:r>
              <a:rPr lang="he-IL" sz="2100" dirty="0"/>
              <a:t>השקיה בשטח שהוא לא סימטרי, השארת</a:t>
            </a:r>
          </a:p>
          <a:p>
            <a:pPr marL="457200" indent="0" algn="r" rtl="1">
              <a:buFont typeface="Arial" panose="020B0604020202020204" pitchFamily="34" charset="0"/>
              <a:buNone/>
            </a:pPr>
            <a:r>
              <a:rPr lang="he-IL" sz="2100" dirty="0"/>
              <a:t> "משולשי קלין" של שורות הולכות ומתקצרות.</a:t>
            </a:r>
          </a:p>
          <a:p>
            <a:pPr marL="457200" indent="-361950" algn="r" rtl="1">
              <a:buSzPts val="2100"/>
              <a:buFont typeface="Arial" panose="020B0604020202020204" pitchFamily="34" charset="0"/>
              <a:buChar char="●"/>
            </a:pPr>
            <a:r>
              <a:rPr lang="he-IL" sz="2100" dirty="0"/>
              <a:t>פריסת קו ברזים המחובר לצינור מזין (אופציה </a:t>
            </a:r>
          </a:p>
          <a:p>
            <a:pPr marL="914400" indent="0" algn="r" rtl="1">
              <a:buFont typeface="Arial" panose="020B0604020202020204" pitchFamily="34" charset="0"/>
              <a:buNone/>
            </a:pPr>
            <a:r>
              <a:rPr lang="he-IL" sz="2100" dirty="0"/>
              <a:t>להוספת משאבה) המקבל מים ממאגר</a:t>
            </a:r>
          </a:p>
          <a:p>
            <a:pPr marL="914400" indent="0" algn="r" rtl="1">
              <a:buFont typeface="Arial" panose="020B0604020202020204" pitchFamily="34" charset="0"/>
              <a:buNone/>
            </a:pPr>
            <a:r>
              <a:rPr lang="he-IL" sz="2100" dirty="0"/>
              <a:t>צפונית לחלקה, לכל שורה תהיה יציאה </a:t>
            </a:r>
          </a:p>
          <a:p>
            <a:pPr marL="914400" indent="0" algn="r" rtl="1">
              <a:buFont typeface="Arial" panose="020B0604020202020204" pitchFamily="34" charset="0"/>
              <a:buNone/>
            </a:pPr>
            <a:r>
              <a:rPr lang="he-IL" sz="2100" dirty="0"/>
              <a:t>על קו הברזים, פריסת צינור עיוור עם יציאות</a:t>
            </a:r>
          </a:p>
          <a:p>
            <a:pPr marL="914400" indent="0" algn="r" rtl="1">
              <a:buFont typeface="Arial" panose="020B0604020202020204" pitchFamily="34" charset="0"/>
              <a:buNone/>
            </a:pPr>
            <a:r>
              <a:rPr lang="he-IL" sz="2100" dirty="0"/>
              <a:t>למשולשים</a:t>
            </a:r>
          </a:p>
          <a:p>
            <a:pPr marL="457200" indent="-361950" algn="r" rtl="1">
              <a:buSzPts val="2100"/>
              <a:buFont typeface="Arial" panose="020B0604020202020204" pitchFamily="34" charset="0"/>
              <a:buChar char="●"/>
            </a:pPr>
            <a:r>
              <a:rPr lang="he-IL" sz="2100" dirty="0"/>
              <a:t>פריסת המזין בקצה ולא באמצע (הסבר מצורף).</a:t>
            </a:r>
          </a:p>
        </p:txBody>
      </p:sp>
      <p:sp>
        <p:nvSpPr>
          <p:cNvPr id="6" name="Google Shape;179;g109fc786803_0_65">
            <a:extLst>
              <a:ext uri="{FF2B5EF4-FFF2-40B4-BE49-F238E27FC236}">
                <a16:creationId xmlns:a16="http://schemas.microsoft.com/office/drawing/2014/main" id="{987512DB-9BCF-4575-863A-0F69B9ED4E1B}"/>
              </a:ext>
            </a:extLst>
          </p:cNvPr>
          <p:cNvSpPr/>
          <p:nvPr/>
        </p:nvSpPr>
        <p:spPr>
          <a:xfrm>
            <a:off x="2846896" y="2234153"/>
            <a:ext cx="848412" cy="2875174"/>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64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g109fc786803_0_74">
            <a:extLst>
              <a:ext uri="{FF2B5EF4-FFF2-40B4-BE49-F238E27FC236}">
                <a16:creationId xmlns:a16="http://schemas.microsoft.com/office/drawing/2014/main" id="{352A514D-A382-46CD-8E1D-DFBE1F4FD69A}"/>
              </a:ext>
            </a:extLst>
          </p:cNvPr>
          <p:cNvSpPr txBox="1">
            <a:spLocks/>
          </p:cNvSpPr>
          <p:nvPr/>
        </p:nvSpPr>
        <p:spPr>
          <a:xfrm>
            <a:off x="838200" y="725864"/>
            <a:ext cx="10515600" cy="5450961"/>
          </a:xfrm>
          <a:prstGeom prst="rect">
            <a:avLst/>
          </a:prstGeom>
        </p:spPr>
        <p:txBody>
          <a:bodyPr spcFirstLastPara="1" vert="horz" wrap="square" lIns="91425" tIns="45700" rIns="91425" bIns="45700" rtlCol="0" anchor="t" anchorCtr="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r>
              <a:rPr lang="he-IL"/>
              <a:t>תכנון עקרוני של פריסת המערכת בחלקה:</a:t>
            </a:r>
          </a:p>
          <a:p>
            <a:pPr marL="457200" indent="-334327" algn="r" rtl="1">
              <a:buSzPct val="64285"/>
              <a:buFont typeface="Arial" panose="020B0604020202020204" pitchFamily="34" charset="0"/>
              <a:buChar char="●"/>
            </a:pPr>
            <a:r>
              <a:rPr lang="he-IL"/>
              <a:t>נשרטט צורה מלבנית אשר מאפיינת את סידורי השורות של העצים כאשר אספקת המים תגיע מקו ברזים המחובר למזין (אופציה למשאבה) המגיע מהמאגר שמעל החלקה.</a:t>
            </a:r>
          </a:p>
          <a:p>
            <a:pPr marL="457200" indent="-334327" algn="r" rtl="1">
              <a:spcBef>
                <a:spcPts val="0"/>
              </a:spcBef>
              <a:buSzPct val="64285"/>
              <a:buFont typeface="Arial" panose="020B0604020202020204" pitchFamily="34" charset="0"/>
              <a:buChar char="●"/>
            </a:pPr>
            <a:r>
              <a:rPr lang="he-IL"/>
              <a:t>בכל חלקה (שדה/פרדס/מטע) אשר לא סימטרית נייצר סימטריות ע"י יצירת שטח מלבני המכסה את רב החלקה ואת ה"משולשים" הנוצרים כתוצאה משרטוט זה נשקה באמצעות "קלין"- ערוגות/שורות הולכות ומתקצרות אשר מקבלות מים מאותו קו ברזים באמצעות צינור עיוור הנשלח לפינות אלה וממנו יוצאות יציאות נוספות לחיבורי שלוחות הטפטפות.</a:t>
            </a:r>
          </a:p>
          <a:p>
            <a:pPr marL="457200" indent="-334327" algn="r" rtl="1">
              <a:spcBef>
                <a:spcPts val="0"/>
              </a:spcBef>
              <a:buSzPct val="64285"/>
              <a:buFont typeface="Arial" panose="020B0604020202020204" pitchFamily="34" charset="0"/>
              <a:buChar char="●"/>
            </a:pPr>
            <a:r>
              <a:rPr lang="he-IL"/>
              <a:t>בחרנו לשים את המזין בקצה החלקה ולא באמצע שלה כי בשונה מגידולי שדה בהם כל עונה הגידול נקצר ומעבדים את הקרקע ויש מרווח פעולה לפעולות מחפרון במידה של בעיות במזין שבעומק האדמה, כאן אנו שואפים לבנות מערכת השקיה אשר תחזיק במטע האבוקדו 20-30 שנה קדימה ואנו לא יכולים לאפשר לעצמנו פתח לבעיות אשר יידרשו פעולות מחפרון בלב החלקה וכיוצא בזאת עקירה של עצים</a:t>
            </a:r>
            <a:endParaRPr lang="he-IL" dirty="0"/>
          </a:p>
        </p:txBody>
      </p:sp>
    </p:spTree>
    <p:extLst>
      <p:ext uri="{BB962C8B-B14F-4D97-AF65-F5344CB8AC3E}">
        <p14:creationId xmlns:p14="http://schemas.microsoft.com/office/powerpoint/2010/main" val="70044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94F6-67AA-45ED-822B-B548D46A3435}"/>
              </a:ext>
            </a:extLst>
          </p:cNvPr>
          <p:cNvSpPr>
            <a:spLocks noGrp="1"/>
          </p:cNvSpPr>
          <p:nvPr>
            <p:ph type="title"/>
          </p:nvPr>
        </p:nvSpPr>
        <p:spPr/>
        <p:txBody>
          <a:bodyPr/>
          <a:lstStyle/>
          <a:p>
            <a:pPr algn="ctr" rtl="1"/>
            <a:r>
              <a:rPr lang="he-IL" dirty="0">
                <a:cs typeface="+mn-cs"/>
              </a:rPr>
              <a:t>דרישת הצמח</a:t>
            </a:r>
            <a:endParaRPr lang="en-US" dirty="0">
              <a:cs typeface="+mn-cs"/>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5AC8125-6055-43FF-9A9E-B3829D156EF0}"/>
                  </a:ext>
                </a:extLst>
              </p:cNvPr>
              <p:cNvSpPr>
                <a:spLocks noGrp="1"/>
              </p:cNvSpPr>
              <p:nvPr>
                <p:ph idx="1"/>
              </p:nvPr>
            </p:nvSpPr>
            <p:spPr/>
            <p:txBody>
              <a:bodyPr/>
              <a:lstStyle/>
              <a:p>
                <a:pPr marL="0" indent="0">
                  <a:buNone/>
                </a:pPr>
                <a:endParaRPr lang="he-IL" b="0" i="1" dirty="0">
                  <a:latin typeface="Cambria Math" panose="02040503050406030204" pitchFamily="18" charset="0"/>
                </a:endParaRPr>
              </a:p>
              <a:p>
                <a:pPr marL="0" indent="0">
                  <a:buNone/>
                </a:pPr>
                <a:endParaRPr lang="he-IL"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𝑃𝑒</m:t>
                          </m:r>
                          <m:r>
                            <a:rPr lang="en-US" b="0" i="1" smtClean="0">
                              <a:latin typeface="Cambria Math" panose="02040503050406030204" pitchFamily="18" charset="0"/>
                            </a:rPr>
                            <m:t>+</m:t>
                          </m:r>
                          <m:r>
                            <a:rPr lang="en-US" b="0" i="1" smtClean="0">
                              <a:latin typeface="Cambria Math" panose="02040503050406030204" pitchFamily="18" charset="0"/>
                            </a:rPr>
                            <m:t>𝐺𝑒</m:t>
                          </m:r>
                          <m:r>
                            <a:rPr lang="en-US" b="0" i="1" smtClean="0">
                              <a:latin typeface="Cambria Math" panose="02040503050406030204" pitchFamily="18" charset="0"/>
                            </a:rPr>
                            <m:t>+</m:t>
                          </m:r>
                          <m:r>
                            <a:rPr lang="en-US" b="0" i="1" smtClean="0">
                              <a:latin typeface="Cambria Math" panose="02040503050406030204" pitchFamily="18" charset="0"/>
                            </a:rPr>
                            <m:t>𝑊𝑏</m:t>
                          </m:r>
                        </m:e>
                      </m:d>
                      <m:r>
                        <a:rPr lang="en-US" b="0" i="1" smtClean="0">
                          <a:latin typeface="Cambria Math" panose="02040503050406030204" pitchFamily="18" charset="0"/>
                        </a:rPr>
                        <m:t>+</m:t>
                      </m:r>
                      <m:r>
                        <a:rPr lang="en-US" b="0" i="1" smtClean="0">
                          <a:latin typeface="Cambria Math" panose="02040503050406030204" pitchFamily="18" charset="0"/>
                        </a:rPr>
                        <m:t>𝐿</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𝑚𝑚</m:t>
                          </m:r>
                        </m:sub>
                      </m:sSub>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𝑏</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num>
                        <m:den>
                          <m:r>
                            <a:rPr lang="en-US" b="0" i="1" smtClean="0">
                              <a:latin typeface="Cambria Math" panose="02040503050406030204" pitchFamily="18" charset="0"/>
                            </a:rPr>
                            <m:t>𝐸</m:t>
                          </m:r>
                        </m:den>
                      </m:f>
                    </m:oMath>
                  </m:oMathPara>
                </a14:m>
                <a:endParaRPr lang="en-US" dirty="0"/>
              </a:p>
              <a:p>
                <a:pPr marL="0" indent="0">
                  <a:buNone/>
                </a:pPr>
                <a:endParaRPr lang="en-US" dirty="0"/>
              </a:p>
            </p:txBody>
          </p:sp>
        </mc:Choice>
        <mc:Fallback xmlns="">
          <p:sp>
            <p:nvSpPr>
              <p:cNvPr id="9" name="Content Placeholder 8">
                <a:extLst>
                  <a:ext uri="{FF2B5EF4-FFF2-40B4-BE49-F238E27FC236}">
                    <a16:creationId xmlns:a16="http://schemas.microsoft.com/office/drawing/2014/main" id="{F5AC8125-6055-43FF-9A9E-B3829D156EF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0534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13F94F6-67AA-45ED-822B-B548D46A3435}"/>
                  </a:ext>
                </a:extLst>
              </p:cNvPr>
              <p:cNvSpPr>
                <a:spLocks noGrp="1"/>
              </p:cNvSpPr>
              <p:nvPr>
                <p:ph type="title"/>
              </p:nvPr>
            </p:nvSpPr>
            <p:spPr/>
            <p:txBody>
              <a:bodyPr/>
              <a:lstStyle/>
              <a:p>
                <a:pPr algn="ct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mn-cs"/>
                        </a:rPr>
                        <m:t>𝐸</m:t>
                      </m:r>
                      <m:sSub>
                        <m:sSubPr>
                          <m:ctrlPr>
                            <a:rPr lang="en-US" b="0" i="1" smtClean="0">
                              <a:latin typeface="Cambria Math" panose="02040503050406030204" pitchFamily="18" charset="0"/>
                              <a:cs typeface="+mn-cs"/>
                            </a:rPr>
                          </m:ctrlPr>
                        </m:sSubPr>
                        <m:e>
                          <m:r>
                            <a:rPr lang="en-US" b="0" i="1" smtClean="0">
                              <a:latin typeface="Cambria Math" panose="02040503050406030204" pitchFamily="18" charset="0"/>
                              <a:cs typeface="+mn-cs"/>
                            </a:rPr>
                            <m:t>𝑇</m:t>
                          </m:r>
                        </m:e>
                        <m:sub>
                          <m:r>
                            <a:rPr lang="en-US" b="0" i="1" smtClean="0">
                              <a:latin typeface="Cambria Math" panose="02040503050406030204" pitchFamily="18" charset="0"/>
                              <a:cs typeface="+mn-cs"/>
                            </a:rPr>
                            <m:t>𝑐</m:t>
                          </m:r>
                        </m:sub>
                      </m:sSub>
                    </m:oMath>
                  </m:oMathPara>
                </a14:m>
                <a:endParaRPr lang="en-US" dirty="0">
                  <a:cs typeface="+mn-cs"/>
                </a:endParaRPr>
              </a:p>
            </p:txBody>
          </p:sp>
        </mc:Choice>
        <mc:Fallback xmlns="">
          <p:sp>
            <p:nvSpPr>
              <p:cNvPr id="2" name="Title 1">
                <a:extLst>
                  <a:ext uri="{FF2B5EF4-FFF2-40B4-BE49-F238E27FC236}">
                    <a16:creationId xmlns:a16="http://schemas.microsoft.com/office/drawing/2014/main" id="{413F94F6-67AA-45ED-822B-B548D46A3435}"/>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E94B3F38-3DAC-48E5-A36F-E38C2A927033}"/>
              </a:ext>
            </a:extLst>
          </p:cNvPr>
          <p:cNvSpPr>
            <a:spLocks noGrp="1"/>
          </p:cNvSpPr>
          <p:nvPr>
            <p:ph idx="1"/>
          </p:nvPr>
        </p:nvSpPr>
        <p:spPr>
          <a:xfrm>
            <a:off x="8022210" y="1825625"/>
            <a:ext cx="3331590" cy="4351338"/>
          </a:xfrm>
        </p:spPr>
        <p:txBody>
          <a:bodyPr/>
          <a:lstStyle/>
          <a:p>
            <a:pPr marL="0" indent="0" algn="r" rtl="1">
              <a:buNone/>
            </a:pPr>
            <a:r>
              <a:rPr lang="he-IL" dirty="0"/>
              <a:t>ההתאדות המשמעותית ביותר היא עבור חודש יוני (6)</a:t>
            </a:r>
            <a:endParaRPr lang="en-US" dirty="0"/>
          </a:p>
        </p:txBody>
      </p:sp>
      <p:pic>
        <p:nvPicPr>
          <p:cNvPr id="7" name="Picture 6">
            <a:extLst>
              <a:ext uri="{FF2B5EF4-FFF2-40B4-BE49-F238E27FC236}">
                <a16:creationId xmlns:a16="http://schemas.microsoft.com/office/drawing/2014/main" id="{6AEAFC72-C7E5-4456-81CE-A619AFF2CE40}"/>
              </a:ext>
            </a:extLst>
          </p:cNvPr>
          <p:cNvPicPr>
            <a:picLocks noChangeAspect="1"/>
          </p:cNvPicPr>
          <p:nvPr/>
        </p:nvPicPr>
        <p:blipFill rotWithShape="1">
          <a:blip r:embed="rId3">
            <a:extLst>
              <a:ext uri="{28A0092B-C50C-407E-A947-70E740481C1C}">
                <a14:useLocalDpi xmlns:a14="http://schemas.microsoft.com/office/drawing/2010/main" val="0"/>
              </a:ext>
            </a:extLst>
          </a:blip>
          <a:srcRect t="9759"/>
          <a:stretch/>
        </p:blipFill>
        <p:spPr>
          <a:xfrm>
            <a:off x="0" y="1543690"/>
            <a:ext cx="7361313" cy="5314310"/>
          </a:xfrm>
          <a:prstGeom prst="rect">
            <a:avLst/>
          </a:prstGeom>
        </p:spPr>
      </p:pic>
    </p:spTree>
    <p:extLst>
      <p:ext uri="{BB962C8B-B14F-4D97-AF65-F5344CB8AC3E}">
        <p14:creationId xmlns:p14="http://schemas.microsoft.com/office/powerpoint/2010/main" val="85997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13F94F6-67AA-45ED-822B-B548D46A3435}"/>
                  </a:ext>
                </a:extLst>
              </p:cNvPr>
              <p:cNvSpPr>
                <a:spLocks noGrp="1"/>
              </p:cNvSpPr>
              <p:nvPr>
                <p:ph type="title"/>
              </p:nvPr>
            </p:nvSpPr>
            <p:spPr/>
            <p:txBody>
              <a:bodyPr/>
              <a:lstStyle/>
              <a:p>
                <a:pPr algn="ct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mn-cs"/>
                        </a:rPr>
                        <m:t>𝑃𝑒</m:t>
                      </m:r>
                    </m:oMath>
                  </m:oMathPara>
                </a14:m>
                <a:endParaRPr lang="en-US" dirty="0">
                  <a:cs typeface="+mn-cs"/>
                </a:endParaRPr>
              </a:p>
            </p:txBody>
          </p:sp>
        </mc:Choice>
        <mc:Fallback xmlns="">
          <p:sp>
            <p:nvSpPr>
              <p:cNvPr id="2" name="Title 1">
                <a:extLst>
                  <a:ext uri="{FF2B5EF4-FFF2-40B4-BE49-F238E27FC236}">
                    <a16:creationId xmlns:a16="http://schemas.microsoft.com/office/drawing/2014/main" id="{413F94F6-67AA-45ED-822B-B548D46A3435}"/>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E43BAEFB-F3C8-4C76-9295-3335A3468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03400"/>
            <a:ext cx="12192000" cy="3251200"/>
          </a:xfrm>
          <a:prstGeom prst="rect">
            <a:avLst/>
          </a:prstGeom>
        </p:spPr>
      </p:pic>
    </p:spTree>
    <p:extLst>
      <p:ext uri="{BB962C8B-B14F-4D97-AF65-F5344CB8AC3E}">
        <p14:creationId xmlns:p14="http://schemas.microsoft.com/office/powerpoint/2010/main" val="16220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13F94F6-67AA-45ED-822B-B548D46A3435}"/>
                  </a:ext>
                </a:extLst>
              </p:cNvPr>
              <p:cNvSpPr>
                <a:spLocks noGrp="1"/>
              </p:cNvSpPr>
              <p:nvPr>
                <p:ph type="title"/>
              </p:nvPr>
            </p:nvSpPr>
            <p:spPr/>
            <p:txBody>
              <a:bodyPr/>
              <a:lstStyle/>
              <a:p>
                <a:pPr algn="ct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mn-cs"/>
                        </a:rPr>
                        <m:t>𝑃𝑒</m:t>
                      </m:r>
                    </m:oMath>
                  </m:oMathPara>
                </a14:m>
                <a:endParaRPr lang="en-US" dirty="0">
                  <a:cs typeface="+mn-cs"/>
                </a:endParaRPr>
              </a:p>
            </p:txBody>
          </p:sp>
        </mc:Choice>
        <mc:Fallback xmlns="">
          <p:sp>
            <p:nvSpPr>
              <p:cNvPr id="2" name="Title 1">
                <a:extLst>
                  <a:ext uri="{FF2B5EF4-FFF2-40B4-BE49-F238E27FC236}">
                    <a16:creationId xmlns:a16="http://schemas.microsoft.com/office/drawing/2014/main" id="{413F94F6-67AA-45ED-822B-B548D46A3435}"/>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E94B3F38-3DAC-48E5-A36F-E38C2A927033}"/>
              </a:ext>
            </a:extLst>
          </p:cNvPr>
          <p:cNvSpPr>
            <a:spLocks noGrp="1"/>
          </p:cNvSpPr>
          <p:nvPr>
            <p:ph idx="1"/>
          </p:nvPr>
        </p:nvSpPr>
        <p:spPr>
          <a:xfrm>
            <a:off x="8022210" y="1825625"/>
            <a:ext cx="3331590" cy="4351338"/>
          </a:xfrm>
        </p:spPr>
        <p:txBody>
          <a:bodyPr/>
          <a:lstStyle/>
          <a:p>
            <a:pPr marL="0" indent="0" algn="r" rtl="1">
              <a:buNone/>
            </a:pPr>
            <a:r>
              <a:rPr lang="he-IL" dirty="0"/>
              <a:t>עבור ההתאדות המשמעותית ביותר, גשם אפקטיבי הוא </a:t>
            </a:r>
            <a:r>
              <a:rPr lang="en-US" dirty="0"/>
              <a:t>0 mm/day</a:t>
            </a:r>
            <a:r>
              <a:rPr lang="he-IL" dirty="0"/>
              <a:t> לפי העובדה שזה ערכו כבר במצב של</a:t>
            </a:r>
            <a:r>
              <a:rPr lang="en-US" dirty="0"/>
              <a:t> </a:t>
            </a:r>
            <a:r>
              <a:rPr lang="en-US" dirty="0">
                <a:cs typeface="+mn-cs"/>
              </a:rPr>
              <a:t>80% Dependable</a:t>
            </a:r>
            <a:endParaRPr lang="en-US" dirty="0"/>
          </a:p>
        </p:txBody>
      </p:sp>
      <p:pic>
        <p:nvPicPr>
          <p:cNvPr id="5" name="Picture 4">
            <a:extLst>
              <a:ext uri="{FF2B5EF4-FFF2-40B4-BE49-F238E27FC236}">
                <a16:creationId xmlns:a16="http://schemas.microsoft.com/office/drawing/2014/main" id="{F85CAB2D-7DC8-4A14-BB77-9023361F3D06}"/>
              </a:ext>
            </a:extLst>
          </p:cNvPr>
          <p:cNvPicPr>
            <a:picLocks noChangeAspect="1"/>
          </p:cNvPicPr>
          <p:nvPr/>
        </p:nvPicPr>
        <p:blipFill rotWithShape="1">
          <a:blip r:embed="rId3">
            <a:extLst>
              <a:ext uri="{28A0092B-C50C-407E-A947-70E740481C1C}">
                <a14:useLocalDpi xmlns:a14="http://schemas.microsoft.com/office/drawing/2010/main" val="0"/>
              </a:ext>
            </a:extLst>
          </a:blip>
          <a:srcRect t="9758" b="3918"/>
          <a:stretch/>
        </p:blipFill>
        <p:spPr>
          <a:xfrm>
            <a:off x="0" y="1669392"/>
            <a:ext cx="7513360" cy="5188608"/>
          </a:xfrm>
          <a:prstGeom prst="rect">
            <a:avLst/>
          </a:prstGeom>
        </p:spPr>
      </p:pic>
    </p:spTree>
    <p:extLst>
      <p:ext uri="{BB962C8B-B14F-4D97-AF65-F5344CB8AC3E}">
        <p14:creationId xmlns:p14="http://schemas.microsoft.com/office/powerpoint/2010/main" val="380536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13F94F6-67AA-45ED-822B-B548D46A3435}"/>
                  </a:ext>
                </a:extLst>
              </p:cNvPr>
              <p:cNvSpPr>
                <a:spLocks noGrp="1"/>
              </p:cNvSpPr>
              <p:nvPr>
                <p:ph type="title"/>
              </p:nvPr>
            </p:nvSpPr>
            <p:spPr/>
            <p:txBody>
              <a:bodyPr/>
              <a:lstStyle/>
              <a:p>
                <a:pPr algn="ct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mn-cs"/>
                        </a:rPr>
                        <m:t>𝐼</m:t>
                      </m:r>
                      <m:sSub>
                        <m:sSubPr>
                          <m:ctrlPr>
                            <a:rPr lang="en-US" b="0" i="1" smtClean="0">
                              <a:latin typeface="Cambria Math" panose="02040503050406030204" pitchFamily="18" charset="0"/>
                              <a:cs typeface="+mn-cs"/>
                            </a:rPr>
                          </m:ctrlPr>
                        </m:sSubPr>
                        <m:e>
                          <m:r>
                            <a:rPr lang="en-US" b="0" i="1" smtClean="0">
                              <a:latin typeface="Cambria Math" panose="02040503050406030204" pitchFamily="18" charset="0"/>
                              <a:cs typeface="+mn-cs"/>
                            </a:rPr>
                            <m:t>𝑅</m:t>
                          </m:r>
                        </m:e>
                        <m:sub>
                          <m:r>
                            <a:rPr lang="en-US" b="0" i="1" smtClean="0">
                              <a:latin typeface="Cambria Math" panose="02040503050406030204" pitchFamily="18" charset="0"/>
                              <a:cs typeface="+mn-cs"/>
                            </a:rPr>
                            <m:t>𝑏</m:t>
                          </m:r>
                        </m:sub>
                      </m:sSub>
                    </m:oMath>
                  </m:oMathPara>
                </a14:m>
                <a:endParaRPr lang="en-US" dirty="0">
                  <a:cs typeface="+mn-cs"/>
                </a:endParaRPr>
              </a:p>
            </p:txBody>
          </p:sp>
        </mc:Choice>
        <mc:Fallback xmlns="">
          <p:sp>
            <p:nvSpPr>
              <p:cNvPr id="2" name="Title 1">
                <a:extLst>
                  <a:ext uri="{FF2B5EF4-FFF2-40B4-BE49-F238E27FC236}">
                    <a16:creationId xmlns:a16="http://schemas.microsoft.com/office/drawing/2014/main" id="{413F94F6-67AA-45ED-822B-B548D46A3435}"/>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4B3F38-3DAC-48E5-A36F-E38C2A927033}"/>
                  </a:ext>
                </a:extLst>
              </p:cNvPr>
              <p:cNvSpPr>
                <a:spLocks noGrp="1"/>
              </p:cNvSpPr>
              <p:nvPr>
                <p:ph idx="1"/>
              </p:nvPr>
            </p:nvSpPr>
            <p:spPr>
              <a:xfrm>
                <a:off x="565608" y="1825625"/>
                <a:ext cx="10788192" cy="4351338"/>
              </a:xfrm>
            </p:spPr>
            <p:txBody>
              <a:bodyPr>
                <a:normAutofit fontScale="92500" lnSpcReduction="20000"/>
              </a:bodyPr>
              <a:lstStyle/>
              <a:p>
                <a:pPr algn="r" rtl="1"/>
                <a:r>
                  <a:rPr lang="he-IL" dirty="0"/>
                  <a:t>נזניח </a:t>
                </a:r>
                <a14:m>
                  <m:oMath xmlns:m="http://schemas.openxmlformats.org/officeDocument/2006/math">
                    <m:r>
                      <a:rPr lang="en-US" b="0" i="1" smtClean="0">
                        <a:latin typeface="Cambria Math" panose="02040503050406030204" pitchFamily="18" charset="0"/>
                      </a:rPr>
                      <m:t>𝐺𝑒</m:t>
                    </m:r>
                    <m:r>
                      <a:rPr lang="en-US" b="0" i="1" smtClean="0">
                        <a:latin typeface="Cambria Math" panose="02040503050406030204" pitchFamily="18" charset="0"/>
                      </a:rPr>
                      <m:t>, </m:t>
                    </m:r>
                    <m:r>
                      <a:rPr lang="en-US" b="0" i="1" smtClean="0">
                        <a:latin typeface="Cambria Math" panose="02040503050406030204" pitchFamily="18" charset="0"/>
                      </a:rPr>
                      <m:t>𝑊𝑏</m:t>
                    </m:r>
                  </m:oMath>
                </a14:m>
                <a:endParaRPr lang="he-IL" dirty="0"/>
              </a:p>
              <a:p>
                <a:pPr algn="r" rtl="1"/>
                <a:r>
                  <a:rPr lang="he-IL" dirty="0"/>
                  <a:t>נתייחס להשקייה המקסימלית ללא שטיפה</a:t>
                </a:r>
              </a:p>
              <a:p>
                <a:pPr algn="r" rtl="1"/>
                <a:r>
                  <a:rPr lang="he-IL" dirty="0"/>
                  <a:t>נניח יעילות לוקלית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m:t>
                    </m:r>
                  </m:oMath>
                </a14:m>
                <a:r>
                  <a:rPr lang="he-IL" dirty="0"/>
                  <a:t> לכן:</a:t>
                </a:r>
              </a:p>
              <a:p>
                <a:pPr algn="r" rtl="1"/>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trike="sngStrike" smtClean="0">
                              <a:solidFill>
                                <a:srgbClr val="FF0000"/>
                              </a:solidFill>
                              <a:latin typeface="Cambria Math" panose="02040503050406030204" pitchFamily="18" charset="0"/>
                            </a:rPr>
                            <m:t>𝑃𝑒</m:t>
                          </m:r>
                          <m:r>
                            <a:rPr lang="en-US" b="0" i="1" smtClean="0">
                              <a:latin typeface="Cambria Math" panose="02040503050406030204" pitchFamily="18" charset="0"/>
                            </a:rPr>
                            <m:t>+</m:t>
                          </m:r>
                          <m:r>
                            <a:rPr lang="en-US" b="0" i="1" strike="sngStrike" smtClean="0">
                              <a:solidFill>
                                <a:srgbClr val="FF0000"/>
                              </a:solidFill>
                              <a:latin typeface="Cambria Math" panose="02040503050406030204" pitchFamily="18" charset="0"/>
                            </a:rPr>
                            <m:t>𝐺𝑒</m:t>
                          </m:r>
                          <m:r>
                            <a:rPr lang="en-US" b="0" i="1" smtClean="0">
                              <a:latin typeface="Cambria Math" panose="02040503050406030204" pitchFamily="18" charset="0"/>
                            </a:rPr>
                            <m:t>+</m:t>
                          </m:r>
                          <m:r>
                            <a:rPr lang="en-US" b="0" i="1" strike="sngStrike" smtClean="0">
                              <a:solidFill>
                                <a:srgbClr val="FF0000"/>
                              </a:solidFill>
                              <a:latin typeface="Cambria Math" panose="02040503050406030204" pitchFamily="18" charset="0"/>
                            </a:rPr>
                            <m:t>𝑊𝑏</m:t>
                          </m:r>
                        </m:e>
                      </m:d>
                      <m:r>
                        <a:rPr lang="en-US" b="0" i="1" smtClean="0">
                          <a:latin typeface="Cambria Math" panose="02040503050406030204" pitchFamily="18" charset="0"/>
                        </a:rPr>
                        <m:t>+</m:t>
                      </m:r>
                      <m:r>
                        <a:rPr lang="en-US" b="0" i="1" strike="sngStrike" smtClean="0">
                          <a:solidFill>
                            <a:srgbClr val="FF0000"/>
                          </a:solidFill>
                          <a:latin typeface="Cambria Math" panose="02040503050406030204" pitchFamily="18" charset="0"/>
                        </a:rPr>
                        <m:t>𝐿</m:t>
                      </m:r>
                      <m:sSub>
                        <m:sSubPr>
                          <m:ctrlPr>
                            <a:rPr lang="en-US" b="0" i="1" strike="sngStrike" smtClean="0">
                              <a:solidFill>
                                <a:srgbClr val="FF0000"/>
                              </a:solidFill>
                              <a:latin typeface="Cambria Math" panose="02040503050406030204" pitchFamily="18" charset="0"/>
                            </a:rPr>
                          </m:ctrlPr>
                        </m:sSubPr>
                        <m:e>
                          <m:r>
                            <a:rPr lang="en-US" b="0" i="1" strike="sngStrike" smtClean="0">
                              <a:solidFill>
                                <a:srgbClr val="FF0000"/>
                              </a:solidFill>
                              <a:latin typeface="Cambria Math" panose="02040503050406030204" pitchFamily="18" charset="0"/>
                            </a:rPr>
                            <m:t>𝑅</m:t>
                          </m:r>
                        </m:e>
                        <m:sub>
                          <m:r>
                            <a:rPr lang="en-US" b="0" i="1" strike="sngStrike" smtClean="0">
                              <a:solidFill>
                                <a:srgbClr val="FF0000"/>
                              </a:solidFill>
                              <a:latin typeface="Cambria Math" panose="02040503050406030204" pitchFamily="18" charset="0"/>
                            </a:rPr>
                            <m:t>𝑚𝑚</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42</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𝑚𝑚</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𝑑𝑎𝑦</m:t>
                      </m:r>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𝑏</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num>
                        <m:den>
                          <m:r>
                            <a:rPr lang="en-US" b="0" i="1" smtClean="0">
                              <a:latin typeface="Cambria Math" panose="02040503050406030204" pitchFamily="18" charset="0"/>
                            </a:rPr>
                            <m:t>𝐸</m:t>
                          </m:r>
                        </m:den>
                      </m:f>
                    </m:oMath>
                  </m:oMathPara>
                </a14:m>
                <a:endParaRPr lang="he-IL" dirty="0"/>
              </a:p>
              <a:p>
                <a:pPr marL="0" indent="0" algn="r" rtl="1">
                  <a:buNone/>
                </a:pPr>
                <a:endParaRPr lang="he-IL" dirty="0"/>
              </a:p>
              <a:p>
                <a:pPr marL="0" indent="0" algn="r" rtl="1">
                  <a:buNone/>
                </a:pPr>
                <a:endParaRPr lang="he-IL" dirty="0"/>
              </a:p>
              <a:p>
                <a:pPr marL="0" indent="0" algn="r" rtl="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𝑏</m:t>
                          </m:r>
                        </m:sub>
                      </m:sSub>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91</m:t>
                      </m:r>
                      <m:r>
                        <a:rPr lang="en-US" b="0" i="1" smtClean="0">
                          <a:latin typeface="Cambria Math" panose="02040503050406030204" pitchFamily="18" charset="0"/>
                        </a:rPr>
                        <m:t> </m:t>
                      </m:r>
                      <m:r>
                        <a:rPr lang="en-US" b="0" i="1" smtClean="0">
                          <a:latin typeface="Cambria Math" panose="02040503050406030204" pitchFamily="18" charset="0"/>
                        </a:rPr>
                        <m:t>𝑚𝑚</m:t>
                      </m:r>
                      <m:r>
                        <a:rPr lang="en-US" b="0" i="1" smtClean="0">
                          <a:latin typeface="Cambria Math" panose="02040503050406030204" pitchFamily="18" charset="0"/>
                        </a:rPr>
                        <m:t>/</m:t>
                      </m:r>
                      <m:r>
                        <a:rPr lang="en-US" b="0" i="1" smtClean="0">
                          <a:latin typeface="Cambria Math" panose="02040503050406030204" pitchFamily="18" charset="0"/>
                        </a:rPr>
                        <m:t>𝑑𝑎𝑦</m:t>
                      </m:r>
                    </m:oMath>
                  </m:oMathPara>
                </a14:m>
                <a:endParaRPr lang="en-US" dirty="0"/>
              </a:p>
            </p:txBody>
          </p:sp>
        </mc:Choice>
        <mc:Fallback xmlns="">
          <p:sp>
            <p:nvSpPr>
              <p:cNvPr id="3" name="Content Placeholder 2">
                <a:extLst>
                  <a:ext uri="{FF2B5EF4-FFF2-40B4-BE49-F238E27FC236}">
                    <a16:creationId xmlns:a16="http://schemas.microsoft.com/office/drawing/2014/main" id="{E94B3F38-3DAC-48E5-A36F-E38C2A927033}"/>
                  </a:ext>
                </a:extLst>
              </p:cNvPr>
              <p:cNvSpPr>
                <a:spLocks noGrp="1" noRot="1" noChangeAspect="1" noMove="1" noResize="1" noEditPoints="1" noAdjustHandles="1" noChangeArrowheads="1" noChangeShapeType="1" noTextEdit="1"/>
              </p:cNvSpPr>
              <p:nvPr>
                <p:ph idx="1"/>
              </p:nvPr>
            </p:nvSpPr>
            <p:spPr>
              <a:xfrm>
                <a:off x="565608" y="1825625"/>
                <a:ext cx="10788192" cy="4351338"/>
              </a:xfrm>
              <a:blipFill>
                <a:blip r:embed="rId3"/>
                <a:stretch>
                  <a:fillRect t="-3922" r="-904"/>
                </a:stretch>
              </a:blipFill>
            </p:spPr>
            <p:txBody>
              <a:bodyPr/>
              <a:lstStyle/>
              <a:p>
                <a:r>
                  <a:rPr lang="en-US">
                    <a:noFill/>
                  </a:rPr>
                  <a:t> </a:t>
                </a:r>
              </a:p>
            </p:txBody>
          </p:sp>
        </mc:Fallback>
      </mc:AlternateContent>
    </p:spTree>
    <p:extLst>
      <p:ext uri="{BB962C8B-B14F-4D97-AF65-F5344CB8AC3E}">
        <p14:creationId xmlns:p14="http://schemas.microsoft.com/office/powerpoint/2010/main" val="1036054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94F6-67AA-45ED-822B-B548D46A3435}"/>
              </a:ext>
            </a:extLst>
          </p:cNvPr>
          <p:cNvSpPr>
            <a:spLocks noGrp="1"/>
          </p:cNvSpPr>
          <p:nvPr>
            <p:ph type="title"/>
          </p:nvPr>
        </p:nvSpPr>
        <p:spPr/>
        <p:txBody>
          <a:bodyPr/>
          <a:lstStyle/>
          <a:p>
            <a:pPr algn="ctr" rtl="1"/>
            <a:r>
              <a:rPr lang="he-IL" dirty="0">
                <a:cs typeface="+mn-cs"/>
              </a:rPr>
              <a:t>חישוב עובי מים</a:t>
            </a:r>
            <a:endParaRPr lang="en-US" dirty="0">
              <a:cs typeface="+mn-cs"/>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4B3F38-3DAC-48E5-A36F-E38C2A927033}"/>
                  </a:ext>
                </a:extLst>
              </p:cNvPr>
              <p:cNvSpPr>
                <a:spLocks noGrp="1"/>
              </p:cNvSpPr>
              <p:nvPr>
                <p:ph idx="1"/>
              </p:nvPr>
            </p:nvSpPr>
            <p:spPr>
              <a:xfrm>
                <a:off x="565608" y="1835052"/>
                <a:ext cx="10788192" cy="4351338"/>
              </a:xfrm>
            </p:spPr>
            <p:txBody>
              <a:bodyPr/>
              <a:lstStyle/>
              <a:p>
                <a:pPr marL="0" indent="0" algn="r" rtl="1">
                  <a:buNone/>
                </a:pPr>
                <a:endParaRPr lang="he-IL" dirty="0"/>
              </a:p>
              <a:p>
                <a:pPr marL="0" indent="0" algn="r" rtl="1">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𝑀𝐴𝐷</m:t>
                      </m:r>
                      <m:r>
                        <a:rPr lang="en-US" b="0" i="1" smtClean="0">
                          <a:latin typeface="Cambria Math" panose="02040503050406030204" pitchFamily="18" charset="0"/>
                        </a:rPr>
                        <m:t>×</m:t>
                      </m:r>
                      <m:r>
                        <a:rPr lang="en-US" b="0" i="1" smtClean="0">
                          <a:latin typeface="Cambria Math" panose="02040503050406030204" pitchFamily="18" charset="0"/>
                        </a:rPr>
                        <m:t>𝑇𝐴𝑀</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𝑤</m:t>
                              </m:r>
                            </m:sub>
                          </m:sSub>
                        </m:num>
                        <m:den>
                          <m:r>
                            <a:rPr lang="en-US" b="0" i="1" smtClean="0">
                              <a:latin typeface="Cambria Math" panose="02040503050406030204" pitchFamily="18" charset="0"/>
                            </a:rPr>
                            <m:t>100</m:t>
                          </m:r>
                        </m:den>
                      </m:f>
                    </m:oMath>
                  </m:oMathPara>
                </a14:m>
                <a:endParaRPr lang="he-IL" dirty="0"/>
              </a:p>
            </p:txBody>
          </p:sp>
        </mc:Choice>
        <mc:Fallback xmlns="">
          <p:sp>
            <p:nvSpPr>
              <p:cNvPr id="3" name="Content Placeholder 2">
                <a:extLst>
                  <a:ext uri="{FF2B5EF4-FFF2-40B4-BE49-F238E27FC236}">
                    <a16:creationId xmlns:a16="http://schemas.microsoft.com/office/drawing/2014/main" id="{E94B3F38-3DAC-48E5-A36F-E38C2A927033}"/>
                  </a:ext>
                </a:extLst>
              </p:cNvPr>
              <p:cNvSpPr>
                <a:spLocks noGrp="1" noRot="1" noChangeAspect="1" noMove="1" noResize="1" noEditPoints="1" noAdjustHandles="1" noChangeArrowheads="1" noChangeShapeType="1" noTextEdit="1"/>
              </p:cNvSpPr>
              <p:nvPr>
                <p:ph idx="1"/>
              </p:nvPr>
            </p:nvSpPr>
            <p:spPr>
              <a:xfrm>
                <a:off x="565608" y="1835052"/>
                <a:ext cx="10788192" cy="435133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1839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94F6-67AA-45ED-822B-B548D46A3435}"/>
              </a:ext>
            </a:extLst>
          </p:cNvPr>
          <p:cNvSpPr>
            <a:spLocks noGrp="1"/>
          </p:cNvSpPr>
          <p:nvPr>
            <p:ph type="title"/>
          </p:nvPr>
        </p:nvSpPr>
        <p:spPr/>
        <p:txBody>
          <a:bodyPr/>
          <a:lstStyle/>
          <a:p>
            <a:pPr algn="ctr" rtl="1"/>
            <a:r>
              <a:rPr lang="he-IL" dirty="0">
                <a:cs typeface="+mn-cs"/>
              </a:rPr>
              <a:t>נתוני קרקע</a:t>
            </a:r>
            <a:endParaRPr lang="en-US" dirty="0">
              <a:cs typeface="+mn-cs"/>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4B3F38-3DAC-48E5-A36F-E38C2A927033}"/>
                  </a:ext>
                </a:extLst>
              </p:cNvPr>
              <p:cNvSpPr>
                <a:spLocks noGrp="1"/>
              </p:cNvSpPr>
              <p:nvPr>
                <p:ph idx="1"/>
              </p:nvPr>
            </p:nvSpPr>
            <p:spPr>
              <a:xfrm>
                <a:off x="565608" y="1835052"/>
                <a:ext cx="10788192" cy="4351338"/>
              </a:xfrm>
            </p:spPr>
            <p:txBody>
              <a:bodyPr/>
              <a:lstStyle/>
              <a:p>
                <a:pPr marL="0" indent="0" algn="r" rtl="1">
                  <a:buNone/>
                </a:pPr>
                <a:r>
                  <a:rPr lang="he-IL" dirty="0"/>
                  <a:t>לפי רביקוביץ', עבור קרקע רנדזינה חומה:</a:t>
                </a:r>
                <a:endParaRPr lang="en-US" dirty="0"/>
              </a:p>
              <a:p>
                <a:pPr marL="0" indent="0" algn="r" rtl="1">
                  <a:buNone/>
                </a:pPr>
                <a:endParaRPr lang="he-IL" dirty="0"/>
              </a:p>
              <a:p>
                <a:pPr marL="0" indent="0" algn="r" rtl="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𝐹𝐶</m:t>
                      </m:r>
                      <m:r>
                        <a:rPr lang="en-US" b="0" i="1" smtClean="0">
                          <a:latin typeface="Cambria Math" panose="02040503050406030204" pitchFamily="18" charset="0"/>
                        </a:rPr>
                        <m:t>=</m:t>
                      </m:r>
                      <m:r>
                        <a:rPr lang="en-US" b="0" i="1" smtClean="0">
                          <a:latin typeface="Cambria Math" panose="02040503050406030204" pitchFamily="18" charset="0"/>
                        </a:rPr>
                        <m:t>322</m:t>
                      </m:r>
                      <m:r>
                        <a:rPr lang="en-US" b="0" i="1" smtClean="0">
                          <a:latin typeface="Cambria Math" panose="02040503050406030204" pitchFamily="18" charset="0"/>
                        </a:rPr>
                        <m:t> </m:t>
                      </m:r>
                      <m:r>
                        <a:rPr lang="en-US" b="0" i="1" smtClean="0">
                          <a:latin typeface="Cambria Math" panose="02040503050406030204" pitchFamily="18" charset="0"/>
                        </a:rPr>
                        <m:t>𝑚𝑚</m:t>
                      </m:r>
                      <m:r>
                        <a:rPr lang="en-US" b="0" i="1" smtClean="0">
                          <a:latin typeface="Cambria Math" panose="02040503050406030204" pitchFamily="18" charset="0"/>
                        </a:rPr>
                        <m:t>/</m:t>
                      </m:r>
                      <m:r>
                        <a:rPr lang="en-US" b="0" i="1" smtClean="0">
                          <a:latin typeface="Cambria Math" panose="02040503050406030204" pitchFamily="18" charset="0"/>
                        </a:rPr>
                        <m:t>𝑚</m:t>
                      </m:r>
                    </m:oMath>
                  </m:oMathPara>
                </a14:m>
                <a:endParaRPr lang="en-US" dirty="0"/>
              </a:p>
              <a:p>
                <a:pPr marL="0" indent="0" algn="r" rtl="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𝑃𝑊𝑃</m:t>
                      </m:r>
                      <m:r>
                        <a:rPr lang="en-US" b="0" i="1" smtClean="0">
                          <a:latin typeface="Cambria Math" panose="02040503050406030204" pitchFamily="18" charset="0"/>
                        </a:rPr>
                        <m:t>=</m:t>
                      </m:r>
                      <m:r>
                        <a:rPr lang="en-US" b="0" i="1" smtClean="0">
                          <a:latin typeface="Cambria Math" panose="02040503050406030204" pitchFamily="18" charset="0"/>
                        </a:rPr>
                        <m:t>182</m:t>
                      </m:r>
                      <m:r>
                        <a:rPr lang="en-US" b="0" i="1" smtClean="0">
                          <a:latin typeface="Cambria Math" panose="02040503050406030204" pitchFamily="18" charset="0"/>
                        </a:rPr>
                        <m:t> </m:t>
                      </m:r>
                      <m:r>
                        <a:rPr lang="en-US" b="0" i="1" smtClean="0">
                          <a:latin typeface="Cambria Math" panose="02040503050406030204" pitchFamily="18" charset="0"/>
                        </a:rPr>
                        <m:t>𝑚𝑚</m:t>
                      </m:r>
                      <m:r>
                        <a:rPr lang="en-US" b="0" i="1" smtClean="0">
                          <a:latin typeface="Cambria Math" panose="02040503050406030204" pitchFamily="18" charset="0"/>
                        </a:rPr>
                        <m:t>/</m:t>
                      </m:r>
                      <m:r>
                        <a:rPr lang="en-US" b="0" i="1" smtClean="0">
                          <a:latin typeface="Cambria Math" panose="02040503050406030204" pitchFamily="18" charset="0"/>
                        </a:rPr>
                        <m:t>𝑚</m:t>
                      </m:r>
                    </m:oMath>
                  </m:oMathPara>
                </a14:m>
                <a:endParaRPr lang="en-US" dirty="0"/>
              </a:p>
              <a:p>
                <a:pPr marL="0" indent="0" algn="r" rtl="1">
                  <a:buNone/>
                </a:pPr>
                <a:r>
                  <a:rPr lang="he-IL" dirty="0"/>
                  <a:t>לכן:</a:t>
                </a:r>
              </a:p>
              <a:p>
                <a:pPr marL="0" indent="0" algn="r" rtl="1">
                  <a:buNone/>
                </a:pPr>
                <a:endParaRPr lang="he-IL" dirty="0"/>
              </a:p>
              <a:p>
                <a:pPr marL="0" indent="0" algn="r" rtl="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𝑇𝐴𝑀</m:t>
                      </m:r>
                      <m:r>
                        <a:rPr lang="en-US" b="0" i="1" smtClean="0">
                          <a:latin typeface="Cambria Math" panose="02040503050406030204" pitchFamily="18" charset="0"/>
                        </a:rPr>
                        <m:t>=</m:t>
                      </m:r>
                      <m:r>
                        <a:rPr lang="en-US" b="0" i="1" smtClean="0">
                          <a:latin typeface="Cambria Math" panose="02040503050406030204" pitchFamily="18" charset="0"/>
                        </a:rPr>
                        <m:t>140</m:t>
                      </m:r>
                      <m:r>
                        <a:rPr lang="en-US" b="0" i="1" smtClean="0">
                          <a:latin typeface="Cambria Math" panose="02040503050406030204" pitchFamily="18" charset="0"/>
                        </a:rPr>
                        <m:t> </m:t>
                      </m:r>
                      <m:r>
                        <a:rPr lang="en-US" b="0" i="1" smtClean="0">
                          <a:latin typeface="Cambria Math" panose="02040503050406030204" pitchFamily="18" charset="0"/>
                        </a:rPr>
                        <m:t>𝑚𝑚</m:t>
                      </m:r>
                      <m:r>
                        <a:rPr lang="en-US" b="0" i="1" smtClean="0">
                          <a:latin typeface="Cambria Math" panose="02040503050406030204" pitchFamily="18" charset="0"/>
                        </a:rPr>
                        <m:t>/</m:t>
                      </m:r>
                      <m:r>
                        <a:rPr lang="en-US" b="0" i="1" smtClean="0">
                          <a:latin typeface="Cambria Math" panose="02040503050406030204" pitchFamily="18" charset="0"/>
                        </a:rPr>
                        <m:t>𝑚</m:t>
                      </m:r>
                    </m:oMath>
                  </m:oMathPara>
                </a14:m>
                <a:endParaRPr lang="he-IL" dirty="0"/>
              </a:p>
            </p:txBody>
          </p:sp>
        </mc:Choice>
        <mc:Fallback xmlns="">
          <p:sp>
            <p:nvSpPr>
              <p:cNvPr id="3" name="Content Placeholder 2">
                <a:extLst>
                  <a:ext uri="{FF2B5EF4-FFF2-40B4-BE49-F238E27FC236}">
                    <a16:creationId xmlns:a16="http://schemas.microsoft.com/office/drawing/2014/main" id="{E94B3F38-3DAC-48E5-A36F-E38C2A927033}"/>
                  </a:ext>
                </a:extLst>
              </p:cNvPr>
              <p:cNvSpPr>
                <a:spLocks noGrp="1" noRot="1" noChangeAspect="1" noMove="1" noResize="1" noEditPoints="1" noAdjustHandles="1" noChangeArrowheads="1" noChangeShapeType="1" noTextEdit="1"/>
              </p:cNvSpPr>
              <p:nvPr>
                <p:ph idx="1"/>
              </p:nvPr>
            </p:nvSpPr>
            <p:spPr>
              <a:xfrm>
                <a:off x="565608" y="1835052"/>
                <a:ext cx="10788192" cy="4351338"/>
              </a:xfrm>
              <a:blipFill>
                <a:blip r:embed="rId2"/>
                <a:stretch>
                  <a:fillRect t="-2661" r="-1130"/>
                </a:stretch>
              </a:blipFill>
            </p:spPr>
            <p:txBody>
              <a:bodyPr/>
              <a:lstStyle/>
              <a:p>
                <a:r>
                  <a:rPr lang="en-US">
                    <a:noFill/>
                  </a:rPr>
                  <a:t> </a:t>
                </a:r>
              </a:p>
            </p:txBody>
          </p:sp>
        </mc:Fallback>
      </mc:AlternateContent>
    </p:spTree>
    <p:extLst>
      <p:ext uri="{BB962C8B-B14F-4D97-AF65-F5344CB8AC3E}">
        <p14:creationId xmlns:p14="http://schemas.microsoft.com/office/powerpoint/2010/main" val="89493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94F6-67AA-45ED-822B-B548D46A3435}"/>
              </a:ext>
            </a:extLst>
          </p:cNvPr>
          <p:cNvSpPr>
            <a:spLocks noGrp="1"/>
          </p:cNvSpPr>
          <p:nvPr>
            <p:ph type="title"/>
          </p:nvPr>
        </p:nvSpPr>
        <p:spPr/>
        <p:txBody>
          <a:bodyPr/>
          <a:lstStyle/>
          <a:p>
            <a:pPr algn="ctr" rtl="1"/>
            <a:r>
              <a:rPr lang="he-IL" dirty="0">
                <a:cs typeface="+mn-cs"/>
              </a:rPr>
              <a:t>נתוני גידול</a:t>
            </a:r>
            <a:endParaRPr lang="en-US" dirty="0">
              <a:cs typeface="+mn-cs"/>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4B3F38-3DAC-48E5-A36F-E38C2A927033}"/>
                  </a:ext>
                </a:extLst>
              </p:cNvPr>
              <p:cNvSpPr>
                <a:spLocks noGrp="1"/>
              </p:cNvSpPr>
              <p:nvPr>
                <p:ph idx="1"/>
              </p:nvPr>
            </p:nvSpPr>
            <p:spPr>
              <a:xfrm>
                <a:off x="565608" y="1835052"/>
                <a:ext cx="10788192" cy="4351338"/>
              </a:xfrm>
            </p:spPr>
            <p:txBody>
              <a:bodyPr/>
              <a:lstStyle/>
              <a:p>
                <a:pPr marL="0" indent="0" algn="r" rtl="1">
                  <a:buNone/>
                </a:pPr>
                <a:r>
                  <a:rPr lang="he-IL" dirty="0"/>
                  <a:t>לפי </a:t>
                </a:r>
                <a:r>
                  <a:rPr lang="en-US" dirty="0"/>
                  <a:t>Bender and Faber</a:t>
                </a:r>
                <a:r>
                  <a:rPr lang="he-IL" dirty="0"/>
                  <a:t>:</a:t>
                </a:r>
                <a:endParaRPr lang="en-US" dirty="0"/>
              </a:p>
              <a:p>
                <a:pPr marL="0" indent="0" algn="r" rtl="1">
                  <a:buNone/>
                </a:pPr>
                <a:endParaRPr lang="he-IL" dirty="0"/>
              </a:p>
              <a:p>
                <a:pPr marL="0" indent="0" algn="r" rtl="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𝑀𝐴𝐷</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oMath>
                  </m:oMathPara>
                </a14:m>
                <a:endParaRPr lang="he-IL" dirty="0"/>
              </a:p>
              <a:p>
                <a:pPr marL="0" indent="0" algn="r" rtl="1">
                  <a:buNone/>
                </a:pPr>
                <a:endParaRPr lang="en-US" dirty="0"/>
              </a:p>
              <a:p>
                <a:pPr marL="0" indent="0" algn="r" rtl="1">
                  <a:buNone/>
                </a:pPr>
                <a:r>
                  <a:rPr lang="he-IL" dirty="0"/>
                  <a:t>לפי </a:t>
                </a:r>
                <a:r>
                  <a:rPr lang="en-US" dirty="0"/>
                  <a:t>(Salgado and </a:t>
                </a:r>
                <a:r>
                  <a:rPr lang="en-US" dirty="0" err="1"/>
                  <a:t>Cautin</a:t>
                </a:r>
                <a:r>
                  <a:rPr lang="en-US" dirty="0"/>
                  <a:t>, 2008)</a:t>
                </a:r>
                <a:r>
                  <a:rPr lang="he-IL" dirty="0"/>
                  <a:t>:</a:t>
                </a:r>
              </a:p>
              <a:p>
                <a:pPr marL="0" indent="0" algn="r" rtl="1">
                  <a:buNone/>
                </a:pPr>
                <a:endParaRPr lang="he-IL" dirty="0"/>
              </a:p>
              <a:p>
                <a:pPr marL="0" indent="0" algn="r" rtl="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 </m:t>
                      </m:r>
                      <m:r>
                        <a:rPr lang="en-US" b="0" i="1" smtClean="0">
                          <a:latin typeface="Cambria Math" panose="02040503050406030204" pitchFamily="18" charset="0"/>
                        </a:rPr>
                        <m:t>𝑚</m:t>
                      </m:r>
                    </m:oMath>
                  </m:oMathPara>
                </a14:m>
                <a:endParaRPr lang="he-IL" dirty="0"/>
              </a:p>
              <a:p>
                <a:pPr marL="0" indent="0" algn="r" rtl="1">
                  <a:buNone/>
                </a:pPr>
                <a:endParaRPr lang="en-US" dirty="0"/>
              </a:p>
              <a:p>
                <a:pPr marL="0" indent="0" algn="r" rtl="1">
                  <a:buNone/>
                </a:pPr>
                <a:endParaRPr lang="he-IL" dirty="0"/>
              </a:p>
            </p:txBody>
          </p:sp>
        </mc:Choice>
        <mc:Fallback xmlns="">
          <p:sp>
            <p:nvSpPr>
              <p:cNvPr id="3" name="Content Placeholder 2">
                <a:extLst>
                  <a:ext uri="{FF2B5EF4-FFF2-40B4-BE49-F238E27FC236}">
                    <a16:creationId xmlns:a16="http://schemas.microsoft.com/office/drawing/2014/main" id="{E94B3F38-3DAC-48E5-A36F-E38C2A927033}"/>
                  </a:ext>
                </a:extLst>
              </p:cNvPr>
              <p:cNvSpPr>
                <a:spLocks noGrp="1" noRot="1" noChangeAspect="1" noMove="1" noResize="1" noEditPoints="1" noAdjustHandles="1" noChangeArrowheads="1" noChangeShapeType="1" noTextEdit="1"/>
              </p:cNvSpPr>
              <p:nvPr>
                <p:ph idx="1"/>
              </p:nvPr>
            </p:nvSpPr>
            <p:spPr>
              <a:xfrm>
                <a:off x="565608" y="1835052"/>
                <a:ext cx="10788192" cy="4351338"/>
              </a:xfrm>
              <a:blipFill>
                <a:blip r:embed="rId2"/>
                <a:stretch>
                  <a:fillRect t="-2661" r="-1130"/>
                </a:stretch>
              </a:blipFill>
            </p:spPr>
            <p:txBody>
              <a:bodyPr/>
              <a:lstStyle/>
              <a:p>
                <a:r>
                  <a:rPr lang="en-US">
                    <a:noFill/>
                  </a:rPr>
                  <a:t> </a:t>
                </a:r>
              </a:p>
            </p:txBody>
          </p:sp>
        </mc:Fallback>
      </mc:AlternateContent>
    </p:spTree>
    <p:extLst>
      <p:ext uri="{BB962C8B-B14F-4D97-AF65-F5344CB8AC3E}">
        <p14:creationId xmlns:p14="http://schemas.microsoft.com/office/powerpoint/2010/main" val="3123822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3326</TotalTime>
  <Words>566</Words>
  <Application>Microsoft Office PowerPoint</Application>
  <PresentationFormat>Widescreen</PresentationFormat>
  <Paragraphs>86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פגישה 2</vt:lpstr>
      <vt:lpstr>דרישת הצמח</vt:lpstr>
      <vt:lpstr>ET_c</vt:lpstr>
      <vt:lpstr>Pe</vt:lpstr>
      <vt:lpstr>Pe</vt:lpstr>
      <vt:lpstr>IR_b</vt:lpstr>
      <vt:lpstr>חישוב עובי מים</vt:lpstr>
      <vt:lpstr>נתוני קרקע</vt:lpstr>
      <vt:lpstr>נתוני גידול</vt:lpstr>
      <vt:lpstr>שטח אזור רטוב</vt:lpstr>
      <vt:lpstr>חישוב עובי מים</vt:lpstr>
      <vt:lpstr>חישוב ספיקת השקייה</vt:lpstr>
      <vt:lpstr>חישוב תדירות השקייה</vt:lpstr>
      <vt:lpstr>מפת חלקה</vt:lpstr>
      <vt:lpstr>מפת חלקה ותכנון עקרוני</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Data</dc:title>
  <dc:creator>Yuval Bayer</dc:creator>
  <cp:lastModifiedBy>Yuval Bayer</cp:lastModifiedBy>
  <cp:revision>34</cp:revision>
  <dcterms:created xsi:type="dcterms:W3CDTF">2021-10-17T03:53:58Z</dcterms:created>
  <dcterms:modified xsi:type="dcterms:W3CDTF">2021-12-27T20:03:37Z</dcterms:modified>
</cp:coreProperties>
</file>