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6" r:id="rId4"/>
    <p:sldId id="267" r:id="rId5"/>
    <p:sldId id="268" r:id="rId6"/>
    <p:sldId id="258" r:id="rId7"/>
    <p:sldId id="270" r:id="rId8"/>
    <p:sldId id="269" r:id="rId9"/>
    <p:sldId id="259" r:id="rId10"/>
    <p:sldId id="260" r:id="rId11"/>
    <p:sldId id="261" r:id="rId12"/>
    <p:sldId id="262" r:id="rId13"/>
    <p:sldId id="263" r:id="rId14"/>
    <p:sldId id="264" r:id="rId15"/>
    <p:sldId id="265"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07" autoAdjust="0"/>
    <p:restoredTop sz="94660"/>
  </p:normalViewPr>
  <p:slideViewPr>
    <p:cSldViewPr snapToGrid="0">
      <p:cViewPr varScale="1">
        <p:scale>
          <a:sx n="114" d="100"/>
          <a:sy n="114" d="100"/>
        </p:scale>
        <p:origin x="87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6/29/2022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microsoft.com/office/2007/relationships/hdphoto" Target="../media/hdphoto2.wdp"/><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A6FC48-7097-483B-BFA8-F38DF608506C}"/>
              </a:ext>
            </a:extLst>
          </p:cNvPr>
          <p:cNvPicPr>
            <a:picLocks noChangeAspect="1"/>
          </p:cNvPicPr>
          <p:nvPr/>
        </p:nvPicPr>
        <p:blipFill rotWithShape="1">
          <a:blip r:embed="rId2"/>
          <a:srcRect l="18098" t="9091" r="22569" b="1"/>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978F9379-8296-415B-8F9D-D54F3504818A}"/>
              </a:ext>
            </a:extLst>
          </p:cNvPr>
          <p:cNvSpPr>
            <a:spLocks noGrp="1"/>
          </p:cNvSpPr>
          <p:nvPr>
            <p:ph type="ctrTitle"/>
          </p:nvPr>
        </p:nvSpPr>
        <p:spPr>
          <a:xfrm>
            <a:off x="668867" y="1678666"/>
            <a:ext cx="4088190" cy="2369093"/>
          </a:xfrm>
        </p:spPr>
        <p:txBody>
          <a:bodyPr>
            <a:normAutofit fontScale="90000"/>
          </a:bodyPr>
          <a:lstStyle/>
          <a:p>
            <a:pPr algn="ctr">
              <a:lnSpc>
                <a:spcPct val="90000"/>
              </a:lnSpc>
            </a:pPr>
            <a:r>
              <a:rPr lang="en-US" sz="4100" dirty="0"/>
              <a:t>Data Science Project </a:t>
            </a:r>
            <a:br>
              <a:rPr lang="en-US" sz="4100" dirty="0"/>
            </a:br>
            <a:r>
              <a:rPr lang="en-US" sz="4100" dirty="0"/>
              <a:t>Future House Pricing Prediction </a:t>
            </a:r>
            <a:endParaRPr lang="LID4096" sz="4100" dirty="0"/>
          </a:p>
        </p:txBody>
      </p:sp>
      <p:sp>
        <p:nvSpPr>
          <p:cNvPr id="3" name="Subtitle 2">
            <a:extLst>
              <a:ext uri="{FF2B5EF4-FFF2-40B4-BE49-F238E27FC236}">
                <a16:creationId xmlns:a16="http://schemas.microsoft.com/office/drawing/2014/main" id="{DFA70139-97EC-4C6A-A313-503429E01CD1}"/>
              </a:ext>
            </a:extLst>
          </p:cNvPr>
          <p:cNvSpPr>
            <a:spLocks noGrp="1"/>
          </p:cNvSpPr>
          <p:nvPr>
            <p:ph type="subTitle" idx="1"/>
          </p:nvPr>
        </p:nvSpPr>
        <p:spPr>
          <a:xfrm>
            <a:off x="677335" y="4050831"/>
            <a:ext cx="4079721" cy="1096901"/>
          </a:xfrm>
        </p:spPr>
        <p:txBody>
          <a:bodyPr>
            <a:normAutofit/>
          </a:bodyPr>
          <a:lstStyle/>
          <a:p>
            <a:pPr algn="ctr"/>
            <a:r>
              <a:rPr lang="en-US" sz="1600" dirty="0"/>
              <a:t>By: Yuval Berkovich &amp; </a:t>
            </a:r>
            <a:r>
              <a:rPr lang="en-US" sz="1600" dirty="0" err="1"/>
              <a:t>Nitay</a:t>
            </a:r>
            <a:r>
              <a:rPr lang="en-US" sz="1600" dirty="0"/>
              <a:t> Hen</a:t>
            </a:r>
          </a:p>
          <a:p>
            <a:endParaRPr lang="LID4096" sz="1600" dirty="0"/>
          </a:p>
        </p:txBody>
      </p:sp>
      <p:cxnSp>
        <p:nvCxnSpPr>
          <p:cNvPr id="10" name="Straight Connector 9">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11">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3"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70685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985B5-F712-498C-9C25-C00E84610305}"/>
              </a:ext>
            </a:extLst>
          </p:cNvPr>
          <p:cNvSpPr>
            <a:spLocks noGrp="1"/>
          </p:cNvSpPr>
          <p:nvPr>
            <p:ph type="title"/>
          </p:nvPr>
        </p:nvSpPr>
        <p:spPr>
          <a:xfrm>
            <a:off x="677334" y="114300"/>
            <a:ext cx="8596668" cy="1320800"/>
          </a:xfrm>
        </p:spPr>
        <p:txBody>
          <a:bodyPr/>
          <a:lstStyle/>
          <a:p>
            <a:r>
              <a:rPr lang="en-US" dirty="0"/>
              <a:t>Clean Data Frame</a:t>
            </a:r>
            <a:endParaRPr lang="LID4096" dirty="0"/>
          </a:p>
        </p:txBody>
      </p:sp>
      <p:pic>
        <p:nvPicPr>
          <p:cNvPr id="5" name="Content Placeholder 4">
            <a:extLst>
              <a:ext uri="{FF2B5EF4-FFF2-40B4-BE49-F238E27FC236}">
                <a16:creationId xmlns:a16="http://schemas.microsoft.com/office/drawing/2014/main" id="{C2BBE8C1-5B82-4C85-9443-72E84B2573E2}"/>
              </a:ext>
            </a:extLst>
          </p:cNvPr>
          <p:cNvPicPr>
            <a:picLocks noGrp="1" noChangeAspect="1"/>
          </p:cNvPicPr>
          <p:nvPr>
            <p:ph idx="1"/>
          </p:nvPr>
        </p:nvPicPr>
        <p:blipFill>
          <a:blip r:embed="rId2"/>
          <a:stretch>
            <a:fillRect/>
          </a:stretch>
        </p:blipFill>
        <p:spPr>
          <a:xfrm>
            <a:off x="677334" y="774700"/>
            <a:ext cx="6372829" cy="2503576"/>
          </a:xfrm>
        </p:spPr>
      </p:pic>
      <p:cxnSp>
        <p:nvCxnSpPr>
          <p:cNvPr id="7" name="Straight Arrow Connector 6">
            <a:extLst>
              <a:ext uri="{FF2B5EF4-FFF2-40B4-BE49-F238E27FC236}">
                <a16:creationId xmlns:a16="http://schemas.microsoft.com/office/drawing/2014/main" id="{5AC3383D-F486-45F9-937B-4D75A5392E4F}"/>
              </a:ext>
            </a:extLst>
          </p:cNvPr>
          <p:cNvCxnSpPr>
            <a:cxnSpLocks/>
            <a:endCxn id="9" idx="0"/>
          </p:cNvCxnSpPr>
          <p:nvPr/>
        </p:nvCxnSpPr>
        <p:spPr>
          <a:xfrm>
            <a:off x="3749040" y="3278276"/>
            <a:ext cx="114709" cy="615544"/>
          </a:xfrm>
          <a:prstGeom prst="straightConnector1">
            <a:avLst/>
          </a:prstGeom>
          <a:ln>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F6A00B27-D2C6-47CB-BAEC-D1AEDA3E927D}"/>
              </a:ext>
            </a:extLst>
          </p:cNvPr>
          <p:cNvPicPr>
            <a:picLocks noChangeAspect="1"/>
          </p:cNvPicPr>
          <p:nvPr/>
        </p:nvPicPr>
        <p:blipFill>
          <a:blip r:embed="rId3"/>
          <a:stretch>
            <a:fillRect/>
          </a:stretch>
        </p:blipFill>
        <p:spPr>
          <a:xfrm>
            <a:off x="677334" y="3893820"/>
            <a:ext cx="6372829" cy="2813029"/>
          </a:xfrm>
          <a:prstGeom prst="rect">
            <a:avLst/>
          </a:prstGeom>
        </p:spPr>
      </p:pic>
      <p:sp>
        <p:nvSpPr>
          <p:cNvPr id="13" name="TextBox 12">
            <a:extLst>
              <a:ext uri="{FF2B5EF4-FFF2-40B4-BE49-F238E27FC236}">
                <a16:creationId xmlns:a16="http://schemas.microsoft.com/office/drawing/2014/main" id="{3650C1D3-5D25-4FDB-AAA4-AD02BC76A4EE}"/>
              </a:ext>
            </a:extLst>
          </p:cNvPr>
          <p:cNvSpPr txBox="1"/>
          <p:nvPr/>
        </p:nvSpPr>
        <p:spPr>
          <a:xfrm>
            <a:off x="7482840" y="3893820"/>
            <a:ext cx="2039341" cy="923330"/>
          </a:xfrm>
          <a:prstGeom prst="rect">
            <a:avLst/>
          </a:prstGeom>
          <a:noFill/>
        </p:spPr>
        <p:txBody>
          <a:bodyPr wrap="none" rtlCol="0">
            <a:spAutoFit/>
          </a:bodyPr>
          <a:lstStyle/>
          <a:p>
            <a:r>
              <a:rPr lang="en-US" b="1" dirty="0"/>
              <a:t>5,949 rows have </a:t>
            </a:r>
          </a:p>
          <a:p>
            <a:r>
              <a:rPr lang="en-US" b="1" dirty="0"/>
              <a:t>been removed.</a:t>
            </a:r>
          </a:p>
          <a:p>
            <a:endParaRPr lang="LID4096" dirty="0"/>
          </a:p>
        </p:txBody>
      </p:sp>
    </p:spTree>
    <p:extLst>
      <p:ext uri="{BB962C8B-B14F-4D97-AF65-F5344CB8AC3E}">
        <p14:creationId xmlns:p14="http://schemas.microsoft.com/office/powerpoint/2010/main" val="2304965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D23AD-D3D2-4D93-A120-EB7C6CE99A85}"/>
              </a:ext>
            </a:extLst>
          </p:cNvPr>
          <p:cNvSpPr>
            <a:spLocks noGrp="1"/>
          </p:cNvSpPr>
          <p:nvPr>
            <p:ph type="title"/>
          </p:nvPr>
        </p:nvSpPr>
        <p:spPr>
          <a:xfrm>
            <a:off x="677334" y="220980"/>
            <a:ext cx="8596668" cy="1320800"/>
          </a:xfrm>
        </p:spPr>
        <p:txBody>
          <a:bodyPr/>
          <a:lstStyle/>
          <a:p>
            <a:r>
              <a:rPr lang="en-US" dirty="0"/>
              <a:t>Visualization of price per square meter (PPSQM) over the years: Graphs</a:t>
            </a:r>
            <a:endParaRPr lang="LID4096" dirty="0"/>
          </a:p>
        </p:txBody>
      </p:sp>
      <p:pic>
        <p:nvPicPr>
          <p:cNvPr id="5" name="Content Placeholder 4">
            <a:extLst>
              <a:ext uri="{FF2B5EF4-FFF2-40B4-BE49-F238E27FC236}">
                <a16:creationId xmlns:a16="http://schemas.microsoft.com/office/drawing/2014/main" id="{68190DDF-A0DF-4353-9588-9986AA207685}"/>
              </a:ext>
            </a:extLst>
          </p:cNvPr>
          <p:cNvPicPr>
            <a:picLocks noGrp="1" noChangeAspect="1"/>
          </p:cNvPicPr>
          <p:nvPr>
            <p:ph idx="1"/>
          </p:nvPr>
        </p:nvPicPr>
        <p:blipFill>
          <a:blip r:embed="rId2"/>
          <a:stretch>
            <a:fillRect/>
          </a:stretch>
        </p:blipFill>
        <p:spPr>
          <a:xfrm>
            <a:off x="4668865" y="1541780"/>
            <a:ext cx="2407459" cy="5040322"/>
          </a:xfrm>
        </p:spPr>
      </p:pic>
      <p:pic>
        <p:nvPicPr>
          <p:cNvPr id="7" name="Picture 6">
            <a:extLst>
              <a:ext uri="{FF2B5EF4-FFF2-40B4-BE49-F238E27FC236}">
                <a16:creationId xmlns:a16="http://schemas.microsoft.com/office/drawing/2014/main" id="{A5968C15-3EB1-4A62-BD58-6696EB6158B8}"/>
              </a:ext>
            </a:extLst>
          </p:cNvPr>
          <p:cNvPicPr>
            <a:picLocks noChangeAspect="1"/>
          </p:cNvPicPr>
          <p:nvPr/>
        </p:nvPicPr>
        <p:blipFill>
          <a:blip r:embed="rId3"/>
          <a:stretch>
            <a:fillRect/>
          </a:stretch>
        </p:blipFill>
        <p:spPr>
          <a:xfrm>
            <a:off x="7212988" y="1541780"/>
            <a:ext cx="2407459" cy="4997358"/>
          </a:xfrm>
          <a:prstGeom prst="rect">
            <a:avLst/>
          </a:prstGeom>
        </p:spPr>
      </p:pic>
      <p:pic>
        <p:nvPicPr>
          <p:cNvPr id="9" name="Picture 8">
            <a:extLst>
              <a:ext uri="{FF2B5EF4-FFF2-40B4-BE49-F238E27FC236}">
                <a16:creationId xmlns:a16="http://schemas.microsoft.com/office/drawing/2014/main" id="{2B62E44C-FFE7-4C8C-95C5-DB0CC9EF623D}"/>
              </a:ext>
            </a:extLst>
          </p:cNvPr>
          <p:cNvPicPr>
            <a:picLocks noChangeAspect="1"/>
          </p:cNvPicPr>
          <p:nvPr/>
        </p:nvPicPr>
        <p:blipFill>
          <a:blip r:embed="rId4"/>
          <a:stretch>
            <a:fillRect/>
          </a:stretch>
        </p:blipFill>
        <p:spPr>
          <a:xfrm>
            <a:off x="9757111" y="1563261"/>
            <a:ext cx="2331278" cy="4997358"/>
          </a:xfrm>
          <a:prstGeom prst="rect">
            <a:avLst/>
          </a:prstGeom>
        </p:spPr>
      </p:pic>
      <p:pic>
        <p:nvPicPr>
          <p:cNvPr id="11" name="Picture 10">
            <a:extLst>
              <a:ext uri="{FF2B5EF4-FFF2-40B4-BE49-F238E27FC236}">
                <a16:creationId xmlns:a16="http://schemas.microsoft.com/office/drawing/2014/main" id="{FF66CF57-9413-4518-B1F1-BEEDC44D56C6}"/>
              </a:ext>
            </a:extLst>
          </p:cNvPr>
          <p:cNvPicPr>
            <a:picLocks noChangeAspect="1"/>
          </p:cNvPicPr>
          <p:nvPr/>
        </p:nvPicPr>
        <p:blipFill>
          <a:blip r:embed="rId5"/>
          <a:stretch>
            <a:fillRect/>
          </a:stretch>
        </p:blipFill>
        <p:spPr>
          <a:xfrm>
            <a:off x="2042914" y="3212681"/>
            <a:ext cx="2451197" cy="1609485"/>
          </a:xfrm>
          <a:prstGeom prst="rect">
            <a:avLst/>
          </a:prstGeom>
        </p:spPr>
      </p:pic>
      <p:pic>
        <p:nvPicPr>
          <p:cNvPr id="13" name="Picture 12">
            <a:extLst>
              <a:ext uri="{FF2B5EF4-FFF2-40B4-BE49-F238E27FC236}">
                <a16:creationId xmlns:a16="http://schemas.microsoft.com/office/drawing/2014/main" id="{A57C93C5-0D97-4E77-A499-49077C50EE74}"/>
              </a:ext>
            </a:extLst>
          </p:cNvPr>
          <p:cNvPicPr>
            <a:picLocks noChangeAspect="1"/>
          </p:cNvPicPr>
          <p:nvPr/>
        </p:nvPicPr>
        <p:blipFill>
          <a:blip r:embed="rId6"/>
          <a:stretch>
            <a:fillRect/>
          </a:stretch>
        </p:blipFill>
        <p:spPr>
          <a:xfrm>
            <a:off x="103611" y="1541780"/>
            <a:ext cx="4492519" cy="829648"/>
          </a:xfrm>
          <a:prstGeom prst="rect">
            <a:avLst/>
          </a:prstGeom>
        </p:spPr>
      </p:pic>
    </p:spTree>
    <p:extLst>
      <p:ext uri="{BB962C8B-B14F-4D97-AF65-F5344CB8AC3E}">
        <p14:creationId xmlns:p14="http://schemas.microsoft.com/office/powerpoint/2010/main" val="2089775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D173D-F007-4A1E-8F4B-5F64D14851A7}"/>
              </a:ext>
            </a:extLst>
          </p:cNvPr>
          <p:cNvSpPr>
            <a:spLocks noGrp="1"/>
          </p:cNvSpPr>
          <p:nvPr>
            <p:ph type="title"/>
          </p:nvPr>
        </p:nvSpPr>
        <p:spPr>
          <a:xfrm>
            <a:off x="677334" y="327660"/>
            <a:ext cx="8596668" cy="1320800"/>
          </a:xfrm>
        </p:spPr>
        <p:txBody>
          <a:bodyPr/>
          <a:lstStyle/>
          <a:p>
            <a:r>
              <a:rPr lang="en-US" dirty="0"/>
              <a:t>Visualization of house pricing increase in Gush Dan by areas:</a:t>
            </a:r>
            <a:endParaRPr lang="LID4096" dirty="0"/>
          </a:p>
        </p:txBody>
      </p:sp>
      <p:pic>
        <p:nvPicPr>
          <p:cNvPr id="13" name="Content Placeholder 12">
            <a:extLst>
              <a:ext uri="{FF2B5EF4-FFF2-40B4-BE49-F238E27FC236}">
                <a16:creationId xmlns:a16="http://schemas.microsoft.com/office/drawing/2014/main" id="{75FDB645-755E-4779-A0B7-0CB239796210}"/>
              </a:ext>
            </a:extLst>
          </p:cNvPr>
          <p:cNvPicPr>
            <a:picLocks noGrp="1" noChangeAspect="1"/>
          </p:cNvPicPr>
          <p:nvPr>
            <p:ph idx="1"/>
          </p:nvPr>
        </p:nvPicPr>
        <p:blipFill>
          <a:blip r:embed="rId2"/>
          <a:stretch>
            <a:fillRect/>
          </a:stretch>
        </p:blipFill>
        <p:spPr>
          <a:xfrm>
            <a:off x="677334" y="1767840"/>
            <a:ext cx="7686490" cy="4679772"/>
          </a:xfrm>
        </p:spPr>
      </p:pic>
    </p:spTree>
    <p:extLst>
      <p:ext uri="{BB962C8B-B14F-4D97-AF65-F5344CB8AC3E}">
        <p14:creationId xmlns:p14="http://schemas.microsoft.com/office/powerpoint/2010/main" val="563062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A0C4F-BC62-486D-892E-DE85A56A54A2}"/>
              </a:ext>
            </a:extLst>
          </p:cNvPr>
          <p:cNvSpPr>
            <a:spLocks noGrp="1"/>
          </p:cNvSpPr>
          <p:nvPr>
            <p:ph type="title"/>
          </p:nvPr>
        </p:nvSpPr>
        <p:spPr>
          <a:xfrm>
            <a:off x="677334" y="247724"/>
            <a:ext cx="8596668" cy="1320800"/>
          </a:xfrm>
        </p:spPr>
        <p:txBody>
          <a:bodyPr/>
          <a:lstStyle/>
          <a:p>
            <a:r>
              <a:rPr lang="en-US" dirty="0"/>
              <a:t>Visualization of house pricing increase in Gush Dan collectively: Graphs</a:t>
            </a:r>
            <a:endParaRPr lang="LID4096" dirty="0"/>
          </a:p>
        </p:txBody>
      </p:sp>
      <p:pic>
        <p:nvPicPr>
          <p:cNvPr id="9" name="Content Placeholder 8">
            <a:extLst>
              <a:ext uri="{FF2B5EF4-FFF2-40B4-BE49-F238E27FC236}">
                <a16:creationId xmlns:a16="http://schemas.microsoft.com/office/drawing/2014/main" id="{4F75F14C-A254-474F-8321-332FE8397E6A}"/>
              </a:ext>
            </a:extLst>
          </p:cNvPr>
          <p:cNvPicPr>
            <a:picLocks noGrp="1" noChangeAspect="1"/>
          </p:cNvPicPr>
          <p:nvPr>
            <p:ph idx="1"/>
          </p:nvPr>
        </p:nvPicPr>
        <p:blipFill>
          <a:blip r:embed="rId2"/>
          <a:stretch>
            <a:fillRect/>
          </a:stretch>
        </p:blipFill>
        <p:spPr>
          <a:xfrm>
            <a:off x="677334" y="1752600"/>
            <a:ext cx="7736824" cy="4665688"/>
          </a:xfrm>
        </p:spPr>
      </p:pic>
    </p:spTree>
    <p:extLst>
      <p:ext uri="{BB962C8B-B14F-4D97-AF65-F5344CB8AC3E}">
        <p14:creationId xmlns:p14="http://schemas.microsoft.com/office/powerpoint/2010/main" val="3856462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55109-C806-46A4-BA13-221D88441E54}"/>
              </a:ext>
            </a:extLst>
          </p:cNvPr>
          <p:cNvSpPr>
            <a:spLocks noGrp="1"/>
          </p:cNvSpPr>
          <p:nvPr>
            <p:ph type="title"/>
          </p:nvPr>
        </p:nvSpPr>
        <p:spPr>
          <a:xfrm>
            <a:off x="480738" y="114983"/>
            <a:ext cx="8596668" cy="1320800"/>
          </a:xfrm>
        </p:spPr>
        <p:txBody>
          <a:bodyPr/>
          <a:lstStyle/>
          <a:p>
            <a:r>
              <a:rPr lang="en-US" dirty="0"/>
              <a:t>Visualization of house pricing increase in Gush Dan divided by cities: Bar Charts</a:t>
            </a:r>
            <a:endParaRPr lang="LID4096" dirty="0"/>
          </a:p>
        </p:txBody>
      </p:sp>
      <p:pic>
        <p:nvPicPr>
          <p:cNvPr id="7" name="Content Placeholder 6">
            <a:extLst>
              <a:ext uri="{FF2B5EF4-FFF2-40B4-BE49-F238E27FC236}">
                <a16:creationId xmlns:a16="http://schemas.microsoft.com/office/drawing/2014/main" id="{1BAF976C-1CF1-4C57-8304-0FAD935F348A}"/>
              </a:ext>
            </a:extLst>
          </p:cNvPr>
          <p:cNvPicPr>
            <a:picLocks noGrp="1" noChangeAspect="1"/>
          </p:cNvPicPr>
          <p:nvPr>
            <p:ph idx="1"/>
          </p:nvPr>
        </p:nvPicPr>
        <p:blipFill>
          <a:blip r:embed="rId2"/>
          <a:stretch>
            <a:fillRect/>
          </a:stretch>
        </p:blipFill>
        <p:spPr>
          <a:xfrm>
            <a:off x="480738" y="2462400"/>
            <a:ext cx="2074405" cy="4326955"/>
          </a:xfrm>
        </p:spPr>
      </p:pic>
      <p:pic>
        <p:nvPicPr>
          <p:cNvPr id="5" name="Picture 4">
            <a:extLst>
              <a:ext uri="{FF2B5EF4-FFF2-40B4-BE49-F238E27FC236}">
                <a16:creationId xmlns:a16="http://schemas.microsoft.com/office/drawing/2014/main" id="{B24BA6D0-D810-4C92-9A83-0CDE3B776FE1}"/>
              </a:ext>
            </a:extLst>
          </p:cNvPr>
          <p:cNvPicPr>
            <a:picLocks noChangeAspect="1"/>
          </p:cNvPicPr>
          <p:nvPr/>
        </p:nvPicPr>
        <p:blipFill>
          <a:blip r:embed="rId3"/>
          <a:stretch>
            <a:fillRect/>
          </a:stretch>
        </p:blipFill>
        <p:spPr>
          <a:xfrm>
            <a:off x="480738" y="1341103"/>
            <a:ext cx="4552443" cy="970097"/>
          </a:xfrm>
          <a:prstGeom prst="rect">
            <a:avLst/>
          </a:prstGeom>
        </p:spPr>
      </p:pic>
      <p:pic>
        <p:nvPicPr>
          <p:cNvPr id="9" name="Picture 8">
            <a:extLst>
              <a:ext uri="{FF2B5EF4-FFF2-40B4-BE49-F238E27FC236}">
                <a16:creationId xmlns:a16="http://schemas.microsoft.com/office/drawing/2014/main" id="{47815CE3-F3AA-4B7B-A6F7-0B4B0745C8A6}"/>
              </a:ext>
            </a:extLst>
          </p:cNvPr>
          <p:cNvPicPr>
            <a:picLocks noChangeAspect="1"/>
          </p:cNvPicPr>
          <p:nvPr/>
        </p:nvPicPr>
        <p:blipFill>
          <a:blip r:embed="rId4"/>
          <a:stretch>
            <a:fillRect/>
          </a:stretch>
        </p:blipFill>
        <p:spPr>
          <a:xfrm>
            <a:off x="2826403" y="2460881"/>
            <a:ext cx="2074404" cy="4282136"/>
          </a:xfrm>
          <a:prstGeom prst="rect">
            <a:avLst/>
          </a:prstGeom>
        </p:spPr>
      </p:pic>
      <p:pic>
        <p:nvPicPr>
          <p:cNvPr id="11" name="Picture 10">
            <a:extLst>
              <a:ext uri="{FF2B5EF4-FFF2-40B4-BE49-F238E27FC236}">
                <a16:creationId xmlns:a16="http://schemas.microsoft.com/office/drawing/2014/main" id="{01E60D96-B01F-4A3C-AD9A-0C94A2E6F1BE}"/>
              </a:ext>
            </a:extLst>
          </p:cNvPr>
          <p:cNvPicPr>
            <a:picLocks noChangeAspect="1"/>
          </p:cNvPicPr>
          <p:nvPr/>
        </p:nvPicPr>
        <p:blipFill>
          <a:blip r:embed="rId5"/>
          <a:stretch>
            <a:fillRect/>
          </a:stretch>
        </p:blipFill>
        <p:spPr>
          <a:xfrm>
            <a:off x="5156844" y="2416061"/>
            <a:ext cx="2124070" cy="4326955"/>
          </a:xfrm>
          <a:prstGeom prst="rect">
            <a:avLst/>
          </a:prstGeom>
        </p:spPr>
      </p:pic>
      <p:pic>
        <p:nvPicPr>
          <p:cNvPr id="13" name="Picture 12">
            <a:extLst>
              <a:ext uri="{FF2B5EF4-FFF2-40B4-BE49-F238E27FC236}">
                <a16:creationId xmlns:a16="http://schemas.microsoft.com/office/drawing/2014/main" id="{05B79304-736F-45F8-8E0A-822841ABE8E8}"/>
              </a:ext>
            </a:extLst>
          </p:cNvPr>
          <p:cNvPicPr>
            <a:picLocks noChangeAspect="1"/>
          </p:cNvPicPr>
          <p:nvPr/>
        </p:nvPicPr>
        <p:blipFill>
          <a:blip r:embed="rId6"/>
          <a:stretch>
            <a:fillRect/>
          </a:stretch>
        </p:blipFill>
        <p:spPr>
          <a:xfrm>
            <a:off x="7502508" y="3823440"/>
            <a:ext cx="2226725" cy="1538003"/>
          </a:xfrm>
          <a:prstGeom prst="rect">
            <a:avLst/>
          </a:prstGeom>
        </p:spPr>
      </p:pic>
    </p:spTree>
    <p:extLst>
      <p:ext uri="{BB962C8B-B14F-4D97-AF65-F5344CB8AC3E}">
        <p14:creationId xmlns:p14="http://schemas.microsoft.com/office/powerpoint/2010/main" val="969174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C7FFF-4604-453B-9899-FC4444ECA559}"/>
              </a:ext>
            </a:extLst>
          </p:cNvPr>
          <p:cNvSpPr>
            <a:spLocks noGrp="1"/>
          </p:cNvSpPr>
          <p:nvPr>
            <p:ph type="title"/>
          </p:nvPr>
        </p:nvSpPr>
        <p:spPr>
          <a:xfrm>
            <a:off x="677334" y="156238"/>
            <a:ext cx="8596668" cy="1320800"/>
          </a:xfrm>
        </p:spPr>
        <p:txBody>
          <a:bodyPr/>
          <a:lstStyle/>
          <a:p>
            <a:r>
              <a:rPr lang="en-US" dirty="0"/>
              <a:t>Visualization of house pricing increase in Gush Dan collectively: Bar Chart</a:t>
            </a:r>
            <a:endParaRPr lang="LID4096" dirty="0"/>
          </a:p>
        </p:txBody>
      </p:sp>
      <p:pic>
        <p:nvPicPr>
          <p:cNvPr id="7" name="Content Placeholder 6">
            <a:extLst>
              <a:ext uri="{FF2B5EF4-FFF2-40B4-BE49-F238E27FC236}">
                <a16:creationId xmlns:a16="http://schemas.microsoft.com/office/drawing/2014/main" id="{3ABA9318-3683-4A6E-9523-78FD41EE25BF}"/>
              </a:ext>
            </a:extLst>
          </p:cNvPr>
          <p:cNvPicPr>
            <a:picLocks noGrp="1" noChangeAspect="1"/>
          </p:cNvPicPr>
          <p:nvPr>
            <p:ph idx="1"/>
          </p:nvPr>
        </p:nvPicPr>
        <p:blipFill>
          <a:blip r:embed="rId2"/>
          <a:stretch>
            <a:fillRect/>
          </a:stretch>
        </p:blipFill>
        <p:spPr>
          <a:xfrm>
            <a:off x="677334" y="2469600"/>
            <a:ext cx="8272467" cy="4232162"/>
          </a:xfrm>
        </p:spPr>
      </p:pic>
      <p:pic>
        <p:nvPicPr>
          <p:cNvPr id="5" name="Picture 4">
            <a:extLst>
              <a:ext uri="{FF2B5EF4-FFF2-40B4-BE49-F238E27FC236}">
                <a16:creationId xmlns:a16="http://schemas.microsoft.com/office/drawing/2014/main" id="{B17267EB-F2FE-4851-BF9C-EACFCBDEFDB7}"/>
              </a:ext>
            </a:extLst>
          </p:cNvPr>
          <p:cNvPicPr>
            <a:picLocks noChangeAspect="1"/>
          </p:cNvPicPr>
          <p:nvPr/>
        </p:nvPicPr>
        <p:blipFill>
          <a:blip r:embed="rId3"/>
          <a:stretch>
            <a:fillRect/>
          </a:stretch>
        </p:blipFill>
        <p:spPr>
          <a:xfrm>
            <a:off x="677334" y="1339319"/>
            <a:ext cx="3974552" cy="1051081"/>
          </a:xfrm>
          <a:prstGeom prst="rect">
            <a:avLst/>
          </a:prstGeom>
        </p:spPr>
      </p:pic>
    </p:spTree>
    <p:extLst>
      <p:ext uri="{BB962C8B-B14F-4D97-AF65-F5344CB8AC3E}">
        <p14:creationId xmlns:p14="http://schemas.microsoft.com/office/powerpoint/2010/main" val="3868619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BD11ECC6-8551-4768-8DFD-CD41AF420A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35" name="Group 34">
            <a:extLst>
              <a:ext uri="{FF2B5EF4-FFF2-40B4-BE49-F238E27FC236}">
                <a16:creationId xmlns:a16="http://schemas.microsoft.com/office/drawing/2014/main" id="{93657592-CA60-4F45-B1A0-88AA772420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36" name="Straight Connector 35">
              <a:extLst>
                <a:ext uri="{FF2B5EF4-FFF2-40B4-BE49-F238E27FC236}">
                  <a16:creationId xmlns:a16="http://schemas.microsoft.com/office/drawing/2014/main" id="{6F47E2B4-7DA9-4312-A1F0-C48388B23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35B274F7-039F-4BFC-AA98-B51B1D6C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38" name="Rectangle 23">
              <a:extLst>
                <a:ext uri="{FF2B5EF4-FFF2-40B4-BE49-F238E27FC236}">
                  <a16:creationId xmlns:a16="http://schemas.microsoft.com/office/drawing/2014/main" id="{11A31103-C703-46C9-9D26-497A1ACD5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5">
              <a:extLst>
                <a:ext uri="{FF2B5EF4-FFF2-40B4-BE49-F238E27FC236}">
                  <a16:creationId xmlns:a16="http://schemas.microsoft.com/office/drawing/2014/main" id="{382F955F-FC22-44B8-BDCF-B7758032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1F567692-F087-479A-8931-BD2869C3E4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7">
              <a:extLst>
                <a:ext uri="{FF2B5EF4-FFF2-40B4-BE49-F238E27FC236}">
                  <a16:creationId xmlns:a16="http://schemas.microsoft.com/office/drawing/2014/main" id="{49B3E4CD-0738-4B9D-A14F-1E8694DDF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8">
              <a:extLst>
                <a:ext uri="{FF2B5EF4-FFF2-40B4-BE49-F238E27FC236}">
                  <a16:creationId xmlns:a16="http://schemas.microsoft.com/office/drawing/2014/main" id="{4753B851-AD90-4CCD-85D0-65AA6567D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9">
              <a:extLst>
                <a:ext uri="{FF2B5EF4-FFF2-40B4-BE49-F238E27FC236}">
                  <a16:creationId xmlns:a16="http://schemas.microsoft.com/office/drawing/2014/main" id="{EBF14868-A190-4E21-9522-8977C474C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Isosceles Triangle 43">
              <a:extLst>
                <a:ext uri="{FF2B5EF4-FFF2-40B4-BE49-F238E27FC236}">
                  <a16:creationId xmlns:a16="http://schemas.microsoft.com/office/drawing/2014/main" id="{BCBB4922-76EE-442B-A649-09873DCE7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6" name="Rectangle 45">
            <a:extLst>
              <a:ext uri="{FF2B5EF4-FFF2-40B4-BE49-F238E27FC236}">
                <a16:creationId xmlns:a16="http://schemas.microsoft.com/office/drawing/2014/main" id="{8E2EB503-A017-4457-A105-53638C97D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E69CF4E-FF77-4DB4-9176-B6D49CE1BAAE}"/>
              </a:ext>
            </a:extLst>
          </p:cNvPr>
          <p:cNvPicPr>
            <a:picLocks noChangeAspect="1"/>
          </p:cNvPicPr>
          <p:nvPr/>
        </p:nvPicPr>
        <p:blipFill>
          <a:blip r:embed="rId2"/>
          <a:stretch>
            <a:fillRect/>
          </a:stretch>
        </p:blipFill>
        <p:spPr>
          <a:xfrm>
            <a:off x="159256" y="535334"/>
            <a:ext cx="3759925" cy="3731726"/>
          </a:xfrm>
          <a:prstGeom prst="rect">
            <a:avLst/>
          </a:prstGeom>
        </p:spPr>
      </p:pic>
      <p:pic>
        <p:nvPicPr>
          <p:cNvPr id="17" name="Picture 16">
            <a:extLst>
              <a:ext uri="{FF2B5EF4-FFF2-40B4-BE49-F238E27FC236}">
                <a16:creationId xmlns:a16="http://schemas.microsoft.com/office/drawing/2014/main" id="{B2DEC4B0-548E-024C-95B4-9170EC629AD9}"/>
              </a:ext>
            </a:extLst>
          </p:cNvPr>
          <p:cNvPicPr>
            <a:picLocks noChangeAspect="1"/>
          </p:cNvPicPr>
          <p:nvPr/>
        </p:nvPicPr>
        <p:blipFill>
          <a:blip r:embed="rId3"/>
          <a:stretch>
            <a:fillRect/>
          </a:stretch>
        </p:blipFill>
        <p:spPr>
          <a:xfrm>
            <a:off x="8003026" y="479505"/>
            <a:ext cx="4188974" cy="3843383"/>
          </a:xfrm>
          <a:prstGeom prst="rect">
            <a:avLst/>
          </a:prstGeom>
        </p:spPr>
      </p:pic>
      <p:sp>
        <p:nvSpPr>
          <p:cNvPr id="3" name="Content Placeholder 2">
            <a:extLst>
              <a:ext uri="{FF2B5EF4-FFF2-40B4-BE49-F238E27FC236}">
                <a16:creationId xmlns:a16="http://schemas.microsoft.com/office/drawing/2014/main" id="{E6357054-247B-45F1-A870-A7D8CDA80C73}"/>
              </a:ext>
            </a:extLst>
          </p:cNvPr>
          <p:cNvSpPr>
            <a:spLocks noGrp="1"/>
          </p:cNvSpPr>
          <p:nvPr>
            <p:ph idx="1"/>
          </p:nvPr>
        </p:nvSpPr>
        <p:spPr>
          <a:xfrm>
            <a:off x="5268685" y="4814595"/>
            <a:ext cx="4531807" cy="1563899"/>
          </a:xfrm>
        </p:spPr>
        <p:txBody>
          <a:bodyPr anchor="ctr">
            <a:normAutofit/>
          </a:bodyPr>
          <a:lstStyle/>
          <a:p>
            <a:r>
              <a:rPr lang="en-US">
                <a:solidFill>
                  <a:srgbClr val="FFFFFF"/>
                </a:solidFill>
              </a:rPr>
              <a:t>We chose ‘Linear Regression’ as the machine learning module to predict future prices rise in Gush Dan</a:t>
            </a:r>
          </a:p>
          <a:p>
            <a:endParaRPr lang="en-US">
              <a:solidFill>
                <a:srgbClr val="FFFFFF"/>
              </a:solidFill>
            </a:endParaRPr>
          </a:p>
        </p:txBody>
      </p:sp>
      <p:sp>
        <p:nvSpPr>
          <p:cNvPr id="2" name="Title 1">
            <a:extLst>
              <a:ext uri="{FF2B5EF4-FFF2-40B4-BE49-F238E27FC236}">
                <a16:creationId xmlns:a16="http://schemas.microsoft.com/office/drawing/2014/main" id="{7AA3D60B-C844-4170-9CB7-4F1DBF188646}"/>
              </a:ext>
            </a:extLst>
          </p:cNvPr>
          <p:cNvSpPr>
            <a:spLocks noGrp="1"/>
          </p:cNvSpPr>
          <p:nvPr>
            <p:ph type="title"/>
          </p:nvPr>
        </p:nvSpPr>
        <p:spPr>
          <a:xfrm>
            <a:off x="677334" y="4811501"/>
            <a:ext cx="4441743" cy="1563899"/>
          </a:xfrm>
        </p:spPr>
        <p:txBody>
          <a:bodyPr anchor="ctr">
            <a:normAutofit/>
          </a:bodyPr>
          <a:lstStyle/>
          <a:p>
            <a:r>
              <a:rPr lang="en-US"/>
              <a:t>Machine Learning: Linear Regression</a:t>
            </a:r>
            <a:endParaRPr lang="LID4096"/>
          </a:p>
        </p:txBody>
      </p:sp>
      <p:pic>
        <p:nvPicPr>
          <p:cNvPr id="25" name="Picture 24">
            <a:extLst>
              <a:ext uri="{FF2B5EF4-FFF2-40B4-BE49-F238E27FC236}">
                <a16:creationId xmlns:a16="http://schemas.microsoft.com/office/drawing/2014/main" id="{AD5745E9-D016-6B54-1DB4-3766FB82779E}"/>
              </a:ext>
            </a:extLst>
          </p:cNvPr>
          <p:cNvPicPr>
            <a:picLocks noChangeAspect="1"/>
          </p:cNvPicPr>
          <p:nvPr/>
        </p:nvPicPr>
        <p:blipFill>
          <a:blip r:embed="rId4"/>
          <a:stretch>
            <a:fillRect/>
          </a:stretch>
        </p:blipFill>
        <p:spPr>
          <a:xfrm>
            <a:off x="3956328" y="502739"/>
            <a:ext cx="4038291" cy="3820149"/>
          </a:xfrm>
          <a:prstGeom prst="rect">
            <a:avLst/>
          </a:prstGeom>
        </p:spPr>
      </p:pic>
    </p:spTree>
    <p:extLst>
      <p:ext uri="{BB962C8B-B14F-4D97-AF65-F5344CB8AC3E}">
        <p14:creationId xmlns:p14="http://schemas.microsoft.com/office/powerpoint/2010/main" val="3316896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04B50-1FB7-1132-B3EF-C698B8DECF4B}"/>
              </a:ext>
            </a:extLst>
          </p:cNvPr>
          <p:cNvSpPr>
            <a:spLocks noGrp="1"/>
          </p:cNvSpPr>
          <p:nvPr>
            <p:ph type="title"/>
          </p:nvPr>
        </p:nvSpPr>
        <p:spPr/>
        <p:txBody>
          <a:bodyPr/>
          <a:lstStyle/>
          <a:p>
            <a:r>
              <a:rPr lang="en-US" dirty="0"/>
              <a:t>Predicting the price rise</a:t>
            </a:r>
          </a:p>
        </p:txBody>
      </p:sp>
      <p:pic>
        <p:nvPicPr>
          <p:cNvPr id="13" name="Picture 12">
            <a:extLst>
              <a:ext uri="{FF2B5EF4-FFF2-40B4-BE49-F238E27FC236}">
                <a16:creationId xmlns:a16="http://schemas.microsoft.com/office/drawing/2014/main" id="{42CDD846-0032-436A-6228-390F29FD0F0B}"/>
              </a:ext>
            </a:extLst>
          </p:cNvPr>
          <p:cNvPicPr>
            <a:picLocks noChangeAspect="1"/>
          </p:cNvPicPr>
          <p:nvPr/>
        </p:nvPicPr>
        <p:blipFill>
          <a:blip r:embed="rId2"/>
          <a:stretch>
            <a:fillRect/>
          </a:stretch>
        </p:blipFill>
        <p:spPr>
          <a:xfrm>
            <a:off x="312228" y="2013448"/>
            <a:ext cx="9326880" cy="1846017"/>
          </a:xfrm>
          <a:prstGeom prst="rect">
            <a:avLst/>
          </a:prstGeom>
        </p:spPr>
      </p:pic>
    </p:spTree>
    <p:extLst>
      <p:ext uri="{BB962C8B-B14F-4D97-AF65-F5344CB8AC3E}">
        <p14:creationId xmlns:p14="http://schemas.microsoft.com/office/powerpoint/2010/main" val="1586046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8C7BF-0AAD-4F5F-98B2-30CD340E87B4}"/>
              </a:ext>
            </a:extLst>
          </p:cNvPr>
          <p:cNvSpPr>
            <a:spLocks noGrp="1"/>
          </p:cNvSpPr>
          <p:nvPr>
            <p:ph type="title"/>
          </p:nvPr>
        </p:nvSpPr>
        <p:spPr>
          <a:xfrm>
            <a:off x="677334" y="129540"/>
            <a:ext cx="8596668" cy="1320800"/>
          </a:xfrm>
        </p:spPr>
        <p:txBody>
          <a:bodyPr/>
          <a:lstStyle/>
          <a:p>
            <a:r>
              <a:rPr lang="en-US" dirty="0"/>
              <a:t>Introduction</a:t>
            </a:r>
            <a:endParaRPr lang="LID4096" dirty="0"/>
          </a:p>
        </p:txBody>
      </p:sp>
      <p:sp>
        <p:nvSpPr>
          <p:cNvPr id="3" name="Content Placeholder 2">
            <a:extLst>
              <a:ext uri="{FF2B5EF4-FFF2-40B4-BE49-F238E27FC236}">
                <a16:creationId xmlns:a16="http://schemas.microsoft.com/office/drawing/2014/main" id="{138B9D90-C572-43D7-B3F7-7B1408C55DFB}"/>
              </a:ext>
            </a:extLst>
          </p:cNvPr>
          <p:cNvSpPr>
            <a:spLocks noGrp="1"/>
          </p:cNvSpPr>
          <p:nvPr>
            <p:ph idx="1"/>
          </p:nvPr>
        </p:nvSpPr>
        <p:spPr>
          <a:xfrm>
            <a:off x="677334" y="1044756"/>
            <a:ext cx="8596668" cy="3880773"/>
          </a:xfrm>
        </p:spPr>
        <p:txBody>
          <a:bodyPr>
            <a:normAutofit/>
          </a:bodyPr>
          <a:lstStyle/>
          <a:p>
            <a:r>
              <a:rPr lang="en-US" sz="2400" dirty="0"/>
              <a:t>In this project, we will take a look at Real Estate deals from 2010 to 2020, see the gradual increase in pricing among several cities in Gush Dan, and analyze the data individually for each city with the help of several factors.</a:t>
            </a:r>
          </a:p>
          <a:p>
            <a:endParaRPr lang="en-US" sz="2400" dirty="0"/>
          </a:p>
          <a:p>
            <a:r>
              <a:rPr lang="en-US" sz="2400" dirty="0"/>
              <a:t>More Importantly, we will try and see if we can predict the house pricing in the foreseeable future based on those past statistics, using machine learning algorithms.</a:t>
            </a:r>
            <a:endParaRPr lang="LID4096" sz="2400" dirty="0"/>
          </a:p>
        </p:txBody>
      </p:sp>
    </p:spTree>
    <p:extLst>
      <p:ext uri="{BB962C8B-B14F-4D97-AF65-F5344CB8AC3E}">
        <p14:creationId xmlns:p14="http://schemas.microsoft.com/office/powerpoint/2010/main" val="975548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EF121-82F4-4BF0-9B82-FD82D15225E1}"/>
              </a:ext>
            </a:extLst>
          </p:cNvPr>
          <p:cNvSpPr>
            <a:spLocks noGrp="1"/>
          </p:cNvSpPr>
          <p:nvPr>
            <p:ph type="title"/>
          </p:nvPr>
        </p:nvSpPr>
        <p:spPr>
          <a:xfrm>
            <a:off x="604762" y="156238"/>
            <a:ext cx="8596668" cy="1320800"/>
          </a:xfrm>
        </p:spPr>
        <p:txBody>
          <a:bodyPr/>
          <a:lstStyle/>
          <a:p>
            <a:r>
              <a:rPr lang="en-US" dirty="0"/>
              <a:t>Crawling Procedure</a:t>
            </a:r>
            <a:endParaRPr lang="LID4096" dirty="0"/>
          </a:p>
        </p:txBody>
      </p:sp>
      <p:sp>
        <p:nvSpPr>
          <p:cNvPr id="3" name="Content Placeholder 2">
            <a:extLst>
              <a:ext uri="{FF2B5EF4-FFF2-40B4-BE49-F238E27FC236}">
                <a16:creationId xmlns:a16="http://schemas.microsoft.com/office/drawing/2014/main" id="{35A94DFE-777E-4FFD-B957-FFE081A8FD2D}"/>
              </a:ext>
            </a:extLst>
          </p:cNvPr>
          <p:cNvSpPr>
            <a:spLocks noGrp="1"/>
          </p:cNvSpPr>
          <p:nvPr>
            <p:ph idx="1"/>
          </p:nvPr>
        </p:nvSpPr>
        <p:spPr>
          <a:xfrm>
            <a:off x="604762" y="1009191"/>
            <a:ext cx="8596668" cy="3880773"/>
          </a:xfrm>
        </p:spPr>
        <p:txBody>
          <a:bodyPr/>
          <a:lstStyle/>
          <a:p>
            <a:r>
              <a:rPr lang="en-US" dirty="0"/>
              <a:t>Functions:</a:t>
            </a:r>
          </a:p>
        </p:txBody>
      </p:sp>
      <p:pic>
        <p:nvPicPr>
          <p:cNvPr id="5" name="Picture 4">
            <a:extLst>
              <a:ext uri="{FF2B5EF4-FFF2-40B4-BE49-F238E27FC236}">
                <a16:creationId xmlns:a16="http://schemas.microsoft.com/office/drawing/2014/main" id="{BC02AB72-6E7C-430F-A38E-B6B1DB8318DD}"/>
              </a:ext>
            </a:extLst>
          </p:cNvPr>
          <p:cNvPicPr>
            <a:picLocks noChangeAspect="1"/>
          </p:cNvPicPr>
          <p:nvPr/>
        </p:nvPicPr>
        <p:blipFill>
          <a:blip r:embed="rId2"/>
          <a:stretch>
            <a:fillRect/>
          </a:stretch>
        </p:blipFill>
        <p:spPr>
          <a:xfrm>
            <a:off x="604762" y="1641639"/>
            <a:ext cx="8622327" cy="3574722"/>
          </a:xfrm>
          <a:prstGeom prst="rect">
            <a:avLst/>
          </a:prstGeom>
        </p:spPr>
      </p:pic>
      <p:sp>
        <p:nvSpPr>
          <p:cNvPr id="4" name="TextBox 3">
            <a:extLst>
              <a:ext uri="{FF2B5EF4-FFF2-40B4-BE49-F238E27FC236}">
                <a16:creationId xmlns:a16="http://schemas.microsoft.com/office/drawing/2014/main" id="{EB6D89BD-2FF6-C418-94A8-F51E8CF92948}"/>
              </a:ext>
            </a:extLst>
          </p:cNvPr>
          <p:cNvSpPr txBox="1"/>
          <p:nvPr/>
        </p:nvSpPr>
        <p:spPr>
          <a:xfrm>
            <a:off x="5695406" y="956083"/>
            <a:ext cx="1649811" cy="369332"/>
          </a:xfrm>
          <a:prstGeom prst="rect">
            <a:avLst/>
          </a:prstGeom>
          <a:noFill/>
        </p:spPr>
        <p:txBody>
          <a:bodyPr wrap="none" rtlCol="0">
            <a:spAutoFit/>
          </a:bodyPr>
          <a:lstStyle/>
          <a:p>
            <a:r>
              <a:rPr lang="en-US" dirty="0">
                <a:solidFill>
                  <a:schemeClr val="accent1"/>
                </a:solidFill>
                <a:latin typeface="+mj-lt"/>
                <a:ea typeface="+mj-ea"/>
                <a:cs typeface="+mj-cs"/>
              </a:rPr>
              <a:t>Load the page</a:t>
            </a:r>
          </a:p>
        </p:txBody>
      </p:sp>
      <p:sp>
        <p:nvSpPr>
          <p:cNvPr id="6" name="TextBox 5">
            <a:extLst>
              <a:ext uri="{FF2B5EF4-FFF2-40B4-BE49-F238E27FC236}">
                <a16:creationId xmlns:a16="http://schemas.microsoft.com/office/drawing/2014/main" id="{C2E202B8-9843-D989-6FCD-545966307C02}"/>
              </a:ext>
            </a:extLst>
          </p:cNvPr>
          <p:cNvSpPr txBox="1"/>
          <p:nvPr/>
        </p:nvSpPr>
        <p:spPr>
          <a:xfrm>
            <a:off x="6947287" y="2301496"/>
            <a:ext cx="2254143" cy="369332"/>
          </a:xfrm>
          <a:prstGeom prst="rect">
            <a:avLst/>
          </a:prstGeom>
          <a:noFill/>
        </p:spPr>
        <p:txBody>
          <a:bodyPr wrap="none" rtlCol="0">
            <a:spAutoFit/>
          </a:bodyPr>
          <a:lstStyle/>
          <a:p>
            <a:r>
              <a:rPr lang="en-US" dirty="0">
                <a:solidFill>
                  <a:schemeClr val="accent1"/>
                </a:solidFill>
                <a:latin typeface="+mj-lt"/>
                <a:ea typeface="+mj-ea"/>
                <a:cs typeface="+mj-cs"/>
              </a:rPr>
              <a:t>Load the page table</a:t>
            </a:r>
          </a:p>
        </p:txBody>
      </p:sp>
      <p:sp>
        <p:nvSpPr>
          <p:cNvPr id="7" name="TextBox 6">
            <a:extLst>
              <a:ext uri="{FF2B5EF4-FFF2-40B4-BE49-F238E27FC236}">
                <a16:creationId xmlns:a16="http://schemas.microsoft.com/office/drawing/2014/main" id="{34A54004-DE67-6EC9-FB1C-0B227BF25D50}"/>
              </a:ext>
            </a:extLst>
          </p:cNvPr>
          <p:cNvSpPr txBox="1"/>
          <p:nvPr/>
        </p:nvSpPr>
        <p:spPr>
          <a:xfrm>
            <a:off x="3810366" y="2996877"/>
            <a:ext cx="3007555" cy="369332"/>
          </a:xfrm>
          <a:prstGeom prst="rect">
            <a:avLst/>
          </a:prstGeom>
          <a:noFill/>
        </p:spPr>
        <p:txBody>
          <a:bodyPr wrap="none" rtlCol="0">
            <a:spAutoFit/>
          </a:bodyPr>
          <a:lstStyle/>
          <a:p>
            <a:r>
              <a:rPr lang="en-US" dirty="0">
                <a:solidFill>
                  <a:schemeClr val="accent1"/>
                </a:solidFill>
                <a:latin typeface="+mj-lt"/>
                <a:ea typeface="+mj-ea"/>
                <a:cs typeface="+mj-cs"/>
              </a:rPr>
              <a:t>Get all rows from the table</a:t>
            </a:r>
          </a:p>
        </p:txBody>
      </p:sp>
      <p:sp>
        <p:nvSpPr>
          <p:cNvPr id="8" name="TextBox 7">
            <a:extLst>
              <a:ext uri="{FF2B5EF4-FFF2-40B4-BE49-F238E27FC236}">
                <a16:creationId xmlns:a16="http://schemas.microsoft.com/office/drawing/2014/main" id="{0FA14336-AB6B-2465-6DA9-1202934AE25C}"/>
              </a:ext>
            </a:extLst>
          </p:cNvPr>
          <p:cNvSpPr txBox="1"/>
          <p:nvPr/>
        </p:nvSpPr>
        <p:spPr>
          <a:xfrm>
            <a:off x="6565202" y="3503397"/>
            <a:ext cx="2531462" cy="369332"/>
          </a:xfrm>
          <a:prstGeom prst="rect">
            <a:avLst/>
          </a:prstGeom>
          <a:noFill/>
        </p:spPr>
        <p:txBody>
          <a:bodyPr wrap="none" rtlCol="0">
            <a:spAutoFit/>
          </a:bodyPr>
          <a:lstStyle/>
          <a:p>
            <a:r>
              <a:rPr lang="en-US" dirty="0">
                <a:solidFill>
                  <a:schemeClr val="accent1"/>
                </a:solidFill>
                <a:latin typeface="+mj-lt"/>
                <a:ea typeface="+mj-ea"/>
                <a:cs typeface="+mj-cs"/>
              </a:rPr>
              <a:t>Get the next page URL</a:t>
            </a:r>
          </a:p>
        </p:txBody>
      </p:sp>
      <p:cxnSp>
        <p:nvCxnSpPr>
          <p:cNvPr id="10" name="Straight Arrow Connector 9">
            <a:extLst>
              <a:ext uri="{FF2B5EF4-FFF2-40B4-BE49-F238E27FC236}">
                <a16:creationId xmlns:a16="http://schemas.microsoft.com/office/drawing/2014/main" id="{20F24772-73E0-278B-33B2-FBB9958CF564}"/>
              </a:ext>
            </a:extLst>
          </p:cNvPr>
          <p:cNvCxnSpPr/>
          <p:nvPr/>
        </p:nvCxnSpPr>
        <p:spPr>
          <a:xfrm flipV="1">
            <a:off x="2360023" y="1175657"/>
            <a:ext cx="3335383" cy="675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3F6C5C5-9F26-94D6-D866-7E6DFA5988A1}"/>
              </a:ext>
            </a:extLst>
          </p:cNvPr>
          <p:cNvCxnSpPr/>
          <p:nvPr/>
        </p:nvCxnSpPr>
        <p:spPr>
          <a:xfrm>
            <a:off x="3309257" y="2486162"/>
            <a:ext cx="35086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962B094-BE9B-B7C5-8682-72841F6AB992}"/>
              </a:ext>
            </a:extLst>
          </p:cNvPr>
          <p:cNvCxnSpPr/>
          <p:nvPr/>
        </p:nvCxnSpPr>
        <p:spPr>
          <a:xfrm>
            <a:off x="2882537" y="2996877"/>
            <a:ext cx="927829" cy="184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B62A8C0-73D7-D949-127A-FA602578FC92}"/>
              </a:ext>
            </a:extLst>
          </p:cNvPr>
          <p:cNvCxnSpPr/>
          <p:nvPr/>
        </p:nvCxnSpPr>
        <p:spPr>
          <a:xfrm>
            <a:off x="3108960" y="3503397"/>
            <a:ext cx="3411351"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6956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377EA-C5A0-4BAD-B5C2-A9ACAE5864CB}"/>
              </a:ext>
            </a:extLst>
          </p:cNvPr>
          <p:cNvSpPr>
            <a:spLocks noGrp="1"/>
          </p:cNvSpPr>
          <p:nvPr>
            <p:ph type="title"/>
          </p:nvPr>
        </p:nvSpPr>
        <p:spPr>
          <a:xfrm>
            <a:off x="677334" y="156238"/>
            <a:ext cx="8596668" cy="1320800"/>
          </a:xfrm>
        </p:spPr>
        <p:txBody>
          <a:bodyPr/>
          <a:lstStyle/>
          <a:p>
            <a:r>
              <a:rPr lang="en-US" dirty="0"/>
              <a:t>Crawling Procedure</a:t>
            </a:r>
            <a:endParaRPr lang="LID4096" dirty="0"/>
          </a:p>
        </p:txBody>
      </p:sp>
      <p:sp>
        <p:nvSpPr>
          <p:cNvPr id="3" name="Content Placeholder 2">
            <a:extLst>
              <a:ext uri="{FF2B5EF4-FFF2-40B4-BE49-F238E27FC236}">
                <a16:creationId xmlns:a16="http://schemas.microsoft.com/office/drawing/2014/main" id="{6DBAB54E-4AA3-4EF8-A761-AD4FE57C2209}"/>
              </a:ext>
            </a:extLst>
          </p:cNvPr>
          <p:cNvSpPr>
            <a:spLocks noGrp="1"/>
          </p:cNvSpPr>
          <p:nvPr>
            <p:ph idx="1"/>
          </p:nvPr>
        </p:nvSpPr>
        <p:spPr>
          <a:xfrm>
            <a:off x="677334" y="816638"/>
            <a:ext cx="8596668" cy="3880773"/>
          </a:xfrm>
        </p:spPr>
        <p:txBody>
          <a:bodyPr/>
          <a:lstStyle/>
          <a:p>
            <a:r>
              <a:rPr lang="en-US" dirty="0"/>
              <a:t>Loading data into Data Frame for each area:</a:t>
            </a:r>
            <a:endParaRPr lang="LID4096" dirty="0"/>
          </a:p>
        </p:txBody>
      </p:sp>
      <p:pic>
        <p:nvPicPr>
          <p:cNvPr id="5" name="Picture 4">
            <a:extLst>
              <a:ext uri="{FF2B5EF4-FFF2-40B4-BE49-F238E27FC236}">
                <a16:creationId xmlns:a16="http://schemas.microsoft.com/office/drawing/2014/main" id="{C40D6A82-6EAE-4231-BFB4-F255373031D4}"/>
              </a:ext>
            </a:extLst>
          </p:cNvPr>
          <p:cNvPicPr>
            <a:picLocks noChangeAspect="1"/>
          </p:cNvPicPr>
          <p:nvPr/>
        </p:nvPicPr>
        <p:blipFill>
          <a:blip r:embed="rId2"/>
          <a:stretch>
            <a:fillRect/>
          </a:stretch>
        </p:blipFill>
        <p:spPr>
          <a:xfrm>
            <a:off x="677334" y="1197430"/>
            <a:ext cx="9091898" cy="5660570"/>
          </a:xfrm>
          <a:prstGeom prst="rect">
            <a:avLst/>
          </a:prstGeom>
        </p:spPr>
      </p:pic>
    </p:spTree>
    <p:extLst>
      <p:ext uri="{BB962C8B-B14F-4D97-AF65-F5344CB8AC3E}">
        <p14:creationId xmlns:p14="http://schemas.microsoft.com/office/powerpoint/2010/main" val="567489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B1C9-363C-4DEA-B6CF-114CA5BA82CC}"/>
              </a:ext>
            </a:extLst>
          </p:cNvPr>
          <p:cNvSpPr>
            <a:spLocks noGrp="1"/>
          </p:cNvSpPr>
          <p:nvPr>
            <p:ph type="title"/>
          </p:nvPr>
        </p:nvSpPr>
        <p:spPr>
          <a:xfrm>
            <a:off x="677334" y="79828"/>
            <a:ext cx="8596668" cy="1320800"/>
          </a:xfrm>
        </p:spPr>
        <p:txBody>
          <a:bodyPr/>
          <a:lstStyle/>
          <a:p>
            <a:r>
              <a:rPr lang="en-US" dirty="0"/>
              <a:t>Crawling Procedure</a:t>
            </a:r>
            <a:endParaRPr lang="LID4096" dirty="0"/>
          </a:p>
        </p:txBody>
      </p:sp>
      <p:sp>
        <p:nvSpPr>
          <p:cNvPr id="3" name="Content Placeholder 2">
            <a:extLst>
              <a:ext uri="{FF2B5EF4-FFF2-40B4-BE49-F238E27FC236}">
                <a16:creationId xmlns:a16="http://schemas.microsoft.com/office/drawing/2014/main" id="{564B184C-BA8D-4BF6-8995-5B7C235CAFC4}"/>
              </a:ext>
            </a:extLst>
          </p:cNvPr>
          <p:cNvSpPr>
            <a:spLocks noGrp="1"/>
          </p:cNvSpPr>
          <p:nvPr>
            <p:ph idx="1"/>
          </p:nvPr>
        </p:nvSpPr>
        <p:spPr>
          <a:xfrm>
            <a:off x="677334" y="861560"/>
            <a:ext cx="8596668" cy="3880773"/>
          </a:xfrm>
        </p:spPr>
        <p:txBody>
          <a:bodyPr/>
          <a:lstStyle/>
          <a:p>
            <a:r>
              <a:rPr lang="en-US" dirty="0"/>
              <a:t>Loading the data to CSV:</a:t>
            </a:r>
            <a:endParaRPr lang="LID4096" dirty="0"/>
          </a:p>
        </p:txBody>
      </p:sp>
      <p:pic>
        <p:nvPicPr>
          <p:cNvPr id="5" name="Picture 4">
            <a:extLst>
              <a:ext uri="{FF2B5EF4-FFF2-40B4-BE49-F238E27FC236}">
                <a16:creationId xmlns:a16="http://schemas.microsoft.com/office/drawing/2014/main" id="{3242C0CB-2910-430C-AB60-E41C2EEE0E80}"/>
              </a:ext>
            </a:extLst>
          </p:cNvPr>
          <p:cNvPicPr>
            <a:picLocks noChangeAspect="1"/>
          </p:cNvPicPr>
          <p:nvPr/>
        </p:nvPicPr>
        <p:blipFill>
          <a:blip r:embed="rId2"/>
          <a:stretch>
            <a:fillRect/>
          </a:stretch>
        </p:blipFill>
        <p:spPr>
          <a:xfrm>
            <a:off x="791029" y="1400628"/>
            <a:ext cx="7460343" cy="4763695"/>
          </a:xfrm>
          <a:prstGeom prst="rect">
            <a:avLst/>
          </a:prstGeom>
        </p:spPr>
      </p:pic>
    </p:spTree>
    <p:extLst>
      <p:ext uri="{BB962C8B-B14F-4D97-AF65-F5344CB8AC3E}">
        <p14:creationId xmlns:p14="http://schemas.microsoft.com/office/powerpoint/2010/main" val="3094003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BF050-A529-455D-90E1-7DE0517AFB2B}"/>
              </a:ext>
            </a:extLst>
          </p:cNvPr>
          <p:cNvSpPr>
            <a:spLocks noGrp="1"/>
          </p:cNvSpPr>
          <p:nvPr>
            <p:ph type="title"/>
          </p:nvPr>
        </p:nvSpPr>
        <p:spPr>
          <a:xfrm>
            <a:off x="677334" y="152332"/>
            <a:ext cx="8596668" cy="1320800"/>
          </a:xfrm>
        </p:spPr>
        <p:txBody>
          <a:bodyPr>
            <a:normAutofit/>
          </a:bodyPr>
          <a:lstStyle/>
          <a:p>
            <a:r>
              <a:rPr lang="en-US" dirty="0"/>
              <a:t>Data Frames divided to areas:</a:t>
            </a:r>
            <a:br>
              <a:rPr lang="en-US" dirty="0"/>
            </a:br>
            <a:r>
              <a:rPr lang="en-US" sz="1100" dirty="0">
                <a:solidFill>
                  <a:schemeClr val="tx2">
                    <a:lumMod val="50000"/>
                  </a:schemeClr>
                </a:solidFill>
              </a:rPr>
              <a:t>* Notes: </a:t>
            </a:r>
            <a:br>
              <a:rPr lang="en-US" sz="1100" dirty="0">
                <a:solidFill>
                  <a:schemeClr val="tx2">
                    <a:lumMod val="50000"/>
                  </a:schemeClr>
                </a:solidFill>
              </a:rPr>
            </a:br>
            <a:r>
              <a:rPr lang="en-US" sz="1100" dirty="0">
                <a:solidFill>
                  <a:schemeClr val="tx2">
                    <a:lumMod val="50000"/>
                  </a:schemeClr>
                </a:solidFill>
              </a:rPr>
              <a:t>           - Floors without value are houses, not apartments.</a:t>
            </a:r>
            <a:br>
              <a:rPr lang="en-US" sz="1100" dirty="0">
                <a:solidFill>
                  <a:schemeClr val="tx2">
                    <a:lumMod val="50000"/>
                  </a:schemeClr>
                </a:solidFill>
              </a:rPr>
            </a:br>
            <a:r>
              <a:rPr lang="en-US" sz="1100" dirty="0">
                <a:solidFill>
                  <a:schemeClr val="tx2">
                    <a:lumMod val="50000"/>
                  </a:schemeClr>
                </a:solidFill>
              </a:rPr>
              <a:t>           - Addresses without values are still legitimate for data analysis.</a:t>
            </a:r>
            <a:br>
              <a:rPr lang="en-US" sz="1100" dirty="0">
                <a:solidFill>
                  <a:schemeClr val="tx2">
                    <a:lumMod val="50000"/>
                  </a:schemeClr>
                </a:solidFill>
              </a:rPr>
            </a:br>
            <a:r>
              <a:rPr lang="en-US" sz="1100" dirty="0">
                <a:solidFill>
                  <a:schemeClr val="tx2">
                    <a:lumMod val="50000"/>
                  </a:schemeClr>
                </a:solidFill>
              </a:rPr>
              <a:t>           - Up to 30 deals per month in each area represented.</a:t>
            </a:r>
            <a:endParaRPr lang="LID4096" dirty="0">
              <a:solidFill>
                <a:schemeClr val="tx2">
                  <a:lumMod val="50000"/>
                </a:schemeClr>
              </a:solidFill>
            </a:endParaRPr>
          </a:p>
        </p:txBody>
      </p:sp>
      <p:pic>
        <p:nvPicPr>
          <p:cNvPr id="5" name="Content Placeholder 4">
            <a:extLst>
              <a:ext uri="{FF2B5EF4-FFF2-40B4-BE49-F238E27FC236}">
                <a16:creationId xmlns:a16="http://schemas.microsoft.com/office/drawing/2014/main" id="{D30DD4E5-EE49-44EE-B959-A107824B1159}"/>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677334" y="1830424"/>
            <a:ext cx="4350308" cy="1954684"/>
          </a:xfrm>
        </p:spPr>
      </p:pic>
      <p:pic>
        <p:nvPicPr>
          <p:cNvPr id="7" name="Picture 6">
            <a:extLst>
              <a:ext uri="{FF2B5EF4-FFF2-40B4-BE49-F238E27FC236}">
                <a16:creationId xmlns:a16="http://schemas.microsoft.com/office/drawing/2014/main" id="{78B5FED2-AC07-4A27-963B-A3649FB89976}"/>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5149659" y="1828077"/>
            <a:ext cx="4496224" cy="1954684"/>
          </a:xfrm>
          <a:prstGeom prst="rect">
            <a:avLst/>
          </a:prstGeom>
        </p:spPr>
      </p:pic>
      <p:pic>
        <p:nvPicPr>
          <p:cNvPr id="9" name="Picture 8">
            <a:extLst>
              <a:ext uri="{FF2B5EF4-FFF2-40B4-BE49-F238E27FC236}">
                <a16:creationId xmlns:a16="http://schemas.microsoft.com/office/drawing/2014/main" id="{77DE3AD8-AC38-4586-AB7F-BA9744BF6541}"/>
              </a:ext>
            </a:extLst>
          </p:cNvPr>
          <p:cNvPicPr>
            <a:picLocks noChangeAspect="1"/>
          </p:cNvPicPr>
          <p:nvPr/>
        </p:nvPicPr>
        <p:blipFill>
          <a:blip r:embed="rId6"/>
          <a:stretch>
            <a:fillRect/>
          </a:stretch>
        </p:blipFill>
        <p:spPr>
          <a:xfrm>
            <a:off x="677334" y="4280831"/>
            <a:ext cx="4385727" cy="1847966"/>
          </a:xfrm>
          <a:prstGeom prst="rect">
            <a:avLst/>
          </a:prstGeom>
        </p:spPr>
      </p:pic>
      <p:pic>
        <p:nvPicPr>
          <p:cNvPr id="11" name="Picture 10">
            <a:extLst>
              <a:ext uri="{FF2B5EF4-FFF2-40B4-BE49-F238E27FC236}">
                <a16:creationId xmlns:a16="http://schemas.microsoft.com/office/drawing/2014/main" id="{3417C382-3495-4D35-9A0A-036E66091018}"/>
              </a:ext>
            </a:extLst>
          </p:cNvPr>
          <p:cNvPicPr>
            <a:picLocks noChangeAspect="1"/>
          </p:cNvPicPr>
          <p:nvPr/>
        </p:nvPicPr>
        <p:blipFill>
          <a:blip r:embed="rId7"/>
          <a:stretch>
            <a:fillRect/>
          </a:stretch>
        </p:blipFill>
        <p:spPr>
          <a:xfrm>
            <a:off x="5149659" y="4270382"/>
            <a:ext cx="4578714" cy="1845218"/>
          </a:xfrm>
          <a:prstGeom prst="rect">
            <a:avLst/>
          </a:prstGeom>
        </p:spPr>
      </p:pic>
      <p:sp>
        <p:nvSpPr>
          <p:cNvPr id="12" name="TextBox 11">
            <a:extLst>
              <a:ext uri="{FF2B5EF4-FFF2-40B4-BE49-F238E27FC236}">
                <a16:creationId xmlns:a16="http://schemas.microsoft.com/office/drawing/2014/main" id="{095DCD97-DF47-4E19-968E-81A65A5639A9}"/>
              </a:ext>
            </a:extLst>
          </p:cNvPr>
          <p:cNvSpPr txBox="1"/>
          <p:nvPr/>
        </p:nvSpPr>
        <p:spPr>
          <a:xfrm>
            <a:off x="677334" y="1473133"/>
            <a:ext cx="1022686" cy="276999"/>
          </a:xfrm>
          <a:prstGeom prst="rect">
            <a:avLst/>
          </a:prstGeom>
          <a:noFill/>
        </p:spPr>
        <p:txBody>
          <a:bodyPr wrap="square" rtlCol="0">
            <a:spAutoFit/>
          </a:bodyPr>
          <a:lstStyle/>
          <a:p>
            <a:r>
              <a:rPr lang="en-US" sz="1200" b="1" dirty="0"/>
              <a:t>Tel Aviv:</a:t>
            </a:r>
            <a:endParaRPr lang="LID4096" sz="1200" b="1" dirty="0"/>
          </a:p>
        </p:txBody>
      </p:sp>
      <p:sp>
        <p:nvSpPr>
          <p:cNvPr id="13" name="TextBox 12">
            <a:extLst>
              <a:ext uri="{FF2B5EF4-FFF2-40B4-BE49-F238E27FC236}">
                <a16:creationId xmlns:a16="http://schemas.microsoft.com/office/drawing/2014/main" id="{3F96C095-4140-4F96-9898-12E72DC2FAB5}"/>
              </a:ext>
            </a:extLst>
          </p:cNvPr>
          <p:cNvSpPr txBox="1"/>
          <p:nvPr/>
        </p:nvSpPr>
        <p:spPr>
          <a:xfrm>
            <a:off x="5149659" y="1473132"/>
            <a:ext cx="1446037" cy="276999"/>
          </a:xfrm>
          <a:prstGeom prst="rect">
            <a:avLst/>
          </a:prstGeom>
          <a:noFill/>
        </p:spPr>
        <p:txBody>
          <a:bodyPr wrap="none" rtlCol="0">
            <a:spAutoFit/>
          </a:bodyPr>
          <a:lstStyle/>
          <a:p>
            <a:r>
              <a:rPr lang="en-US" sz="1200" b="1" dirty="0"/>
              <a:t>Holon &amp; Bat-Yam:</a:t>
            </a:r>
            <a:endParaRPr lang="LID4096" sz="1200" b="1" dirty="0"/>
          </a:p>
        </p:txBody>
      </p:sp>
      <p:sp>
        <p:nvSpPr>
          <p:cNvPr id="14" name="TextBox 13">
            <a:extLst>
              <a:ext uri="{FF2B5EF4-FFF2-40B4-BE49-F238E27FC236}">
                <a16:creationId xmlns:a16="http://schemas.microsoft.com/office/drawing/2014/main" id="{3DD8238C-3424-44D7-9C76-468096597D9E}"/>
              </a:ext>
            </a:extLst>
          </p:cNvPr>
          <p:cNvSpPr txBox="1"/>
          <p:nvPr/>
        </p:nvSpPr>
        <p:spPr>
          <a:xfrm>
            <a:off x="677334" y="3960331"/>
            <a:ext cx="1943161" cy="276999"/>
          </a:xfrm>
          <a:prstGeom prst="rect">
            <a:avLst/>
          </a:prstGeom>
          <a:noFill/>
        </p:spPr>
        <p:txBody>
          <a:bodyPr wrap="none" rtlCol="0">
            <a:spAutoFit/>
          </a:bodyPr>
          <a:lstStyle/>
          <a:p>
            <a:r>
              <a:rPr lang="en-US" sz="1200" b="1" dirty="0"/>
              <a:t>Ramat-Gan &amp; Givatayim:</a:t>
            </a:r>
            <a:endParaRPr lang="LID4096" sz="1200" b="1" dirty="0"/>
          </a:p>
        </p:txBody>
      </p:sp>
      <p:sp>
        <p:nvSpPr>
          <p:cNvPr id="15" name="TextBox 14">
            <a:extLst>
              <a:ext uri="{FF2B5EF4-FFF2-40B4-BE49-F238E27FC236}">
                <a16:creationId xmlns:a16="http://schemas.microsoft.com/office/drawing/2014/main" id="{C67A522E-CD8E-4BD9-B6A0-16E98A0B6857}"/>
              </a:ext>
            </a:extLst>
          </p:cNvPr>
          <p:cNvSpPr txBox="1"/>
          <p:nvPr/>
        </p:nvSpPr>
        <p:spPr>
          <a:xfrm>
            <a:off x="5149659" y="3960330"/>
            <a:ext cx="2265364" cy="276999"/>
          </a:xfrm>
          <a:prstGeom prst="rect">
            <a:avLst/>
          </a:prstGeom>
          <a:noFill/>
        </p:spPr>
        <p:txBody>
          <a:bodyPr wrap="none" rtlCol="0">
            <a:spAutoFit/>
          </a:bodyPr>
          <a:lstStyle/>
          <a:p>
            <a:r>
              <a:rPr lang="en-US" sz="1200" b="1" dirty="0"/>
              <a:t>Herzliya &amp; Ramat-Ha’Sharon:</a:t>
            </a:r>
            <a:endParaRPr lang="LID4096" sz="1200" b="1" dirty="0"/>
          </a:p>
        </p:txBody>
      </p:sp>
    </p:spTree>
    <p:extLst>
      <p:ext uri="{BB962C8B-B14F-4D97-AF65-F5344CB8AC3E}">
        <p14:creationId xmlns:p14="http://schemas.microsoft.com/office/powerpoint/2010/main" val="740341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6086B216-0EDC-4068-8981-1F0455FED44D}"/>
              </a:ext>
            </a:extLst>
          </p:cNvPr>
          <p:cNvPicPr>
            <a:picLocks noGrp="1" noChangeAspect="1"/>
          </p:cNvPicPr>
          <p:nvPr>
            <p:ph idx="1"/>
          </p:nvPr>
        </p:nvPicPr>
        <p:blipFill>
          <a:blip r:embed="rId2"/>
          <a:stretch>
            <a:fillRect/>
          </a:stretch>
        </p:blipFill>
        <p:spPr>
          <a:xfrm>
            <a:off x="169863" y="2070576"/>
            <a:ext cx="3886879" cy="2135984"/>
          </a:xfrm>
        </p:spPr>
      </p:pic>
      <p:pic>
        <p:nvPicPr>
          <p:cNvPr id="9" name="Picture 8">
            <a:extLst>
              <a:ext uri="{FF2B5EF4-FFF2-40B4-BE49-F238E27FC236}">
                <a16:creationId xmlns:a16="http://schemas.microsoft.com/office/drawing/2014/main" id="{78ABA8B5-DD3B-42AA-932A-BF3BAF8AA055}"/>
              </a:ext>
            </a:extLst>
          </p:cNvPr>
          <p:cNvPicPr>
            <a:picLocks noChangeAspect="1"/>
          </p:cNvPicPr>
          <p:nvPr/>
        </p:nvPicPr>
        <p:blipFill>
          <a:blip r:embed="rId3"/>
          <a:stretch>
            <a:fillRect/>
          </a:stretch>
        </p:blipFill>
        <p:spPr>
          <a:xfrm>
            <a:off x="169864" y="4565777"/>
            <a:ext cx="3886878" cy="2135985"/>
          </a:xfrm>
          <a:prstGeom prst="rect">
            <a:avLst/>
          </a:prstGeom>
        </p:spPr>
      </p:pic>
      <p:sp>
        <p:nvSpPr>
          <p:cNvPr id="10" name="TextBox 9">
            <a:extLst>
              <a:ext uri="{FF2B5EF4-FFF2-40B4-BE49-F238E27FC236}">
                <a16:creationId xmlns:a16="http://schemas.microsoft.com/office/drawing/2014/main" id="{4927B1AE-5272-435B-B676-FF080501F5A2}"/>
              </a:ext>
            </a:extLst>
          </p:cNvPr>
          <p:cNvSpPr txBox="1"/>
          <p:nvPr/>
        </p:nvSpPr>
        <p:spPr>
          <a:xfrm>
            <a:off x="169863" y="1740300"/>
            <a:ext cx="1303562" cy="276999"/>
          </a:xfrm>
          <a:prstGeom prst="rect">
            <a:avLst/>
          </a:prstGeom>
          <a:noFill/>
        </p:spPr>
        <p:txBody>
          <a:bodyPr wrap="none" rtlCol="0">
            <a:spAutoFit/>
          </a:bodyPr>
          <a:lstStyle/>
          <a:p>
            <a:r>
              <a:rPr lang="en-US" sz="1200" b="1" dirty="0"/>
              <a:t>Rishon Le’Zion:</a:t>
            </a:r>
            <a:endParaRPr lang="LID4096" sz="1200" b="1" dirty="0"/>
          </a:p>
        </p:txBody>
      </p:sp>
      <p:sp>
        <p:nvSpPr>
          <p:cNvPr id="11" name="TextBox 10">
            <a:extLst>
              <a:ext uri="{FF2B5EF4-FFF2-40B4-BE49-F238E27FC236}">
                <a16:creationId xmlns:a16="http://schemas.microsoft.com/office/drawing/2014/main" id="{F2EE0E59-F3EF-485A-AF9C-239E82493A90}"/>
              </a:ext>
            </a:extLst>
          </p:cNvPr>
          <p:cNvSpPr txBox="1"/>
          <p:nvPr/>
        </p:nvSpPr>
        <p:spPr>
          <a:xfrm>
            <a:off x="169863" y="4209046"/>
            <a:ext cx="1803699" cy="276999"/>
          </a:xfrm>
          <a:prstGeom prst="rect">
            <a:avLst/>
          </a:prstGeom>
          <a:noFill/>
        </p:spPr>
        <p:txBody>
          <a:bodyPr wrap="none" rtlCol="0">
            <a:spAutoFit/>
          </a:bodyPr>
          <a:lstStyle/>
          <a:p>
            <a:r>
              <a:rPr lang="en-US" sz="1200" b="1" dirty="0"/>
              <a:t>Ness-Ziona &amp; Rehovot:</a:t>
            </a:r>
            <a:endParaRPr lang="LID4096" sz="1200" b="1" dirty="0"/>
          </a:p>
        </p:txBody>
      </p:sp>
      <p:sp>
        <p:nvSpPr>
          <p:cNvPr id="14" name="TextBox 13">
            <a:extLst>
              <a:ext uri="{FF2B5EF4-FFF2-40B4-BE49-F238E27FC236}">
                <a16:creationId xmlns:a16="http://schemas.microsoft.com/office/drawing/2014/main" id="{2BA81832-63C0-487F-A02C-F21C82C2DBCA}"/>
              </a:ext>
            </a:extLst>
          </p:cNvPr>
          <p:cNvSpPr txBox="1"/>
          <p:nvPr/>
        </p:nvSpPr>
        <p:spPr>
          <a:xfrm>
            <a:off x="4158266" y="1785519"/>
            <a:ext cx="1140056" cy="276999"/>
          </a:xfrm>
          <a:prstGeom prst="rect">
            <a:avLst/>
          </a:prstGeom>
          <a:noFill/>
        </p:spPr>
        <p:txBody>
          <a:bodyPr wrap="none" rtlCol="0">
            <a:spAutoFit/>
          </a:bodyPr>
          <a:lstStyle/>
          <a:p>
            <a:r>
              <a:rPr lang="en-US" sz="1200" b="1" dirty="0"/>
              <a:t>Ramla &amp; Lod:</a:t>
            </a:r>
            <a:endParaRPr lang="LID4096" sz="1200" b="1" dirty="0"/>
          </a:p>
        </p:txBody>
      </p:sp>
      <p:pic>
        <p:nvPicPr>
          <p:cNvPr id="16" name="Picture 15">
            <a:extLst>
              <a:ext uri="{FF2B5EF4-FFF2-40B4-BE49-F238E27FC236}">
                <a16:creationId xmlns:a16="http://schemas.microsoft.com/office/drawing/2014/main" id="{37DC5015-E590-460D-A6CF-CBA38915971E}"/>
              </a:ext>
            </a:extLst>
          </p:cNvPr>
          <p:cNvPicPr>
            <a:picLocks noChangeAspect="1"/>
          </p:cNvPicPr>
          <p:nvPr/>
        </p:nvPicPr>
        <p:blipFill>
          <a:blip r:embed="rId4"/>
          <a:stretch>
            <a:fillRect/>
          </a:stretch>
        </p:blipFill>
        <p:spPr>
          <a:xfrm>
            <a:off x="4158266" y="2070576"/>
            <a:ext cx="3976993" cy="2135984"/>
          </a:xfrm>
          <a:prstGeom prst="rect">
            <a:avLst/>
          </a:prstGeom>
        </p:spPr>
      </p:pic>
      <p:sp>
        <p:nvSpPr>
          <p:cNvPr id="17" name="TextBox 16">
            <a:extLst>
              <a:ext uri="{FF2B5EF4-FFF2-40B4-BE49-F238E27FC236}">
                <a16:creationId xmlns:a16="http://schemas.microsoft.com/office/drawing/2014/main" id="{19F344C2-C46C-4484-BC54-0C4DE2FFDC8E}"/>
              </a:ext>
            </a:extLst>
          </p:cNvPr>
          <p:cNvSpPr txBox="1"/>
          <p:nvPr/>
        </p:nvSpPr>
        <p:spPr>
          <a:xfrm flipH="1">
            <a:off x="4158266" y="4206560"/>
            <a:ext cx="1567543" cy="276999"/>
          </a:xfrm>
          <a:prstGeom prst="rect">
            <a:avLst/>
          </a:prstGeom>
          <a:noFill/>
        </p:spPr>
        <p:txBody>
          <a:bodyPr wrap="square" rtlCol="0">
            <a:spAutoFit/>
          </a:bodyPr>
          <a:lstStyle/>
          <a:p>
            <a:r>
              <a:rPr lang="en-US" sz="1200" b="1" dirty="0"/>
              <a:t>Petah-Tikva:</a:t>
            </a:r>
            <a:endParaRPr lang="LID4096" sz="1200" b="1" dirty="0"/>
          </a:p>
        </p:txBody>
      </p:sp>
      <p:pic>
        <p:nvPicPr>
          <p:cNvPr id="19" name="Picture 18">
            <a:extLst>
              <a:ext uri="{FF2B5EF4-FFF2-40B4-BE49-F238E27FC236}">
                <a16:creationId xmlns:a16="http://schemas.microsoft.com/office/drawing/2014/main" id="{9CC36343-6038-4EFF-9DB8-E97B731CBC77}"/>
              </a:ext>
            </a:extLst>
          </p:cNvPr>
          <p:cNvPicPr>
            <a:picLocks noChangeAspect="1"/>
          </p:cNvPicPr>
          <p:nvPr/>
        </p:nvPicPr>
        <p:blipFill>
          <a:blip r:embed="rId5"/>
          <a:stretch>
            <a:fillRect/>
          </a:stretch>
        </p:blipFill>
        <p:spPr>
          <a:xfrm>
            <a:off x="4158266" y="4565777"/>
            <a:ext cx="3976993" cy="2135984"/>
          </a:xfrm>
          <a:prstGeom prst="rect">
            <a:avLst/>
          </a:prstGeom>
        </p:spPr>
      </p:pic>
      <p:sp>
        <p:nvSpPr>
          <p:cNvPr id="20" name="TextBox 19">
            <a:extLst>
              <a:ext uri="{FF2B5EF4-FFF2-40B4-BE49-F238E27FC236}">
                <a16:creationId xmlns:a16="http://schemas.microsoft.com/office/drawing/2014/main" id="{CB55AD9F-6182-4EB3-90CA-3FDC2513090A}"/>
              </a:ext>
            </a:extLst>
          </p:cNvPr>
          <p:cNvSpPr txBox="1"/>
          <p:nvPr/>
        </p:nvSpPr>
        <p:spPr>
          <a:xfrm>
            <a:off x="8439357" y="1831685"/>
            <a:ext cx="1444872" cy="276999"/>
          </a:xfrm>
          <a:prstGeom prst="rect">
            <a:avLst/>
          </a:prstGeom>
          <a:noFill/>
        </p:spPr>
        <p:txBody>
          <a:bodyPr wrap="square" rtlCol="0">
            <a:spAutoFit/>
          </a:bodyPr>
          <a:lstStyle/>
          <a:p>
            <a:r>
              <a:rPr lang="en-US" sz="1200" b="1" dirty="0"/>
              <a:t>Hod Ha’Sharon:</a:t>
            </a:r>
            <a:endParaRPr lang="LID4096" sz="1200" b="1" dirty="0"/>
          </a:p>
        </p:txBody>
      </p:sp>
      <p:pic>
        <p:nvPicPr>
          <p:cNvPr id="22" name="Picture 21">
            <a:extLst>
              <a:ext uri="{FF2B5EF4-FFF2-40B4-BE49-F238E27FC236}">
                <a16:creationId xmlns:a16="http://schemas.microsoft.com/office/drawing/2014/main" id="{6C9B70A5-9803-4A8C-910E-63CB6B8CD2D3}"/>
              </a:ext>
            </a:extLst>
          </p:cNvPr>
          <p:cNvPicPr>
            <a:picLocks noChangeAspect="1"/>
          </p:cNvPicPr>
          <p:nvPr/>
        </p:nvPicPr>
        <p:blipFill>
          <a:blip r:embed="rId6"/>
          <a:stretch>
            <a:fillRect/>
          </a:stretch>
        </p:blipFill>
        <p:spPr>
          <a:xfrm>
            <a:off x="8352971" y="2108684"/>
            <a:ext cx="3839029" cy="2097876"/>
          </a:xfrm>
          <a:prstGeom prst="rect">
            <a:avLst/>
          </a:prstGeom>
        </p:spPr>
      </p:pic>
      <p:sp>
        <p:nvSpPr>
          <p:cNvPr id="23" name="TextBox 22">
            <a:extLst>
              <a:ext uri="{FF2B5EF4-FFF2-40B4-BE49-F238E27FC236}">
                <a16:creationId xmlns:a16="http://schemas.microsoft.com/office/drawing/2014/main" id="{1F25AFB3-5710-4CB7-8758-ECCB3AE62491}"/>
              </a:ext>
            </a:extLst>
          </p:cNvPr>
          <p:cNvSpPr txBox="1"/>
          <p:nvPr/>
        </p:nvSpPr>
        <p:spPr>
          <a:xfrm>
            <a:off x="8519886" y="4214851"/>
            <a:ext cx="1779654" cy="276999"/>
          </a:xfrm>
          <a:prstGeom prst="rect">
            <a:avLst/>
          </a:prstGeom>
          <a:noFill/>
        </p:spPr>
        <p:txBody>
          <a:bodyPr wrap="none" rtlCol="0">
            <a:spAutoFit/>
          </a:bodyPr>
          <a:lstStyle/>
          <a:p>
            <a:r>
              <a:rPr lang="en-US" sz="1200" b="1" dirty="0"/>
              <a:t>Raanana &amp; Kfar-Saba:</a:t>
            </a:r>
            <a:endParaRPr lang="LID4096" sz="1200" b="1" dirty="0"/>
          </a:p>
        </p:txBody>
      </p:sp>
      <p:pic>
        <p:nvPicPr>
          <p:cNvPr id="25" name="Picture 24">
            <a:extLst>
              <a:ext uri="{FF2B5EF4-FFF2-40B4-BE49-F238E27FC236}">
                <a16:creationId xmlns:a16="http://schemas.microsoft.com/office/drawing/2014/main" id="{011D672E-B534-43B1-9DD8-ECE1C0EAA292}"/>
              </a:ext>
            </a:extLst>
          </p:cNvPr>
          <p:cNvPicPr>
            <a:picLocks noChangeAspect="1"/>
          </p:cNvPicPr>
          <p:nvPr/>
        </p:nvPicPr>
        <p:blipFill>
          <a:blip r:embed="rId7"/>
          <a:stretch>
            <a:fillRect/>
          </a:stretch>
        </p:blipFill>
        <p:spPr>
          <a:xfrm>
            <a:off x="8352971" y="4565777"/>
            <a:ext cx="3839029" cy="2097876"/>
          </a:xfrm>
          <a:prstGeom prst="rect">
            <a:avLst/>
          </a:prstGeom>
        </p:spPr>
      </p:pic>
      <p:sp>
        <p:nvSpPr>
          <p:cNvPr id="18" name="Title 1">
            <a:extLst>
              <a:ext uri="{FF2B5EF4-FFF2-40B4-BE49-F238E27FC236}">
                <a16:creationId xmlns:a16="http://schemas.microsoft.com/office/drawing/2014/main" id="{963A6FB1-E0CE-671E-A300-05A262FCFC36}"/>
              </a:ext>
            </a:extLst>
          </p:cNvPr>
          <p:cNvSpPr txBox="1">
            <a:spLocks/>
          </p:cNvSpPr>
          <p:nvPr/>
        </p:nvSpPr>
        <p:spPr>
          <a:xfrm>
            <a:off x="677334" y="152332"/>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Data Frames divided to areas:</a:t>
            </a:r>
            <a:br>
              <a:rPr lang="en-US" dirty="0"/>
            </a:br>
            <a:r>
              <a:rPr lang="en-US" sz="1100" dirty="0">
                <a:solidFill>
                  <a:schemeClr val="tx2">
                    <a:lumMod val="50000"/>
                  </a:schemeClr>
                </a:solidFill>
              </a:rPr>
              <a:t>* Notes: </a:t>
            </a:r>
            <a:br>
              <a:rPr lang="en-US" sz="1100" dirty="0">
                <a:solidFill>
                  <a:schemeClr val="tx2">
                    <a:lumMod val="50000"/>
                  </a:schemeClr>
                </a:solidFill>
              </a:rPr>
            </a:br>
            <a:r>
              <a:rPr lang="en-US" sz="1100" dirty="0">
                <a:solidFill>
                  <a:schemeClr val="tx2">
                    <a:lumMod val="50000"/>
                  </a:schemeClr>
                </a:solidFill>
              </a:rPr>
              <a:t>           - Floors without value are houses, not apartments.</a:t>
            </a:r>
            <a:br>
              <a:rPr lang="en-US" sz="1100" dirty="0">
                <a:solidFill>
                  <a:schemeClr val="tx2">
                    <a:lumMod val="50000"/>
                  </a:schemeClr>
                </a:solidFill>
              </a:rPr>
            </a:br>
            <a:r>
              <a:rPr lang="en-US" sz="1100" dirty="0">
                <a:solidFill>
                  <a:schemeClr val="tx2">
                    <a:lumMod val="50000"/>
                  </a:schemeClr>
                </a:solidFill>
              </a:rPr>
              <a:t>           - Addresses without values are still legitimate for data analysis.</a:t>
            </a:r>
            <a:br>
              <a:rPr lang="en-US" sz="1100" dirty="0">
                <a:solidFill>
                  <a:schemeClr val="tx2">
                    <a:lumMod val="50000"/>
                  </a:schemeClr>
                </a:solidFill>
              </a:rPr>
            </a:br>
            <a:r>
              <a:rPr lang="en-US" sz="1100" dirty="0">
                <a:solidFill>
                  <a:schemeClr val="tx2">
                    <a:lumMod val="50000"/>
                  </a:schemeClr>
                </a:solidFill>
              </a:rPr>
              <a:t>           - Up to 30 deals per month in each area represented.</a:t>
            </a:r>
            <a:endParaRPr lang="LID4096" dirty="0">
              <a:solidFill>
                <a:schemeClr val="tx2">
                  <a:lumMod val="50000"/>
                </a:schemeClr>
              </a:solidFill>
            </a:endParaRPr>
          </a:p>
        </p:txBody>
      </p:sp>
    </p:spTree>
    <p:extLst>
      <p:ext uri="{BB962C8B-B14F-4D97-AF65-F5344CB8AC3E}">
        <p14:creationId xmlns:p14="http://schemas.microsoft.com/office/powerpoint/2010/main" val="2000108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3B288-DFF5-47E8-A5B2-79E60B506B03}"/>
              </a:ext>
            </a:extLst>
          </p:cNvPr>
          <p:cNvSpPr>
            <a:spLocks noGrp="1"/>
          </p:cNvSpPr>
          <p:nvPr>
            <p:ph type="title"/>
          </p:nvPr>
        </p:nvSpPr>
        <p:spPr>
          <a:xfrm>
            <a:off x="677334" y="156238"/>
            <a:ext cx="8596668" cy="1320800"/>
          </a:xfrm>
        </p:spPr>
        <p:txBody>
          <a:bodyPr/>
          <a:lstStyle/>
          <a:p>
            <a:r>
              <a:rPr lang="en-US" dirty="0"/>
              <a:t>Crawling Procedure</a:t>
            </a:r>
            <a:endParaRPr lang="LID4096" dirty="0"/>
          </a:p>
        </p:txBody>
      </p:sp>
      <p:sp>
        <p:nvSpPr>
          <p:cNvPr id="3" name="Content Placeholder 2">
            <a:extLst>
              <a:ext uri="{FF2B5EF4-FFF2-40B4-BE49-F238E27FC236}">
                <a16:creationId xmlns:a16="http://schemas.microsoft.com/office/drawing/2014/main" id="{DFBE5CF7-11D6-4DF4-BC93-64362AF9360C}"/>
              </a:ext>
            </a:extLst>
          </p:cNvPr>
          <p:cNvSpPr>
            <a:spLocks noGrp="1"/>
          </p:cNvSpPr>
          <p:nvPr>
            <p:ph idx="1"/>
          </p:nvPr>
        </p:nvSpPr>
        <p:spPr>
          <a:xfrm>
            <a:off x="677334" y="918238"/>
            <a:ext cx="8596668" cy="3880773"/>
          </a:xfrm>
        </p:spPr>
        <p:txBody>
          <a:bodyPr/>
          <a:lstStyle/>
          <a:p>
            <a:r>
              <a:rPr lang="en-US" dirty="0"/>
              <a:t>The Complete Data Frame of Gush Dan:</a:t>
            </a:r>
          </a:p>
          <a:p>
            <a:endParaRPr lang="LID4096" dirty="0"/>
          </a:p>
        </p:txBody>
      </p:sp>
      <p:pic>
        <p:nvPicPr>
          <p:cNvPr id="5" name="Picture 4">
            <a:extLst>
              <a:ext uri="{FF2B5EF4-FFF2-40B4-BE49-F238E27FC236}">
                <a16:creationId xmlns:a16="http://schemas.microsoft.com/office/drawing/2014/main" id="{294CD2E9-CA0E-4A29-9039-17004B764E2B}"/>
              </a:ext>
            </a:extLst>
          </p:cNvPr>
          <p:cNvPicPr>
            <a:picLocks noChangeAspect="1"/>
          </p:cNvPicPr>
          <p:nvPr/>
        </p:nvPicPr>
        <p:blipFill>
          <a:blip r:embed="rId2"/>
          <a:stretch>
            <a:fillRect/>
          </a:stretch>
        </p:blipFill>
        <p:spPr>
          <a:xfrm>
            <a:off x="677334" y="1502119"/>
            <a:ext cx="7842552" cy="3991537"/>
          </a:xfrm>
          <a:prstGeom prst="rect">
            <a:avLst/>
          </a:prstGeom>
        </p:spPr>
      </p:pic>
      <p:sp>
        <p:nvSpPr>
          <p:cNvPr id="7" name="TextBox 6">
            <a:extLst>
              <a:ext uri="{FF2B5EF4-FFF2-40B4-BE49-F238E27FC236}">
                <a16:creationId xmlns:a16="http://schemas.microsoft.com/office/drawing/2014/main" id="{C990F0F4-13D5-4629-A9C0-3F895BE93ADB}"/>
              </a:ext>
            </a:extLst>
          </p:cNvPr>
          <p:cNvSpPr txBox="1"/>
          <p:nvPr/>
        </p:nvSpPr>
        <p:spPr>
          <a:xfrm>
            <a:off x="582385" y="5755096"/>
            <a:ext cx="6099628" cy="369332"/>
          </a:xfrm>
          <a:prstGeom prst="rect">
            <a:avLst/>
          </a:prstGeom>
          <a:noFill/>
        </p:spPr>
        <p:txBody>
          <a:bodyPr wrap="square">
            <a:spAutoFit/>
          </a:bodyPr>
          <a:lstStyle/>
          <a:p>
            <a:r>
              <a:rPr lang="en-US" sz="1800" dirty="0"/>
              <a:t>* 406,285 kb of data extracted from ad.co.il</a:t>
            </a:r>
          </a:p>
        </p:txBody>
      </p:sp>
    </p:spTree>
    <p:extLst>
      <p:ext uri="{BB962C8B-B14F-4D97-AF65-F5344CB8AC3E}">
        <p14:creationId xmlns:p14="http://schemas.microsoft.com/office/powerpoint/2010/main" val="526465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80CA1-4C66-4831-A721-ADD214F76467}"/>
              </a:ext>
            </a:extLst>
          </p:cNvPr>
          <p:cNvSpPr>
            <a:spLocks noGrp="1"/>
          </p:cNvSpPr>
          <p:nvPr>
            <p:ph type="title"/>
          </p:nvPr>
        </p:nvSpPr>
        <p:spPr>
          <a:xfrm>
            <a:off x="677334" y="162863"/>
            <a:ext cx="8596668" cy="1320800"/>
          </a:xfrm>
        </p:spPr>
        <p:txBody>
          <a:bodyPr/>
          <a:lstStyle/>
          <a:p>
            <a:r>
              <a:rPr lang="en-US" dirty="0"/>
              <a:t>Data Cleaning</a:t>
            </a:r>
            <a:endParaRPr lang="LID4096" dirty="0"/>
          </a:p>
        </p:txBody>
      </p:sp>
      <p:pic>
        <p:nvPicPr>
          <p:cNvPr id="9" name="Content Placeholder 8">
            <a:extLst>
              <a:ext uri="{FF2B5EF4-FFF2-40B4-BE49-F238E27FC236}">
                <a16:creationId xmlns:a16="http://schemas.microsoft.com/office/drawing/2014/main" id="{B964A77E-DD07-4EB8-B1B8-DC3542A0FF61}"/>
              </a:ext>
            </a:extLst>
          </p:cNvPr>
          <p:cNvPicPr>
            <a:picLocks noGrp="1" noChangeAspect="1"/>
          </p:cNvPicPr>
          <p:nvPr>
            <p:ph idx="1"/>
          </p:nvPr>
        </p:nvPicPr>
        <p:blipFill>
          <a:blip r:embed="rId2"/>
          <a:stretch>
            <a:fillRect/>
          </a:stretch>
        </p:blipFill>
        <p:spPr>
          <a:xfrm>
            <a:off x="677334" y="2122488"/>
            <a:ext cx="4915746" cy="4432950"/>
          </a:xfrm>
        </p:spPr>
      </p:pic>
      <p:sp>
        <p:nvSpPr>
          <p:cNvPr id="10" name="TextBox 9">
            <a:extLst>
              <a:ext uri="{FF2B5EF4-FFF2-40B4-BE49-F238E27FC236}">
                <a16:creationId xmlns:a16="http://schemas.microsoft.com/office/drawing/2014/main" id="{98417E86-FF5A-42E2-8675-16E07D3BC95B}"/>
              </a:ext>
            </a:extLst>
          </p:cNvPr>
          <p:cNvSpPr txBox="1"/>
          <p:nvPr/>
        </p:nvSpPr>
        <p:spPr>
          <a:xfrm>
            <a:off x="677334" y="1328451"/>
            <a:ext cx="2737031" cy="646331"/>
          </a:xfrm>
          <a:prstGeom prst="rect">
            <a:avLst/>
          </a:prstGeom>
          <a:noFill/>
        </p:spPr>
        <p:txBody>
          <a:bodyPr wrap="none" rtlCol="0">
            <a:spAutoFit/>
          </a:bodyPr>
          <a:lstStyle/>
          <a:p>
            <a:r>
              <a:rPr lang="en-US" b="1" dirty="0"/>
              <a:t>Removal of outliers &amp;</a:t>
            </a:r>
          </a:p>
          <a:p>
            <a:r>
              <a:rPr lang="en-US" b="1" dirty="0"/>
              <a:t>Remove NaN Functions:</a:t>
            </a:r>
            <a:endParaRPr lang="LID4096" b="1" dirty="0"/>
          </a:p>
        </p:txBody>
      </p:sp>
      <p:cxnSp>
        <p:nvCxnSpPr>
          <p:cNvPr id="12" name="Straight Arrow Connector 11">
            <a:extLst>
              <a:ext uri="{FF2B5EF4-FFF2-40B4-BE49-F238E27FC236}">
                <a16:creationId xmlns:a16="http://schemas.microsoft.com/office/drawing/2014/main" id="{3623EF7A-7A69-4C83-9337-678B25D70B62}"/>
              </a:ext>
            </a:extLst>
          </p:cNvPr>
          <p:cNvCxnSpPr>
            <a:cxnSpLocks/>
          </p:cNvCxnSpPr>
          <p:nvPr/>
        </p:nvCxnSpPr>
        <p:spPr>
          <a:xfrm flipH="1">
            <a:off x="3135208" y="5265420"/>
            <a:ext cx="3837092" cy="0"/>
          </a:xfrm>
          <a:prstGeom prst="straightConnector1">
            <a:avLst/>
          </a:prstGeom>
          <a:ln>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7D34E1F-DEE6-4BF4-854D-100DBD78176F}"/>
              </a:ext>
            </a:extLst>
          </p:cNvPr>
          <p:cNvSpPr txBox="1"/>
          <p:nvPr/>
        </p:nvSpPr>
        <p:spPr>
          <a:xfrm>
            <a:off x="7067949" y="4975860"/>
            <a:ext cx="2390398" cy="738664"/>
          </a:xfrm>
          <a:prstGeom prst="rect">
            <a:avLst/>
          </a:prstGeom>
          <a:noFill/>
        </p:spPr>
        <p:txBody>
          <a:bodyPr wrap="none" rtlCol="0">
            <a:spAutoFit/>
          </a:bodyPr>
          <a:lstStyle/>
          <a:p>
            <a:pPr marL="285750" indent="-285750">
              <a:buFont typeface="Arial" panose="020B0604020202020204" pitchFamily="34" charset="0"/>
              <a:buChar char="•"/>
            </a:pPr>
            <a:r>
              <a:rPr lang="en-US" sz="1400" dirty="0"/>
              <a:t>Representation of the</a:t>
            </a:r>
          </a:p>
          <a:p>
            <a:r>
              <a:rPr lang="en-US" sz="1400" dirty="0"/>
              <a:t>     amount of data in each</a:t>
            </a:r>
          </a:p>
          <a:p>
            <a:r>
              <a:rPr lang="en-US" sz="1400" dirty="0"/>
              <a:t>     column (Dirty DF).</a:t>
            </a:r>
            <a:endParaRPr lang="LID4096" sz="1400" dirty="0"/>
          </a:p>
        </p:txBody>
      </p:sp>
      <p:cxnSp>
        <p:nvCxnSpPr>
          <p:cNvPr id="17" name="Straight Arrow Connector 16">
            <a:extLst>
              <a:ext uri="{FF2B5EF4-FFF2-40B4-BE49-F238E27FC236}">
                <a16:creationId xmlns:a16="http://schemas.microsoft.com/office/drawing/2014/main" id="{349A60E3-EBCE-430C-AAC5-A62B73E811D5}"/>
              </a:ext>
            </a:extLst>
          </p:cNvPr>
          <p:cNvCxnSpPr/>
          <p:nvPr/>
        </p:nvCxnSpPr>
        <p:spPr>
          <a:xfrm flipH="1">
            <a:off x="5654040" y="2773680"/>
            <a:ext cx="1318260" cy="0"/>
          </a:xfrm>
          <a:prstGeom prst="straightConnector1">
            <a:avLst/>
          </a:prstGeom>
          <a:ln>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EC1F7DD-1D98-4482-9FF5-E4E164FBF873}"/>
              </a:ext>
            </a:extLst>
          </p:cNvPr>
          <p:cNvSpPr txBox="1"/>
          <p:nvPr/>
        </p:nvSpPr>
        <p:spPr>
          <a:xfrm>
            <a:off x="7067949" y="2465903"/>
            <a:ext cx="2680542" cy="738664"/>
          </a:xfrm>
          <a:prstGeom prst="rect">
            <a:avLst/>
          </a:prstGeom>
          <a:noFill/>
        </p:spPr>
        <p:txBody>
          <a:bodyPr wrap="none" rtlCol="0">
            <a:spAutoFit/>
          </a:bodyPr>
          <a:lstStyle/>
          <a:p>
            <a:pPr marL="285750" indent="-285750">
              <a:buFont typeface="Arial" panose="020B0604020202020204" pitchFamily="34" charset="0"/>
              <a:buChar char="•"/>
            </a:pPr>
            <a:r>
              <a:rPr lang="en-US" sz="1400" dirty="0"/>
              <a:t>Function to eliminate</a:t>
            </a:r>
          </a:p>
          <a:p>
            <a:r>
              <a:rPr lang="en-US" sz="1400" dirty="0"/>
              <a:t>     abrupt values </a:t>
            </a:r>
          </a:p>
          <a:p>
            <a:r>
              <a:rPr lang="en-US" sz="1400" dirty="0"/>
              <a:t>     (Upper &amp; Bottom quantiles)</a:t>
            </a:r>
          </a:p>
        </p:txBody>
      </p:sp>
      <p:cxnSp>
        <p:nvCxnSpPr>
          <p:cNvPr id="21" name="Straight Arrow Connector 20">
            <a:extLst>
              <a:ext uri="{FF2B5EF4-FFF2-40B4-BE49-F238E27FC236}">
                <a16:creationId xmlns:a16="http://schemas.microsoft.com/office/drawing/2014/main" id="{A33042FD-3C29-45B8-A5A3-D98361BCEFF6}"/>
              </a:ext>
            </a:extLst>
          </p:cNvPr>
          <p:cNvCxnSpPr/>
          <p:nvPr/>
        </p:nvCxnSpPr>
        <p:spPr>
          <a:xfrm flipH="1">
            <a:off x="5654040" y="3794760"/>
            <a:ext cx="1318260" cy="0"/>
          </a:xfrm>
          <a:prstGeom prst="straightConnector1">
            <a:avLst/>
          </a:prstGeom>
          <a:ln>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204F647-BBF1-42DA-9DD5-18C37BF3585D}"/>
              </a:ext>
            </a:extLst>
          </p:cNvPr>
          <p:cNvSpPr txBox="1"/>
          <p:nvPr/>
        </p:nvSpPr>
        <p:spPr>
          <a:xfrm>
            <a:off x="7067949" y="3538744"/>
            <a:ext cx="2153154" cy="800219"/>
          </a:xfrm>
          <a:prstGeom prst="rect">
            <a:avLst/>
          </a:prstGeom>
          <a:noFill/>
        </p:spPr>
        <p:txBody>
          <a:bodyPr wrap="none" rtlCol="0">
            <a:spAutoFit/>
          </a:bodyPr>
          <a:lstStyle/>
          <a:p>
            <a:pPr marL="285750" indent="-285750">
              <a:buFont typeface="Arial" panose="020B0604020202020204" pitchFamily="34" charset="0"/>
              <a:buChar char="•"/>
            </a:pPr>
            <a:r>
              <a:rPr lang="en-US" sz="1400" dirty="0"/>
              <a:t>Removal of rows</a:t>
            </a:r>
          </a:p>
          <a:p>
            <a:r>
              <a:rPr lang="en-US" sz="1400" dirty="0"/>
              <a:t>     with PPSQM as NULL.</a:t>
            </a:r>
          </a:p>
          <a:p>
            <a:pPr marL="285750" indent="-285750">
              <a:buFont typeface="Arial" panose="020B0604020202020204" pitchFamily="34" charset="0"/>
              <a:buChar char="•"/>
            </a:pPr>
            <a:endParaRPr lang="LID4096" dirty="0"/>
          </a:p>
        </p:txBody>
      </p:sp>
    </p:spTree>
    <p:extLst>
      <p:ext uri="{BB962C8B-B14F-4D97-AF65-F5344CB8AC3E}">
        <p14:creationId xmlns:p14="http://schemas.microsoft.com/office/powerpoint/2010/main" val="34950299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370</TotalTime>
  <Words>434</Words>
  <Application>Microsoft Office PowerPoint</Application>
  <PresentationFormat>Widescreen</PresentationFormat>
  <Paragraphs>53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Trebuchet MS</vt:lpstr>
      <vt:lpstr>Wingdings 3</vt:lpstr>
      <vt:lpstr>Facet</vt:lpstr>
      <vt:lpstr>Data Science Project  Future House Pricing Prediction </vt:lpstr>
      <vt:lpstr>Introduction</vt:lpstr>
      <vt:lpstr>Crawling Procedure</vt:lpstr>
      <vt:lpstr>Crawling Procedure</vt:lpstr>
      <vt:lpstr>Crawling Procedure</vt:lpstr>
      <vt:lpstr>Data Frames divided to areas: * Notes:             - Floors without value are houses, not apartments.            - Addresses without values are still legitimate for data analysis.            - Up to 30 deals per month in each area represented.</vt:lpstr>
      <vt:lpstr>PowerPoint Presentation</vt:lpstr>
      <vt:lpstr>Crawling Procedure</vt:lpstr>
      <vt:lpstr>Data Cleaning</vt:lpstr>
      <vt:lpstr>Clean Data Frame</vt:lpstr>
      <vt:lpstr>Visualization of price per square meter (PPSQM) over the years: Graphs</vt:lpstr>
      <vt:lpstr>Visualization of house pricing increase in Gush Dan by areas:</vt:lpstr>
      <vt:lpstr>Visualization of house pricing increase in Gush Dan collectively: Graphs</vt:lpstr>
      <vt:lpstr>Visualization of house pricing increase in Gush Dan divided by cities: Bar Charts</vt:lpstr>
      <vt:lpstr>Visualization of house pricing increase in Gush Dan collectively: Bar Chart</vt:lpstr>
      <vt:lpstr>Machine Learning: Linear Regression</vt:lpstr>
      <vt:lpstr>Predicting the price rise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Pricing Prediction In Central District</dc:title>
  <dc:creator>nitay hen</dc:creator>
  <cp:lastModifiedBy>m30570</cp:lastModifiedBy>
  <cp:revision>25</cp:revision>
  <dcterms:created xsi:type="dcterms:W3CDTF">2022-06-29T11:13:43Z</dcterms:created>
  <dcterms:modified xsi:type="dcterms:W3CDTF">2022-06-29T19:00:35Z</dcterms:modified>
</cp:coreProperties>
</file>