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handoutMasterIdLst>
    <p:handoutMasterId r:id="rId17"/>
  </p:handoutMasterIdLst>
  <p:sldIdLst>
    <p:sldId id="289" r:id="rId5"/>
    <p:sldId id="286" r:id="rId6"/>
    <p:sldId id="292" r:id="rId7"/>
    <p:sldId id="271" r:id="rId8"/>
    <p:sldId id="273" r:id="rId9"/>
    <p:sldId id="290" r:id="rId10"/>
    <p:sldId id="293" r:id="rId11"/>
    <p:sldId id="294" r:id="rId12"/>
    <p:sldId id="295" r:id="rId13"/>
    <p:sldId id="270"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A1B"/>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1/22/2023</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191231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403274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89353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33513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33541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71452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0886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15898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1/22/2023</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a:t>Click icon to add picture</a:t>
            </a:r>
            <a:endParaRPr lang="en-US" noProof="0" dirty="0"/>
          </a:p>
        </p:txBody>
      </p:sp>
      <p:sp>
        <p:nvSpPr>
          <p:cNvPr id="18" name="Content Placeholder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1/22/2023</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noProof="0"/>
              <a:t>Click icon to add picture</a:t>
            </a:r>
            <a:endParaRPr lang="en-US" noProof="0"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1/22/2023</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7533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1/22/2023</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943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1/22/2023</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1/22/2023</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1/22/2023</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1/22/2023</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1/22/2023</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1/22/2023</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1/22/2023</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1/22/2023</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1/22/2023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2" r:id="rId12"/>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sv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f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272E0F-9A41-96E2-E6A9-73212F147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5081" y="2409178"/>
            <a:ext cx="12194540" cy="2039644"/>
          </a:xfrm>
        </p:spPr>
        <p:txBody>
          <a:bodyPr>
            <a:normAutofit/>
          </a:bodyPr>
          <a:lstStyle/>
          <a:p>
            <a:pPr>
              <a:lnSpc>
                <a:spcPct val="125000"/>
              </a:lnSpc>
            </a:pPr>
            <a:r>
              <a:rPr lang="en-IL" sz="5000" dirty="0">
                <a:solidFill>
                  <a:schemeClr val="accent1">
                    <a:lumMod val="60000"/>
                    <a:lumOff val="40000"/>
                  </a:schemeClr>
                </a:solidFill>
              </a:rPr>
              <a:t>Tranquil Nights</a:t>
            </a:r>
            <a:br>
              <a:rPr lang="en-US" sz="5000" dirty="0">
                <a:solidFill>
                  <a:schemeClr val="accent1">
                    <a:lumMod val="60000"/>
                    <a:lumOff val="40000"/>
                  </a:schemeClr>
                </a:solidFill>
              </a:rPr>
            </a:br>
            <a:r>
              <a:rPr lang="en-IL" sz="5000" dirty="0">
                <a:solidFill>
                  <a:schemeClr val="accent1">
                    <a:lumMod val="60000"/>
                    <a:lumOff val="40000"/>
                  </a:schemeClr>
                </a:solidFill>
              </a:rPr>
              <a:t>Smart Toddler Sleep Tracker</a:t>
            </a:r>
            <a:endParaRPr lang="en-US" sz="5000" dirty="0">
              <a:solidFill>
                <a:schemeClr val="accent1">
                  <a:lumMod val="60000"/>
                  <a:lumOff val="40000"/>
                </a:schemeClr>
              </a:solidFil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flipV="1">
            <a:off x="3850099" y="3510721"/>
            <a:ext cx="4484179"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1" name="Title 1">
            <a:extLst>
              <a:ext uri="{FF2B5EF4-FFF2-40B4-BE49-F238E27FC236}">
                <a16:creationId xmlns:a16="http://schemas.microsoft.com/office/drawing/2014/main" id="{776589E3-F13C-D1C1-7118-7D80AFF1C16A}"/>
              </a:ext>
            </a:extLst>
          </p:cNvPr>
          <p:cNvSpPr txBox="1">
            <a:spLocks/>
          </p:cNvSpPr>
          <p:nvPr/>
        </p:nvSpPr>
        <p:spPr bwMode="ltGray">
          <a:xfrm>
            <a:off x="9306301" y="5889695"/>
            <a:ext cx="2883158" cy="96830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125000"/>
              </a:lnSpc>
              <a:spcBef>
                <a:spcPct val="0"/>
              </a:spcBef>
              <a:buNone/>
              <a:defRPr sz="6000" b="1" kern="1200">
                <a:solidFill>
                  <a:schemeClr val="bg1"/>
                </a:solidFill>
                <a:latin typeface="+mj-lt"/>
                <a:ea typeface="+mj-ea"/>
                <a:cs typeface="+mj-cs"/>
              </a:defRPr>
            </a:lvl1pPr>
          </a:lstStyle>
          <a:p>
            <a:r>
              <a:rPr lang="en-IL" sz="5000" dirty="0">
                <a:solidFill>
                  <a:schemeClr val="accent4"/>
                </a:solidFill>
                <a:latin typeface="Times New Roman" panose="02020603050405020304" pitchFamily="18" charset="0"/>
                <a:cs typeface="Times New Roman" panose="02020603050405020304" pitchFamily="18" charset="0"/>
              </a:rPr>
              <a:t>Yuval Berkovich</a:t>
            </a:r>
          </a:p>
          <a:p>
            <a:r>
              <a:rPr lang="en-IL" sz="5000" dirty="0">
                <a:solidFill>
                  <a:schemeClr val="accent4"/>
                </a:solidFill>
                <a:latin typeface="Times New Roman" panose="02020603050405020304" pitchFamily="18" charset="0"/>
                <a:cs typeface="Times New Roman" panose="02020603050405020304" pitchFamily="18" charset="0"/>
              </a:rPr>
              <a:t>209329218</a:t>
            </a:r>
            <a:endParaRPr lang="en-US" sz="5000" dirty="0">
              <a:solidFill>
                <a:schemeClr val="accent4"/>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4BDC45E-77BC-463F-8C00-76F0128150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10" name="Content Placeholder 9">
            <a:extLst>
              <a:ext uri="{FF2B5EF4-FFF2-40B4-BE49-F238E27FC236}">
                <a16:creationId xmlns:a16="http://schemas.microsoft.com/office/drawing/2014/main" id="{2D8AA6DB-EBDB-4269-B4E5-AD059714C629}"/>
              </a:ext>
            </a:extLst>
          </p:cNvPr>
          <p:cNvSpPr>
            <a:spLocks noGrp="1"/>
          </p:cNvSpPr>
          <p:nvPr>
            <p:ph sz="half" idx="15"/>
          </p:nvPr>
        </p:nvSpPr>
        <p:spPr bwMode="white">
          <a:xfrm>
            <a:off x="8024017" y="1687210"/>
            <a:ext cx="2829707" cy="546534"/>
          </a:xfrm>
        </p:spPr>
        <p:txBody>
          <a:bodyPr>
            <a:noAutofit/>
          </a:bodyPr>
          <a:lstStyle/>
          <a:p>
            <a:pPr marL="12700" algn="r">
              <a:lnSpc>
                <a:spcPct val="120000"/>
              </a:lnSpc>
              <a:spcBef>
                <a:spcPts val="100"/>
              </a:spcBef>
            </a:pPr>
            <a:r>
              <a:rPr lang="he-IL" sz="2400" spc="-15" dirty="0">
                <a:solidFill>
                  <a:schemeClr val="accent1">
                    <a:lumMod val="60000"/>
                    <a:lumOff val="40000"/>
                  </a:schemeClr>
                </a:solidFill>
                <a:cs typeface="Arial"/>
              </a:rPr>
              <a:t>אפשרות לחיבור למזגן</a:t>
            </a:r>
            <a:endParaRPr lang="en-US" sz="1800" spc="-15" dirty="0">
              <a:solidFill>
                <a:schemeClr val="accent1">
                  <a:lumMod val="60000"/>
                  <a:lumOff val="40000"/>
                </a:schemeClr>
              </a:solidFill>
              <a:cs typeface="Arial"/>
            </a:endParaRPr>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pPr algn="r"/>
            <a:r>
              <a:rPr lang="he-IL" dirty="0">
                <a:solidFill>
                  <a:schemeClr val="accent1">
                    <a:lumMod val="60000"/>
                    <a:lumOff val="40000"/>
                  </a:schemeClr>
                </a:solidFill>
              </a:rPr>
              <a:t>פיצרים עתידיים</a:t>
            </a:r>
            <a:endParaRPr lang="en-US" dirty="0"/>
          </a:p>
        </p:txBody>
      </p:sp>
      <p:sp>
        <p:nvSpPr>
          <p:cNvPr id="11" name="Content Placeholder 10">
            <a:extLst>
              <a:ext uri="{FF2B5EF4-FFF2-40B4-BE49-F238E27FC236}">
                <a16:creationId xmlns:a16="http://schemas.microsoft.com/office/drawing/2014/main" id="{DBCC020E-50A1-4B26-95EE-F180516D8BD8}"/>
              </a:ext>
            </a:extLst>
          </p:cNvPr>
          <p:cNvSpPr>
            <a:spLocks noGrp="1"/>
          </p:cNvSpPr>
          <p:nvPr>
            <p:ph sz="half" idx="16"/>
          </p:nvPr>
        </p:nvSpPr>
        <p:spPr bwMode="white">
          <a:xfrm>
            <a:off x="4570799" y="2468477"/>
            <a:ext cx="6282925" cy="688919"/>
          </a:xfrm>
        </p:spPr>
        <p:txBody>
          <a:bodyPr>
            <a:noAutofit/>
          </a:bodyPr>
          <a:lstStyle/>
          <a:p>
            <a:pPr algn="r" rtl="1">
              <a:lnSpc>
                <a:spcPct val="150000"/>
              </a:lnSpc>
            </a:pPr>
            <a:r>
              <a:rPr lang="he-IL" sz="2400" spc="-15" dirty="0">
                <a:solidFill>
                  <a:schemeClr val="accent1">
                    <a:lumMod val="60000"/>
                    <a:lumOff val="40000"/>
                  </a:schemeClr>
                </a:solidFill>
                <a:cs typeface="Arial"/>
              </a:rPr>
              <a:t>שידור תמונה לאחר התראה על רעש</a:t>
            </a: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10847894" y="4279709"/>
            <a:ext cx="576000" cy="576000"/>
          </a:xfrm>
        </p:spPr>
      </p:pic>
      <p:pic>
        <p:nvPicPr>
          <p:cNvPr id="38" name="Picture Placeholder 37" descr="Check icon">
            <a:extLst>
              <a:ext uri="{FF2B5EF4-FFF2-40B4-BE49-F238E27FC236}">
                <a16:creationId xmlns:a16="http://schemas.microsoft.com/office/drawing/2014/main" id="{D15B4FC9-0788-4E4C-9F5A-FCFAF69E7E7F}"/>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bwMode="white">
          <a:xfrm>
            <a:off x="10853724" y="3415644"/>
            <a:ext cx="576000" cy="576000"/>
          </a:xfrm>
        </p:spPr>
      </p:pic>
      <p:pic>
        <p:nvPicPr>
          <p:cNvPr id="40" name="Picture Placeholder 39" descr="Check icon">
            <a:extLst>
              <a:ext uri="{FF2B5EF4-FFF2-40B4-BE49-F238E27FC236}">
                <a16:creationId xmlns:a16="http://schemas.microsoft.com/office/drawing/2014/main" id="{250F553C-3E38-47E0-8A58-2967D756991D}"/>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a:stretch>
            <a:fillRect/>
          </a:stretch>
        </p:blipFill>
        <p:spPr bwMode="white">
          <a:xfrm>
            <a:off x="10854924" y="1690688"/>
            <a:ext cx="576000" cy="576000"/>
          </a:xfrm>
        </p:spPr>
      </p:pic>
      <p:pic>
        <p:nvPicPr>
          <p:cNvPr id="42" name="Picture Placeholder 41" descr="Check icon">
            <a:extLst>
              <a:ext uri="{FF2B5EF4-FFF2-40B4-BE49-F238E27FC236}">
                <a16:creationId xmlns:a16="http://schemas.microsoft.com/office/drawing/2014/main" id="{C9B2F2DF-F5C3-47DD-B3B0-43E328A2AAAB}"/>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bwMode="white">
          <a:xfrm>
            <a:off x="10853724" y="2524936"/>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8207583" y="1339121"/>
            <a:ext cx="3060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 name="Picture 2">
            <a:extLst>
              <a:ext uri="{FF2B5EF4-FFF2-40B4-BE49-F238E27FC236}">
                <a16:creationId xmlns:a16="http://schemas.microsoft.com/office/drawing/2014/main" id="{1FF4C8CE-3AD4-4B26-5C4F-930F86341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sp>
        <p:nvSpPr>
          <p:cNvPr id="25" name="Content Placeholder 10">
            <a:extLst>
              <a:ext uri="{FF2B5EF4-FFF2-40B4-BE49-F238E27FC236}">
                <a16:creationId xmlns:a16="http://schemas.microsoft.com/office/drawing/2014/main" id="{4B16D7BB-3153-141A-6E9A-1E9D2D163AE2}"/>
              </a:ext>
            </a:extLst>
          </p:cNvPr>
          <p:cNvSpPr txBox="1">
            <a:spLocks/>
          </p:cNvSpPr>
          <p:nvPr/>
        </p:nvSpPr>
        <p:spPr bwMode="white">
          <a:xfrm>
            <a:off x="4564969" y="3356057"/>
            <a:ext cx="6282925" cy="6889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lnSpc>
                <a:spcPct val="150000"/>
              </a:lnSpc>
            </a:pPr>
            <a:r>
              <a:rPr lang="he-IL" sz="2400" spc="-15">
                <a:solidFill>
                  <a:schemeClr val="accent1">
                    <a:lumMod val="60000"/>
                    <a:lumOff val="40000"/>
                  </a:schemeClr>
                </a:solidFill>
                <a:cs typeface="Arial"/>
              </a:rPr>
              <a:t>אפשרות למדידת טמפרטורת גוף והצגתה באפליקציה</a:t>
            </a:r>
            <a:endParaRPr lang="he-IL" sz="2400" spc="-15" dirty="0">
              <a:solidFill>
                <a:schemeClr val="accent1">
                  <a:lumMod val="60000"/>
                  <a:lumOff val="40000"/>
                </a:schemeClr>
              </a:solidFill>
              <a:cs typeface="Arial"/>
            </a:endParaRPr>
          </a:p>
        </p:txBody>
      </p:sp>
      <p:sp>
        <p:nvSpPr>
          <p:cNvPr id="26" name="Content Placeholder 10">
            <a:extLst>
              <a:ext uri="{FF2B5EF4-FFF2-40B4-BE49-F238E27FC236}">
                <a16:creationId xmlns:a16="http://schemas.microsoft.com/office/drawing/2014/main" id="{46062778-68DF-AB08-A874-8D58B45C66A7}"/>
              </a:ext>
            </a:extLst>
          </p:cNvPr>
          <p:cNvSpPr txBox="1">
            <a:spLocks/>
          </p:cNvSpPr>
          <p:nvPr/>
        </p:nvSpPr>
        <p:spPr bwMode="white">
          <a:xfrm>
            <a:off x="4571999" y="4223249"/>
            <a:ext cx="6282925" cy="6889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lnSpc>
                <a:spcPct val="150000"/>
              </a:lnSpc>
            </a:pPr>
            <a:r>
              <a:rPr lang="he-IL" sz="2400" spc="-15" dirty="0">
                <a:solidFill>
                  <a:schemeClr val="accent1">
                    <a:lumMod val="60000"/>
                    <a:lumOff val="40000"/>
                  </a:schemeClr>
                </a:solidFill>
                <a:cs typeface="Arial"/>
              </a:rPr>
              <a:t>שימוש בחיישנים נוספים בשאר חדרי הבית</a:t>
            </a:r>
          </a:p>
        </p:txBody>
      </p:sp>
    </p:spTree>
    <p:extLst>
      <p:ext uri="{BB962C8B-B14F-4D97-AF65-F5344CB8AC3E}">
        <p14:creationId xmlns:p14="http://schemas.microsoft.com/office/powerpoint/2010/main" val="336603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13" descr="People's hands">
            <a:extLst>
              <a:ext uri="{FF2B5EF4-FFF2-40B4-BE49-F238E27FC236}">
                <a16:creationId xmlns:a16="http://schemas.microsoft.com/office/drawing/2014/main" id="{B92AA72B-9694-11F8-E621-62B63A28F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 y="0"/>
            <a:ext cx="12192000" cy="6858000"/>
          </a:xfrm>
          <a:prstGeom prst="rect">
            <a:avLst/>
          </a:prstGeom>
        </p:spPr>
      </p:pic>
      <p:sp>
        <p:nvSpPr>
          <p:cNvPr id="7" name="object 3" descr="Blue rectangle">
            <a:extLst>
              <a:ext uri="{FF2B5EF4-FFF2-40B4-BE49-F238E27FC236}">
                <a16:creationId xmlns:a16="http://schemas.microsoft.com/office/drawing/2014/main" id="{33F4D816-5675-A806-19EB-665E10539B2D}"/>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Yuval Berkovich</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209329218</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accent1">
                    <a:lumMod val="60000"/>
                    <a:lumOff val="40000"/>
                  </a:schemeClr>
                </a:solidFill>
              </a:rPr>
              <a:t>THANK YOU!</a:t>
            </a:r>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12" name="Graphic 11" descr="Mail icon">
            <a:extLst>
              <a:ext uri="{FF2B5EF4-FFF2-40B4-BE49-F238E27FC236}">
                <a16:creationId xmlns:a16="http://schemas.microsoft.com/office/drawing/2014/main" id="{A19DD78C-1BBA-435D-AB9C-910A5A3B5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6858000" cy="6858000"/>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lumMod val="60000"/>
              <a:lumOff val="40000"/>
            </a:schemeClr>
          </a:solidFill>
        </p:spPr>
        <p:txBody>
          <a:bodyPr wrap="square" lIns="0" tIns="0" rIns="0" bIns="0" rtlCol="0"/>
          <a:lstStyle/>
          <a:p>
            <a:endParaRPr lang="en-US" dirty="0"/>
          </a:p>
        </p:txBody>
      </p:sp>
      <p:sp>
        <p:nvSpPr>
          <p:cNvPr id="10" name="object 3" descr="Blue rectangle">
            <a:extLst>
              <a:ext uri="{FF2B5EF4-FFF2-40B4-BE49-F238E27FC236}">
                <a16:creationId xmlns:a16="http://schemas.microsoft.com/office/drawing/2014/main" id="{5DB2195D-A82B-5C2F-3ED8-F9EFCFAEE888}"/>
              </a:ext>
            </a:extLst>
          </p:cNvPr>
          <p:cNvSpPr/>
          <p:nvPr/>
        </p:nvSpPr>
        <p:spPr>
          <a:xfrm>
            <a:off x="2400" y="0"/>
            <a:ext cx="121870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pPr algn="r"/>
            <a:r>
              <a:rPr lang="he-IL" dirty="0">
                <a:solidFill>
                  <a:schemeClr val="accent1">
                    <a:lumMod val="60000"/>
                    <a:lumOff val="40000"/>
                  </a:schemeClr>
                </a:solidFill>
              </a:rPr>
              <a:t>מבוא</a:t>
            </a:r>
            <a:endParaRPr lang="en-US" dirty="0">
              <a:solidFill>
                <a:schemeClr val="accent1">
                  <a:lumMod val="60000"/>
                  <a:lumOff val="40000"/>
                </a:schemeClr>
              </a:solidFill>
            </a:endParaRPr>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8310683" y="3014432"/>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027576" y="3217631"/>
            <a:ext cx="5342266" cy="1603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None/>
            </a:pPr>
            <a:r>
              <a:rPr lang="he-IL" sz="1800" dirty="0">
                <a:solidFill>
                  <a:schemeClr val="accent1">
                    <a:lumMod val="60000"/>
                    <a:lumOff val="40000"/>
                  </a:schemeClr>
                </a:solidFill>
                <a:latin typeface="Heebo" pitchFamily="2" charset="-79"/>
                <a:cs typeface="Heebo" pitchFamily="2" charset="-79"/>
              </a:rPr>
              <a:t>כל הורה יודע כמה קשה לישון בלילות כשיש תינוק בבית. מכאן נובע הצורך למוצר קל לשימוש וזול שיוכל לעקוב אחרי שינת התינוק, ולעזור להורים לישון בשקט בלילה בידיעה שיש מי ששומר על התינוק בכל רגע.</a:t>
            </a:r>
          </a:p>
        </p:txBody>
      </p:sp>
      <p:pic>
        <p:nvPicPr>
          <p:cNvPr id="8" name="Picture 7">
            <a:extLst>
              <a:ext uri="{FF2B5EF4-FFF2-40B4-BE49-F238E27FC236}">
                <a16:creationId xmlns:a16="http://schemas.microsoft.com/office/drawing/2014/main" id="{33754A57-0B3E-662F-1679-61C6DFED7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325563"/>
          </a:xfrm>
        </p:spPr>
        <p:txBody>
          <a:bodyPr/>
          <a:lstStyle/>
          <a:p>
            <a:pPr algn="r"/>
            <a:r>
              <a:rPr lang="he-IL" dirty="0">
                <a:solidFill>
                  <a:schemeClr val="accent1">
                    <a:lumMod val="60000"/>
                    <a:lumOff val="40000"/>
                  </a:schemeClr>
                </a:solidFill>
              </a:rPr>
              <a:t>תיאור המערכת</a:t>
            </a:r>
            <a:endParaRPr lang="en-US" dirty="0">
              <a:solidFill>
                <a:schemeClr val="accent1">
                  <a:lumMod val="60000"/>
                  <a:lumOff val="40000"/>
                </a:schemeClr>
              </a:solidFill>
            </a:endParaRPr>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6713925" y="1277911"/>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algn="r"/>
            <a:endParaRPr lang="en-US" dirty="0"/>
          </a:p>
        </p:txBody>
      </p:sp>
      <p:pic>
        <p:nvPicPr>
          <p:cNvPr id="3" name="Picture 2">
            <a:extLst>
              <a:ext uri="{FF2B5EF4-FFF2-40B4-BE49-F238E27FC236}">
                <a16:creationId xmlns:a16="http://schemas.microsoft.com/office/drawing/2014/main" id="{5E92962B-BB6D-0C4B-FD30-C0D515C79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sp>
        <p:nvSpPr>
          <p:cNvPr id="14" name="Content Placeholder 9">
            <a:extLst>
              <a:ext uri="{FF2B5EF4-FFF2-40B4-BE49-F238E27FC236}">
                <a16:creationId xmlns:a16="http://schemas.microsoft.com/office/drawing/2014/main" id="{2A580426-06B0-BF56-7BBB-F3C7AFEA4914}"/>
              </a:ext>
            </a:extLst>
          </p:cNvPr>
          <p:cNvSpPr txBox="1">
            <a:spLocks/>
          </p:cNvSpPr>
          <p:nvPr/>
        </p:nvSpPr>
        <p:spPr bwMode="white">
          <a:xfrm>
            <a:off x="6382139" y="1712897"/>
            <a:ext cx="4394461" cy="19073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lnSpc>
                <a:spcPct val="150000"/>
              </a:lnSpc>
              <a:buNone/>
            </a:pPr>
            <a:r>
              <a:rPr lang="he-IL" dirty="0">
                <a:solidFill>
                  <a:schemeClr val="accent1">
                    <a:lumMod val="60000"/>
                    <a:lumOff val="40000"/>
                  </a:schemeClr>
                </a:solidFill>
                <a:latin typeface="Arial Black" panose="020B0A04020102020204" pitchFamily="34" charset="0"/>
                <a:cs typeface="Heebo" pitchFamily="2" charset="-79"/>
              </a:rPr>
              <a:t>המערכת "</a:t>
            </a:r>
            <a:r>
              <a:rPr lang="en-US" dirty="0">
                <a:solidFill>
                  <a:schemeClr val="accent1">
                    <a:lumMod val="60000"/>
                    <a:lumOff val="40000"/>
                  </a:schemeClr>
                </a:solidFill>
                <a:latin typeface="Arial Black" panose="020B0A04020102020204" pitchFamily="34" charset="0"/>
                <a:cs typeface="Heebo" pitchFamily="2" charset="-79"/>
              </a:rPr>
              <a:t> </a:t>
            </a:r>
            <a:r>
              <a:rPr lang="en-IL" dirty="0">
                <a:solidFill>
                  <a:schemeClr val="accent1">
                    <a:lumMod val="60000"/>
                    <a:lumOff val="40000"/>
                  </a:schemeClr>
                </a:solidFill>
                <a:latin typeface="Arial Black" panose="020B0A04020102020204" pitchFamily="34" charset="0"/>
              </a:rPr>
              <a:t>Tranquil Nights </a:t>
            </a:r>
            <a:r>
              <a:rPr lang="he-IL" dirty="0">
                <a:solidFill>
                  <a:schemeClr val="accent1">
                    <a:lumMod val="60000"/>
                    <a:lumOff val="40000"/>
                  </a:schemeClr>
                </a:solidFill>
                <a:latin typeface="Arial Black" panose="020B0A04020102020204" pitchFamily="34" charset="0"/>
                <a:cs typeface="Heebo" pitchFamily="2" charset="-79"/>
              </a:rPr>
              <a:t>"  היא</a:t>
            </a:r>
            <a:r>
              <a:rPr lang="en-US" dirty="0">
                <a:solidFill>
                  <a:schemeClr val="accent1">
                    <a:lumMod val="60000"/>
                    <a:lumOff val="40000"/>
                  </a:schemeClr>
                </a:solidFill>
                <a:latin typeface="Arial Black" panose="020B0A04020102020204" pitchFamily="34" charset="0"/>
                <a:cs typeface="Heebo" pitchFamily="2" charset="-79"/>
              </a:rPr>
              <a:t> </a:t>
            </a:r>
            <a:r>
              <a:rPr lang="he-IL" dirty="0">
                <a:solidFill>
                  <a:schemeClr val="accent1">
                    <a:lumMod val="60000"/>
                    <a:lumOff val="40000"/>
                  </a:schemeClr>
                </a:solidFill>
                <a:latin typeface="Arial Black" panose="020B0A04020102020204" pitchFamily="34" charset="0"/>
                <a:cs typeface="Heebo" pitchFamily="2" charset="-79"/>
              </a:rPr>
              <a:t>אפליקצית אינטרנט אשר יכולה להיות מופעלת מהנייד מכל מקום אשר יש בו קליטה סלולרית</a:t>
            </a:r>
            <a:r>
              <a:rPr lang="en-US" dirty="0">
                <a:solidFill>
                  <a:schemeClr val="accent1">
                    <a:lumMod val="60000"/>
                    <a:lumOff val="40000"/>
                  </a:schemeClr>
                </a:solidFill>
                <a:latin typeface="Arial Black" panose="020B0A04020102020204" pitchFamily="34" charset="0"/>
                <a:cs typeface="Heebo" pitchFamily="2" charset="-79"/>
              </a:rPr>
              <a:t>/</a:t>
            </a:r>
            <a:r>
              <a:rPr lang="he-IL" dirty="0">
                <a:solidFill>
                  <a:schemeClr val="accent1">
                    <a:lumMod val="60000"/>
                    <a:lumOff val="40000"/>
                  </a:schemeClr>
                </a:solidFill>
                <a:latin typeface="Arial Black" panose="020B0A04020102020204" pitchFamily="34" charset="0"/>
                <a:cs typeface="Heebo" pitchFamily="2" charset="-79"/>
              </a:rPr>
              <a:t> קליטת </a:t>
            </a:r>
            <a:r>
              <a:rPr lang="en-US" dirty="0">
                <a:solidFill>
                  <a:schemeClr val="accent1">
                    <a:lumMod val="60000"/>
                    <a:lumOff val="40000"/>
                  </a:schemeClr>
                </a:solidFill>
                <a:latin typeface="Arial Black" panose="020B0A04020102020204" pitchFamily="34" charset="0"/>
                <a:cs typeface="Heebo" pitchFamily="2" charset="-79"/>
              </a:rPr>
              <a:t>WIFI</a:t>
            </a:r>
            <a:r>
              <a:rPr lang="he-IL" dirty="0">
                <a:solidFill>
                  <a:schemeClr val="accent1">
                    <a:lumMod val="60000"/>
                    <a:lumOff val="40000"/>
                  </a:schemeClr>
                </a:solidFill>
                <a:latin typeface="Arial Black" panose="020B0A04020102020204" pitchFamily="34" charset="0"/>
                <a:cs typeface="Heebo" pitchFamily="2" charset="-79"/>
              </a:rPr>
              <a:t> .</a:t>
            </a:r>
          </a:p>
        </p:txBody>
      </p:sp>
      <p:pic>
        <p:nvPicPr>
          <p:cNvPr id="16" name="Picture Placeholder 39" descr="Check icon">
            <a:extLst>
              <a:ext uri="{FF2B5EF4-FFF2-40B4-BE49-F238E27FC236}">
                <a16:creationId xmlns:a16="http://schemas.microsoft.com/office/drawing/2014/main" id="{AB4CD395-17AB-7BEC-8DC7-9FEE2C17141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white">
          <a:xfrm>
            <a:off x="10777800" y="1697475"/>
            <a:ext cx="576000" cy="576000"/>
          </a:xfrm>
          <a:prstGeom prst="rect">
            <a:avLst/>
          </a:prstGeom>
        </p:spPr>
      </p:pic>
      <p:sp>
        <p:nvSpPr>
          <p:cNvPr id="20" name="Content Placeholder 9">
            <a:extLst>
              <a:ext uri="{FF2B5EF4-FFF2-40B4-BE49-F238E27FC236}">
                <a16:creationId xmlns:a16="http://schemas.microsoft.com/office/drawing/2014/main" id="{040C3668-7C0B-465E-8454-EEAEF7A39862}"/>
              </a:ext>
            </a:extLst>
          </p:cNvPr>
          <p:cNvSpPr txBox="1">
            <a:spLocks/>
          </p:cNvSpPr>
          <p:nvPr/>
        </p:nvSpPr>
        <p:spPr bwMode="white">
          <a:xfrm>
            <a:off x="7287208" y="3717159"/>
            <a:ext cx="3489392" cy="19073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lnSpc>
                <a:spcPct val="150000"/>
              </a:lnSpc>
              <a:buNone/>
            </a:pPr>
            <a:r>
              <a:rPr lang="he-IL" dirty="0">
                <a:solidFill>
                  <a:schemeClr val="accent1">
                    <a:lumMod val="60000"/>
                    <a:lumOff val="40000"/>
                  </a:schemeClr>
                </a:solidFill>
                <a:latin typeface="Arial Black" panose="020B0A04020102020204" pitchFamily="34" charset="0"/>
                <a:cs typeface="Heebo" pitchFamily="2" charset="-79"/>
              </a:rPr>
              <a:t>במיטת התינוק יותקנו סנסורים:</a:t>
            </a:r>
          </a:p>
          <a:p>
            <a:pPr algn="r" rtl="1">
              <a:lnSpc>
                <a:spcPct val="150000"/>
              </a:lnSpc>
            </a:pPr>
            <a:r>
              <a:rPr lang="he-IL" dirty="0">
                <a:solidFill>
                  <a:schemeClr val="accent1">
                    <a:lumMod val="60000"/>
                    <a:lumOff val="40000"/>
                  </a:schemeClr>
                </a:solidFill>
                <a:latin typeface="Arial Black" panose="020B0A04020102020204" pitchFamily="34" charset="0"/>
                <a:cs typeface="Heebo" pitchFamily="2" charset="-79"/>
              </a:rPr>
              <a:t>סנסור למדידת טמפרטורת החדר</a:t>
            </a:r>
            <a:endParaRPr lang="en-US" dirty="0">
              <a:solidFill>
                <a:schemeClr val="accent1">
                  <a:lumMod val="60000"/>
                  <a:lumOff val="40000"/>
                </a:schemeClr>
              </a:solidFill>
              <a:latin typeface="Arial Black" panose="020B0A04020102020204" pitchFamily="34" charset="0"/>
              <a:cs typeface="Heebo" pitchFamily="2" charset="-79"/>
            </a:endParaRPr>
          </a:p>
          <a:p>
            <a:pPr algn="r" rtl="1">
              <a:lnSpc>
                <a:spcPct val="150000"/>
              </a:lnSpc>
            </a:pPr>
            <a:r>
              <a:rPr lang="he-IL" dirty="0">
                <a:solidFill>
                  <a:schemeClr val="accent1">
                    <a:lumMod val="60000"/>
                    <a:lumOff val="40000"/>
                  </a:schemeClr>
                </a:solidFill>
                <a:latin typeface="Arial Black" panose="020B0A04020102020204" pitchFamily="34" charset="0"/>
                <a:cs typeface="Heebo" pitchFamily="2" charset="-79"/>
              </a:rPr>
              <a:t>סנסור למדידת רמת הרעש</a:t>
            </a:r>
            <a:endParaRPr lang="en-US" dirty="0">
              <a:solidFill>
                <a:schemeClr val="accent1">
                  <a:lumMod val="60000"/>
                  <a:lumOff val="40000"/>
                </a:schemeClr>
              </a:solidFill>
              <a:latin typeface="Arial Black" panose="020B0A04020102020204" pitchFamily="34" charset="0"/>
              <a:cs typeface="Heebo" pitchFamily="2" charset="-79"/>
            </a:endParaRPr>
          </a:p>
          <a:p>
            <a:pPr algn="r" rtl="1">
              <a:lnSpc>
                <a:spcPct val="150000"/>
              </a:lnSpc>
            </a:pPr>
            <a:r>
              <a:rPr lang="he-IL" dirty="0">
                <a:solidFill>
                  <a:schemeClr val="accent1">
                    <a:lumMod val="60000"/>
                    <a:lumOff val="40000"/>
                  </a:schemeClr>
                </a:solidFill>
                <a:latin typeface="Arial Black" panose="020B0A04020102020204" pitchFamily="34" charset="0"/>
                <a:cs typeface="Heebo" pitchFamily="2" charset="-79"/>
              </a:rPr>
              <a:t>רמקול שיוכל להפעיל רעש לבן.</a:t>
            </a:r>
          </a:p>
        </p:txBody>
      </p:sp>
      <p:pic>
        <p:nvPicPr>
          <p:cNvPr id="21" name="Picture Placeholder 39" descr="Check icon">
            <a:extLst>
              <a:ext uri="{FF2B5EF4-FFF2-40B4-BE49-F238E27FC236}">
                <a16:creationId xmlns:a16="http://schemas.microsoft.com/office/drawing/2014/main" id="{08EAFDAD-1B74-DF3F-9DED-3E757160A59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white">
          <a:xfrm>
            <a:off x="10777800" y="3701737"/>
            <a:ext cx="576000" cy="576000"/>
          </a:xfrm>
          <a:prstGeom prst="rect">
            <a:avLst/>
          </a:prstGeom>
        </p:spPr>
      </p:pic>
      <p:sp>
        <p:nvSpPr>
          <p:cNvPr id="22" name="Content Placeholder 9">
            <a:extLst>
              <a:ext uri="{FF2B5EF4-FFF2-40B4-BE49-F238E27FC236}">
                <a16:creationId xmlns:a16="http://schemas.microsoft.com/office/drawing/2014/main" id="{717D896A-990C-D6F5-AF5C-6DD2393FE0B0}"/>
              </a:ext>
            </a:extLst>
          </p:cNvPr>
          <p:cNvSpPr txBox="1">
            <a:spLocks/>
          </p:cNvSpPr>
          <p:nvPr/>
        </p:nvSpPr>
        <p:spPr bwMode="white">
          <a:xfrm>
            <a:off x="718457" y="1728319"/>
            <a:ext cx="3847166" cy="2069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lnSpc>
                <a:spcPct val="150000"/>
              </a:lnSpc>
              <a:buNone/>
            </a:pPr>
            <a:r>
              <a:rPr lang="he-IL" dirty="0">
                <a:solidFill>
                  <a:schemeClr val="accent1">
                    <a:lumMod val="60000"/>
                    <a:lumOff val="40000"/>
                  </a:schemeClr>
                </a:solidFill>
                <a:latin typeface="Arial Black" panose="020B0A04020102020204" pitchFamily="34" charset="0"/>
                <a:cs typeface="Heebo" pitchFamily="2" charset="-79"/>
              </a:rPr>
              <a:t>במידה והטמפרטורה אינה אידיאלית עבור שינת התינוק, נפעיל את המזגן עד לטמפרטורה האידיאלית.</a:t>
            </a:r>
          </a:p>
          <a:p>
            <a:pPr marL="0" indent="0" algn="r" rtl="1">
              <a:lnSpc>
                <a:spcPct val="150000"/>
              </a:lnSpc>
              <a:buNone/>
            </a:pPr>
            <a:r>
              <a:rPr lang="he-IL" dirty="0">
                <a:solidFill>
                  <a:schemeClr val="accent1">
                    <a:lumMod val="60000"/>
                    <a:lumOff val="40000"/>
                  </a:schemeClr>
                </a:solidFill>
                <a:latin typeface="Arial Black" panose="020B0A04020102020204" pitchFamily="34" charset="0"/>
                <a:cs typeface="Heebo" pitchFamily="2" charset="-79"/>
              </a:rPr>
              <a:t>במידה ורמת הרעש גבוהה מידי נתריע על כך להורים ונפעיל רעש לבן מתוך הרמקולים. </a:t>
            </a:r>
            <a:endParaRPr lang="en-US" dirty="0">
              <a:solidFill>
                <a:schemeClr val="accent1">
                  <a:lumMod val="60000"/>
                  <a:lumOff val="40000"/>
                </a:schemeClr>
              </a:solidFill>
              <a:latin typeface="Arial Black" panose="020B0A04020102020204" pitchFamily="34" charset="0"/>
              <a:cs typeface="Heebo" pitchFamily="2" charset="-79"/>
            </a:endParaRPr>
          </a:p>
        </p:txBody>
      </p:sp>
      <p:pic>
        <p:nvPicPr>
          <p:cNvPr id="23" name="Picture Placeholder 39" descr="Check icon">
            <a:extLst>
              <a:ext uri="{FF2B5EF4-FFF2-40B4-BE49-F238E27FC236}">
                <a16:creationId xmlns:a16="http://schemas.microsoft.com/office/drawing/2014/main" id="{E281145D-04C6-A145-E883-59761E560D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white">
          <a:xfrm>
            <a:off x="4566823" y="1712897"/>
            <a:ext cx="576000" cy="576000"/>
          </a:xfrm>
          <a:prstGeom prst="rect">
            <a:avLst/>
          </a:prstGeom>
        </p:spPr>
      </p:pic>
    </p:spTree>
    <p:extLst>
      <p:ext uri="{BB962C8B-B14F-4D97-AF65-F5344CB8AC3E}">
        <p14:creationId xmlns:p14="http://schemas.microsoft.com/office/powerpoint/2010/main" val="21653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descr="Blue rectangle">
            <a:extLst>
              <a:ext uri="{FF2B5EF4-FFF2-40B4-BE49-F238E27FC236}">
                <a16:creationId xmlns:a16="http://schemas.microsoft.com/office/drawing/2014/main" id="{D2092858-9985-4D96-A25D-DA84C1FD05D5}"/>
              </a:ext>
            </a:extLst>
          </p:cNvPr>
          <p:cNvSpPr/>
          <p:nvPr/>
        </p:nvSpPr>
        <p:spPr>
          <a:xfrm>
            <a:off x="0" y="0"/>
            <a:ext cx="12191999"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26C5B371-F992-4547-B936-23F16F4488DA}"/>
              </a:ext>
            </a:extLst>
          </p:cNvPr>
          <p:cNvSpPr>
            <a:spLocks noGrp="1"/>
          </p:cNvSpPr>
          <p:nvPr>
            <p:ph type="title"/>
          </p:nvPr>
        </p:nvSpPr>
        <p:spPr>
          <a:xfrm>
            <a:off x="10607442" y="1061093"/>
            <a:ext cx="1120734" cy="576000"/>
          </a:xfrm>
        </p:spPr>
        <p:txBody>
          <a:bodyPr/>
          <a:lstStyle/>
          <a:p>
            <a:pPr algn="r"/>
            <a:r>
              <a:rPr lang="he-IL" dirty="0">
                <a:solidFill>
                  <a:schemeClr val="accent1">
                    <a:lumMod val="60000"/>
                    <a:lumOff val="40000"/>
                  </a:schemeClr>
                </a:solidFill>
              </a:rPr>
              <a:t>מבוא</a:t>
            </a:r>
            <a:endParaRPr lang="en-US" dirty="0">
              <a:solidFill>
                <a:schemeClr val="accent1">
                  <a:lumMod val="60000"/>
                  <a:lumOff val="40000"/>
                </a:schemeClr>
              </a:solidFill>
            </a:endParaRPr>
          </a:p>
        </p:txBody>
      </p:sp>
      <p:sp>
        <p:nvSpPr>
          <p:cNvPr id="3" name="Text Placeholder 2">
            <a:extLst>
              <a:ext uri="{FF2B5EF4-FFF2-40B4-BE49-F238E27FC236}">
                <a16:creationId xmlns:a16="http://schemas.microsoft.com/office/drawing/2014/main" id="{C6B07B54-E3ED-4BBF-91BB-9F611C440199}"/>
              </a:ext>
            </a:extLst>
          </p:cNvPr>
          <p:cNvSpPr>
            <a:spLocks noGrp="1"/>
          </p:cNvSpPr>
          <p:nvPr>
            <p:ph type="body" sz="half" idx="2"/>
          </p:nvPr>
        </p:nvSpPr>
        <p:spPr bwMode="ltGray">
          <a:xfrm>
            <a:off x="6636100" y="1927135"/>
            <a:ext cx="4531709" cy="1859251"/>
          </a:xfrm>
        </p:spPr>
        <p:txBody>
          <a:bodyPr>
            <a:normAutofit/>
          </a:bodyPr>
          <a:lstStyle/>
          <a:p>
            <a:pPr algn="r">
              <a:lnSpc>
                <a:spcPct val="110000"/>
              </a:lnSpc>
              <a:spcBef>
                <a:spcPts val="425"/>
              </a:spcBef>
            </a:pPr>
            <a:r>
              <a:rPr lang="he-IL" sz="2000" b="1" dirty="0">
                <a:solidFill>
                  <a:schemeClr val="accent1">
                    <a:lumMod val="60000"/>
                    <a:lumOff val="40000"/>
                  </a:schemeClr>
                </a:solidFill>
                <a:latin typeface="Arial" panose="020B0604020202020204" pitchFamily="34" charset="0"/>
                <a:cs typeface="Arial" panose="020B0604020202020204" pitchFamily="34" charset="0"/>
              </a:rPr>
              <a:t>מטרות:</a:t>
            </a:r>
            <a:endParaRPr lang="he-IL" sz="2000" b="1" i="1" spc="-15" dirty="0">
              <a:solidFill>
                <a:schemeClr val="accent1">
                  <a:lumMod val="60000"/>
                  <a:lumOff val="40000"/>
                </a:schemeClr>
              </a:solidFill>
              <a:latin typeface="Arial" panose="020B0604020202020204" pitchFamily="34" charset="0"/>
              <a:cs typeface="Arial" panose="020B0604020202020204" pitchFamily="34" charset="0"/>
            </a:endParaRPr>
          </a:p>
          <a:p>
            <a:pPr algn="r">
              <a:lnSpc>
                <a:spcPct val="110000"/>
              </a:lnSpc>
              <a:spcBef>
                <a:spcPts val="425"/>
              </a:spcBef>
            </a:pPr>
            <a:r>
              <a:rPr lang="he-IL" spc="-15" dirty="0">
                <a:solidFill>
                  <a:schemeClr val="accent1">
                    <a:lumMod val="60000"/>
                    <a:lumOff val="40000"/>
                  </a:schemeClr>
                </a:solidFill>
                <a:latin typeface="Arial" panose="020B0604020202020204" pitchFamily="34" charset="0"/>
                <a:cs typeface="Arial" panose="020B0604020202020204" pitchFamily="34" charset="0"/>
              </a:rPr>
              <a:t>פיתוח מערכת התראה להורים </a:t>
            </a:r>
            <a:br>
              <a:rPr lang="en-US" spc="-15" dirty="0">
                <a:solidFill>
                  <a:schemeClr val="accent1">
                    <a:lumMod val="60000"/>
                    <a:lumOff val="40000"/>
                  </a:schemeClr>
                </a:solidFill>
                <a:latin typeface="Arial" panose="020B0604020202020204" pitchFamily="34" charset="0"/>
                <a:cs typeface="Arial" panose="020B0604020202020204" pitchFamily="34" charset="0"/>
              </a:rPr>
            </a:br>
            <a:r>
              <a:rPr lang="he-IL" spc="-15" dirty="0">
                <a:solidFill>
                  <a:schemeClr val="accent1">
                    <a:lumMod val="60000"/>
                    <a:lumOff val="40000"/>
                  </a:schemeClr>
                </a:solidFill>
                <a:latin typeface="Arial" panose="020B0604020202020204" pitchFamily="34" charset="0"/>
                <a:cs typeface="Arial" panose="020B0604020202020204" pitchFamily="34" charset="0"/>
              </a:rPr>
              <a:t>	התאמה לכל סוגי המיטות </a:t>
            </a:r>
            <a:br>
              <a:rPr lang="en-US" spc="-15" dirty="0">
                <a:solidFill>
                  <a:schemeClr val="accent1">
                    <a:lumMod val="60000"/>
                    <a:lumOff val="40000"/>
                  </a:schemeClr>
                </a:solidFill>
                <a:latin typeface="Arial" panose="020B0604020202020204" pitchFamily="34" charset="0"/>
                <a:cs typeface="Arial" panose="020B0604020202020204" pitchFamily="34" charset="0"/>
              </a:rPr>
            </a:br>
            <a:r>
              <a:rPr lang="he-IL" spc="-15" dirty="0">
                <a:solidFill>
                  <a:schemeClr val="accent1">
                    <a:lumMod val="60000"/>
                    <a:lumOff val="40000"/>
                  </a:schemeClr>
                </a:solidFill>
                <a:latin typeface="Arial" panose="020B0604020202020204" pitchFamily="34" charset="0"/>
                <a:cs typeface="Arial" panose="020B0604020202020204" pitchFamily="34" charset="0"/>
              </a:rPr>
              <a:t>	תמיכה בכל סוגי הטלפונים החכמים </a:t>
            </a:r>
            <a:endParaRPr lang="en-US" spc="-15"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15" name="Picture Placeholder 14" descr="Check icon">
            <a:extLst>
              <a:ext uri="{FF2B5EF4-FFF2-40B4-BE49-F238E27FC236}">
                <a16:creationId xmlns:a16="http://schemas.microsoft.com/office/drawing/2014/main" id="{2BB6FD49-92B0-4DC9-AC1D-17947DECCCB8}"/>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bwMode="ltGray">
          <a:xfrm>
            <a:off x="11136535" y="1777991"/>
            <a:ext cx="576000" cy="576000"/>
          </a:xfrm>
        </p:spPr>
      </p:pic>
      <p:pic>
        <p:nvPicPr>
          <p:cNvPr id="17" name="Picture Placeholder 16" descr="Check icon">
            <a:extLst>
              <a:ext uri="{FF2B5EF4-FFF2-40B4-BE49-F238E27FC236}">
                <a16:creationId xmlns:a16="http://schemas.microsoft.com/office/drawing/2014/main" id="{B35AF671-FB05-4C5C-AD79-E7C03FDFC8C4}"/>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bwMode="ltGray">
          <a:xfrm>
            <a:off x="11136535" y="3590785"/>
            <a:ext cx="576000" cy="576001"/>
          </a:xfrm>
        </p:spPr>
      </p:pic>
      <p:sp>
        <p:nvSpPr>
          <p:cNvPr id="11" name="Text Placeholder 10">
            <a:extLst>
              <a:ext uri="{FF2B5EF4-FFF2-40B4-BE49-F238E27FC236}">
                <a16:creationId xmlns:a16="http://schemas.microsoft.com/office/drawing/2014/main" id="{81D93562-F631-4ADB-AB50-4D5ECF40F8A1}"/>
              </a:ext>
            </a:extLst>
          </p:cNvPr>
          <p:cNvSpPr>
            <a:spLocks noGrp="1"/>
          </p:cNvSpPr>
          <p:nvPr>
            <p:ph type="body" sz="half" idx="23"/>
          </p:nvPr>
        </p:nvSpPr>
        <p:spPr bwMode="ltGray">
          <a:xfrm>
            <a:off x="6167019" y="3627836"/>
            <a:ext cx="5018042" cy="2359378"/>
          </a:xfrm>
        </p:spPr>
        <p:txBody>
          <a:bodyPr>
            <a:normAutofit lnSpcReduction="10000"/>
          </a:bodyPr>
          <a:lstStyle/>
          <a:p>
            <a:pPr algn="r">
              <a:lnSpc>
                <a:spcPct val="110000"/>
              </a:lnSpc>
              <a:spcBef>
                <a:spcPts val="425"/>
              </a:spcBef>
            </a:pPr>
            <a:r>
              <a:rPr lang="he-IL" sz="2000" b="1" dirty="0">
                <a:solidFill>
                  <a:schemeClr val="accent1">
                    <a:lumMod val="60000"/>
                    <a:lumOff val="40000"/>
                  </a:schemeClr>
                </a:solidFill>
                <a:latin typeface="Arial" panose="020B0604020202020204" pitchFamily="34" charset="0"/>
                <a:cs typeface="Arial" panose="020B0604020202020204" pitchFamily="34" charset="0"/>
              </a:rPr>
              <a:t>בעלי עניין:</a:t>
            </a:r>
            <a:endParaRPr lang="en-US" sz="2000" b="1" dirty="0">
              <a:solidFill>
                <a:schemeClr val="accent1">
                  <a:lumMod val="60000"/>
                  <a:lumOff val="40000"/>
                </a:schemeClr>
              </a:solidFill>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r>
              <a:rPr lang="he-IL" spc="-15" dirty="0">
                <a:solidFill>
                  <a:schemeClr val="accent1">
                    <a:lumMod val="60000"/>
                    <a:lumOff val="40000"/>
                  </a:schemeClr>
                </a:solidFill>
                <a:latin typeface="Arial" panose="020B0604020202020204" pitchFamily="34" charset="0"/>
                <a:cs typeface="Arial" panose="020B0604020202020204" pitchFamily="34" charset="0"/>
              </a:rPr>
              <a:t>אנשים פרטיים:</a:t>
            </a:r>
          </a:p>
          <a:p>
            <a:pPr algn="r" rtl="1"/>
            <a:r>
              <a:rPr lang="he-IL" spc="-15" dirty="0">
                <a:solidFill>
                  <a:schemeClr val="accent1">
                    <a:lumMod val="60000"/>
                    <a:lumOff val="40000"/>
                  </a:schemeClr>
                </a:solidFill>
                <a:latin typeface="Arial" panose="020B0604020202020204" pitchFamily="34" charset="0"/>
                <a:cs typeface="Arial" panose="020B0604020202020204" pitchFamily="34" charset="0"/>
              </a:rPr>
              <a:t>     הורים בעלי ילדים שירצו ששנתם של ילדיהם תהיה מיטבית</a:t>
            </a:r>
            <a:br>
              <a:rPr lang="en-US" spc="-15" dirty="0">
                <a:solidFill>
                  <a:schemeClr val="accent1">
                    <a:lumMod val="60000"/>
                    <a:lumOff val="40000"/>
                  </a:schemeClr>
                </a:solidFill>
                <a:latin typeface="Arial" panose="020B0604020202020204" pitchFamily="34" charset="0"/>
                <a:cs typeface="Arial" panose="020B0604020202020204" pitchFamily="34" charset="0"/>
              </a:rPr>
            </a:br>
            <a:endParaRPr lang="he-IL" spc="-15" dirty="0">
              <a:solidFill>
                <a:schemeClr val="accent1">
                  <a:lumMod val="60000"/>
                  <a:lumOff val="40000"/>
                </a:schemeClr>
              </a:solidFill>
              <a:latin typeface="Arial" panose="020B0604020202020204" pitchFamily="34" charset="0"/>
              <a:cs typeface="Arial" panose="020B0604020202020204" pitchFamily="34" charset="0"/>
            </a:endParaRPr>
          </a:p>
          <a:p>
            <a:pPr marL="285750" indent="-285750" algn="r" rtl="1">
              <a:buFont typeface="Arial" panose="020B0604020202020204" pitchFamily="34" charset="0"/>
              <a:buChar char="•"/>
            </a:pPr>
            <a:r>
              <a:rPr lang="he-IL" spc="-15" dirty="0">
                <a:solidFill>
                  <a:schemeClr val="accent1">
                    <a:lumMod val="60000"/>
                    <a:lumOff val="40000"/>
                  </a:schemeClr>
                </a:solidFill>
                <a:latin typeface="Arial" panose="020B0604020202020204" pitchFamily="34" charset="0"/>
                <a:cs typeface="Arial" panose="020B0604020202020204" pitchFamily="34" charset="0"/>
              </a:rPr>
              <a:t>חברות פרטיות:</a:t>
            </a:r>
          </a:p>
          <a:p>
            <a:pPr marL="0" indent="0" algn="r" rtl="1">
              <a:buNone/>
            </a:pPr>
            <a:r>
              <a:rPr lang="he-IL" spc="-15" dirty="0">
                <a:solidFill>
                  <a:schemeClr val="accent1">
                    <a:lumMod val="60000"/>
                    <a:lumOff val="40000"/>
                  </a:schemeClr>
                </a:solidFill>
                <a:latin typeface="Arial" panose="020B0604020202020204" pitchFamily="34" charset="0"/>
                <a:cs typeface="Arial" panose="020B0604020202020204" pitchFamily="34" charset="0"/>
              </a:rPr>
              <a:t>     יוכלו למכור לאנשים רעש לבן שיופעל ויותאם לילד .</a:t>
            </a:r>
          </a:p>
          <a:p>
            <a:pPr marL="0" indent="0" algn="r" rtl="1">
              <a:buNone/>
            </a:pPr>
            <a:r>
              <a:rPr lang="he-IL" spc="-15" dirty="0">
                <a:solidFill>
                  <a:schemeClr val="accent1">
                    <a:lumMod val="60000"/>
                    <a:lumOff val="40000"/>
                  </a:schemeClr>
                </a:solidFill>
                <a:latin typeface="Arial" panose="020B0604020202020204" pitchFamily="34" charset="0"/>
                <a:cs typeface="Arial" panose="020B0604020202020204" pitchFamily="34" charset="0"/>
              </a:rPr>
              <a:t>     חברות מזרונים שירצו להטמיע את החיישן במזרונים שלהם. </a:t>
            </a:r>
          </a:p>
        </p:txBody>
      </p:sp>
      <p:sp>
        <p:nvSpPr>
          <p:cNvPr id="8" name="object 13" descr="Beige rectangle">
            <a:extLst>
              <a:ext uri="{FF2B5EF4-FFF2-40B4-BE49-F238E27FC236}">
                <a16:creationId xmlns:a16="http://schemas.microsoft.com/office/drawing/2014/main" id="{DFB86A96-0959-48CB-911E-06E243290C23}"/>
              </a:ext>
            </a:extLst>
          </p:cNvPr>
          <p:cNvSpPr/>
          <p:nvPr/>
        </p:nvSpPr>
        <p:spPr>
          <a:xfrm>
            <a:off x="8550571" y="1700700"/>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pic>
        <p:nvPicPr>
          <p:cNvPr id="5" name="Picture 4">
            <a:extLst>
              <a:ext uri="{FF2B5EF4-FFF2-40B4-BE49-F238E27FC236}">
                <a16:creationId xmlns:a16="http://schemas.microsoft.com/office/drawing/2014/main" id="{84791E2A-9620-5D8D-7E85-EF87D2371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pic>
        <p:nvPicPr>
          <p:cNvPr id="7" name="Picture Placeholder 6" descr="Two men look at laptop">
            <a:extLst>
              <a:ext uri="{FF2B5EF4-FFF2-40B4-BE49-F238E27FC236}">
                <a16:creationId xmlns:a16="http://schemas.microsoft.com/office/drawing/2014/main" id="{2CD8DFC9-E679-43B6-94BA-67756E397A11}"/>
              </a:ext>
            </a:extLst>
          </p:cNvPr>
          <p:cNvPicPr>
            <a:picLocks noGrp="1" noChangeAspect="1"/>
          </p:cNvPicPr>
          <p:nvPr>
            <p:ph type="pic" idx="1"/>
          </p:nvPr>
        </p:nvPicPr>
        <p:blipFill>
          <a:blip r:embed="rId5">
            <a:extLst>
              <a:ext uri="{28A0092B-C50C-407E-A947-70E740481C1C}">
                <a14:useLocalDpi xmlns:a14="http://schemas.microsoft.com/office/drawing/2010/main" val="0"/>
              </a:ext>
            </a:extLst>
          </a:blip>
          <a:stretch>
            <a:fillRect/>
          </a:stretch>
        </p:blipFill>
        <p:spPr>
          <a:xfrm>
            <a:off x="0" y="2798336"/>
            <a:ext cx="6024983" cy="2736901"/>
          </a:xfrm>
        </p:spPr>
      </p:pic>
    </p:spTree>
    <p:extLst>
      <p:ext uri="{BB962C8B-B14F-4D97-AF65-F5344CB8AC3E}">
        <p14:creationId xmlns:p14="http://schemas.microsoft.com/office/powerpoint/2010/main" val="301381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People discuss something">
            <a:extLst>
              <a:ext uri="{FF2B5EF4-FFF2-40B4-BE49-F238E27FC236}">
                <a16:creationId xmlns:a16="http://schemas.microsoft.com/office/drawing/2014/main" id="{AA6A75DC-BE31-480B-B034-B1DF7AFA509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3115389"/>
            <a:ext cx="12192000" cy="3742611"/>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806168" y="365125"/>
            <a:ext cx="10515600" cy="1325563"/>
          </a:xfrm>
        </p:spPr>
        <p:txBody>
          <a:bodyPr/>
          <a:lstStyle/>
          <a:p>
            <a:pPr algn="r"/>
            <a:r>
              <a:rPr lang="he-IL" dirty="0"/>
              <a:t>מבוא</a:t>
            </a:r>
            <a:endParaRPr lang="en-US" dirty="0"/>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bwMode="white">
          <a:xfrm>
            <a:off x="2153349" y="1985963"/>
            <a:ext cx="3789362" cy="823912"/>
          </a:xfrm>
        </p:spPr>
        <p:txBody>
          <a:bodyPr/>
          <a:lstStyle/>
          <a:p>
            <a:pPr algn="r"/>
            <a:r>
              <a:rPr lang="he-IL" dirty="0"/>
              <a:t>דרישות לא פונקציונליות</a:t>
            </a:r>
            <a:endParaRPr lang="en-US" dirty="0"/>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bwMode="white">
          <a:xfrm>
            <a:off x="276225" y="3434047"/>
            <a:ext cx="5629910" cy="2755616"/>
          </a:xfrm>
        </p:spPr>
        <p:txBody>
          <a:bodyPr>
            <a:normAutofit/>
          </a:bodyPr>
          <a:lstStyle/>
          <a:p>
            <a:pPr algn="r" rtl="1">
              <a:lnSpc>
                <a:spcPct val="150000"/>
              </a:lnSpc>
            </a:pPr>
            <a:r>
              <a:rPr lang="he-IL" dirty="0">
                <a:solidFill>
                  <a:schemeClr val="bg1"/>
                </a:solidFill>
                <a:latin typeface="Heebo" pitchFamily="2" charset="-79"/>
                <a:cs typeface="Heebo" pitchFamily="2" charset="-79"/>
              </a:rPr>
              <a:t>האפליקציה תהיה קלה (מבחינת משקל)</a:t>
            </a:r>
          </a:p>
          <a:p>
            <a:pPr algn="r" rtl="1">
              <a:lnSpc>
                <a:spcPct val="150000"/>
              </a:lnSpc>
            </a:pPr>
            <a:r>
              <a:rPr lang="he-IL" dirty="0">
                <a:solidFill>
                  <a:schemeClr val="bg1"/>
                </a:solidFill>
                <a:latin typeface="Heebo" pitchFamily="2" charset="-79"/>
                <a:cs typeface="Heebo" pitchFamily="2" charset="-79"/>
              </a:rPr>
              <a:t>האפליקציה תבנה בסביבת </a:t>
            </a:r>
            <a:r>
              <a:rPr lang="en-US" dirty="0">
                <a:solidFill>
                  <a:schemeClr val="bg1"/>
                </a:solidFill>
                <a:latin typeface="Heebo" pitchFamily="2" charset="-79"/>
                <a:cs typeface="Heebo" pitchFamily="2" charset="-79"/>
              </a:rPr>
              <a:t>Python</a:t>
            </a:r>
            <a:endParaRPr lang="he-IL" dirty="0">
              <a:solidFill>
                <a:schemeClr val="bg1"/>
              </a:solidFill>
              <a:latin typeface="Heebo" pitchFamily="2" charset="-79"/>
              <a:cs typeface="Heebo" pitchFamily="2" charset="-79"/>
            </a:endParaRPr>
          </a:p>
          <a:p>
            <a:pPr algn="r" rtl="1">
              <a:lnSpc>
                <a:spcPct val="150000"/>
              </a:lnSpc>
            </a:pPr>
            <a:r>
              <a:rPr lang="he-IL" dirty="0">
                <a:solidFill>
                  <a:schemeClr val="bg1"/>
                </a:solidFill>
                <a:latin typeface="Heebo" pitchFamily="2" charset="-79"/>
                <a:cs typeface="Heebo" pitchFamily="2" charset="-79"/>
              </a:rPr>
              <a:t>האפליקציה תעדיף להשתמש קודם ב</a:t>
            </a:r>
            <a:r>
              <a:rPr lang="en-US" dirty="0">
                <a:solidFill>
                  <a:schemeClr val="bg1"/>
                </a:solidFill>
                <a:latin typeface="Heebo" pitchFamily="2" charset="-79"/>
                <a:cs typeface="Heebo" pitchFamily="2" charset="-79"/>
              </a:rPr>
              <a:t>Wi-Fi</a:t>
            </a:r>
            <a:r>
              <a:rPr lang="he-IL" dirty="0">
                <a:solidFill>
                  <a:schemeClr val="bg1"/>
                </a:solidFill>
                <a:latin typeface="Heebo" pitchFamily="2" charset="-79"/>
                <a:cs typeface="Heebo" pitchFamily="2" charset="-79"/>
              </a:rPr>
              <a:t> ורק לאחר מכן ברשת סלולרית</a:t>
            </a:r>
          </a:p>
          <a:p>
            <a:pPr algn="r" rtl="1">
              <a:lnSpc>
                <a:spcPct val="150000"/>
              </a:lnSpc>
            </a:pPr>
            <a:endParaRPr lang="he-IL" dirty="0">
              <a:solidFill>
                <a:schemeClr val="bg1"/>
              </a:solidFill>
              <a:latin typeface="Heebo" pitchFamily="2" charset="-79"/>
              <a:cs typeface="Heebo" pitchFamily="2" charset="-79"/>
            </a:endParaRP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bwMode="white"/>
        <p:txBody>
          <a:bodyPr/>
          <a:lstStyle/>
          <a:p>
            <a:pPr algn="r"/>
            <a:r>
              <a:rPr lang="he-IL" dirty="0"/>
              <a:t>דרישות פונקציונליות</a:t>
            </a:r>
            <a:endParaRPr lang="en-US" dirty="0"/>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bwMode="white"/>
        <p:txBody>
          <a:bodyPr>
            <a:normAutofit/>
          </a:bodyPr>
          <a:lstStyle/>
          <a:p>
            <a:pPr algn="r" rtl="1">
              <a:lnSpc>
                <a:spcPct val="150000"/>
              </a:lnSpc>
            </a:pPr>
            <a:r>
              <a:rPr lang="he-IL" dirty="0">
                <a:solidFill>
                  <a:schemeClr val="bg1"/>
                </a:solidFill>
                <a:latin typeface="Heebo" pitchFamily="2" charset="-79"/>
                <a:cs typeface="Heebo" pitchFamily="2" charset="-79"/>
              </a:rPr>
              <a:t>משתמש יוכל לצפות במצב הטמפרטורה והרעש </a:t>
            </a:r>
          </a:p>
          <a:p>
            <a:pPr algn="r" rtl="1">
              <a:lnSpc>
                <a:spcPct val="150000"/>
              </a:lnSpc>
            </a:pPr>
            <a:r>
              <a:rPr lang="he-IL" dirty="0">
                <a:solidFill>
                  <a:schemeClr val="bg1"/>
                </a:solidFill>
                <a:latin typeface="Heebo" pitchFamily="2" charset="-79"/>
                <a:cs typeface="Heebo" pitchFamily="2" charset="-79"/>
              </a:rPr>
              <a:t>משתמש יוכל להתקין בקלות את הסנסור בכל מיטה</a:t>
            </a:r>
          </a:p>
          <a:p>
            <a:pPr algn="r" rtl="1">
              <a:lnSpc>
                <a:spcPct val="150000"/>
              </a:lnSpc>
            </a:pPr>
            <a:r>
              <a:rPr lang="he-IL" dirty="0">
                <a:solidFill>
                  <a:schemeClr val="bg1"/>
                </a:solidFill>
                <a:latin typeface="Heebo" pitchFamily="2" charset="-79"/>
                <a:cs typeface="Heebo" pitchFamily="2" charset="-79"/>
              </a:rPr>
              <a:t>משתמש יוכל להתחבר לאפליקציה בכל מקום שיש בו קליטת אינטרנט </a:t>
            </a:r>
          </a:p>
          <a:p>
            <a:pPr algn="r" rtl="1">
              <a:lnSpc>
                <a:spcPct val="150000"/>
              </a:lnSpc>
            </a:pPr>
            <a:endParaRPr lang="he-IL" dirty="0">
              <a:solidFill>
                <a:schemeClr val="bg1"/>
              </a:solidFill>
              <a:latin typeface="Heebo" pitchFamily="2" charset="-79"/>
              <a:cs typeface="Heebo" pitchFamily="2" charset="-79"/>
            </a:endParaRPr>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7649768" y="1317809"/>
            <a:ext cx="3672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2" name="Picture 1">
            <a:extLst>
              <a:ext uri="{FF2B5EF4-FFF2-40B4-BE49-F238E27FC236}">
                <a16:creationId xmlns:a16="http://schemas.microsoft.com/office/drawing/2014/main" id="{7FDA5308-26C0-79E9-692B-B09CC7873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spTree>
    <p:extLst>
      <p:ext uri="{BB962C8B-B14F-4D97-AF65-F5344CB8AC3E}">
        <p14:creationId xmlns:p14="http://schemas.microsoft.com/office/powerpoint/2010/main" val="33270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p:txBody>
          <a:bodyPr/>
          <a:lstStyle/>
          <a:p>
            <a:pPr algn="ctr"/>
            <a:r>
              <a:rPr lang="he-IL" dirty="0">
                <a:solidFill>
                  <a:srgbClr val="00B0F0"/>
                </a:solidFill>
              </a:rPr>
              <a:t>עיצוב ותכנון</a:t>
            </a:r>
            <a:endParaRPr lang="en-US" dirty="0">
              <a:solidFill>
                <a:srgbClr val="00B0F0"/>
              </a:solidFill>
            </a:endParaRPr>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994237" y="1308710"/>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3834761C-0F62-738D-6CC0-4FFBF1FAE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pic>
        <p:nvPicPr>
          <p:cNvPr id="9" name="Picture 8">
            <a:extLst>
              <a:ext uri="{FF2B5EF4-FFF2-40B4-BE49-F238E27FC236}">
                <a16:creationId xmlns:a16="http://schemas.microsoft.com/office/drawing/2014/main" id="{77D15886-DBA1-401A-77D6-17A0A5657FED}"/>
              </a:ext>
            </a:extLst>
          </p:cNvPr>
          <p:cNvPicPr>
            <a:picLocks noChangeAspect="1"/>
          </p:cNvPicPr>
          <p:nvPr/>
        </p:nvPicPr>
        <p:blipFill>
          <a:blip r:embed="rId4"/>
          <a:stretch>
            <a:fillRect/>
          </a:stretch>
        </p:blipFill>
        <p:spPr>
          <a:xfrm>
            <a:off x="2148934" y="2055813"/>
            <a:ext cx="7894131" cy="3637492"/>
          </a:xfrm>
          <a:prstGeom prst="rect">
            <a:avLst/>
          </a:prstGeom>
        </p:spPr>
      </p:pic>
    </p:spTree>
    <p:extLst>
      <p:ext uri="{BB962C8B-B14F-4D97-AF65-F5344CB8AC3E}">
        <p14:creationId xmlns:p14="http://schemas.microsoft.com/office/powerpoint/2010/main" val="33950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p:txBody>
          <a:bodyPr/>
          <a:lstStyle/>
          <a:p>
            <a:pPr algn="ctr"/>
            <a:r>
              <a:rPr lang="he-IL" dirty="0">
                <a:solidFill>
                  <a:srgbClr val="00B0F0"/>
                </a:solidFill>
              </a:rPr>
              <a:t>עיצוב ותכנון</a:t>
            </a:r>
            <a:endParaRPr lang="en-US" dirty="0">
              <a:solidFill>
                <a:srgbClr val="00B0F0"/>
              </a:solidFill>
            </a:endParaRPr>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994237" y="1308710"/>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3834761C-0F62-738D-6CC0-4FFBF1FAE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pic>
        <p:nvPicPr>
          <p:cNvPr id="10" name="Content Placeholder 9">
            <a:extLst>
              <a:ext uri="{FF2B5EF4-FFF2-40B4-BE49-F238E27FC236}">
                <a16:creationId xmlns:a16="http://schemas.microsoft.com/office/drawing/2014/main" id="{F7D0ADC8-5534-3357-127B-19E7D486853B}"/>
              </a:ext>
            </a:extLst>
          </p:cNvPr>
          <p:cNvPicPr>
            <a:picLocks noChangeAspect="1"/>
          </p:cNvPicPr>
          <p:nvPr/>
        </p:nvPicPr>
        <p:blipFill>
          <a:blip r:embed="rId4"/>
          <a:stretch>
            <a:fillRect/>
          </a:stretch>
        </p:blipFill>
        <p:spPr>
          <a:xfrm>
            <a:off x="5597253" y="2200527"/>
            <a:ext cx="5756547" cy="3866596"/>
          </a:xfrm>
          <a:prstGeom prst="rect">
            <a:avLst/>
          </a:prstGeom>
        </p:spPr>
      </p:pic>
      <p:pic>
        <p:nvPicPr>
          <p:cNvPr id="11" name="Picture 10">
            <a:extLst>
              <a:ext uri="{FF2B5EF4-FFF2-40B4-BE49-F238E27FC236}">
                <a16:creationId xmlns:a16="http://schemas.microsoft.com/office/drawing/2014/main" id="{AFF6CD7D-0BE1-2E8F-4DD3-6299891B9CFA}"/>
              </a:ext>
            </a:extLst>
          </p:cNvPr>
          <p:cNvPicPr>
            <a:picLocks noChangeAspect="1"/>
          </p:cNvPicPr>
          <p:nvPr/>
        </p:nvPicPr>
        <p:blipFill>
          <a:blip r:embed="rId5"/>
          <a:stretch>
            <a:fillRect/>
          </a:stretch>
        </p:blipFill>
        <p:spPr>
          <a:xfrm>
            <a:off x="456026" y="2055814"/>
            <a:ext cx="4979677" cy="4195704"/>
          </a:xfrm>
          <a:prstGeom prst="rect">
            <a:avLst/>
          </a:prstGeom>
        </p:spPr>
      </p:pic>
      <p:sp>
        <p:nvSpPr>
          <p:cNvPr id="12" name="TextBox 11">
            <a:extLst>
              <a:ext uri="{FF2B5EF4-FFF2-40B4-BE49-F238E27FC236}">
                <a16:creationId xmlns:a16="http://schemas.microsoft.com/office/drawing/2014/main" id="{1FB5CAA2-3FF2-19F2-90C2-BCE2466609AF}"/>
              </a:ext>
            </a:extLst>
          </p:cNvPr>
          <p:cNvSpPr txBox="1"/>
          <p:nvPr/>
        </p:nvSpPr>
        <p:spPr>
          <a:xfrm>
            <a:off x="6029882" y="1669074"/>
            <a:ext cx="4400125" cy="535531"/>
          </a:xfrm>
          <a:prstGeom prst="rect">
            <a:avLst/>
          </a:prstGeom>
          <a:noFill/>
        </p:spPr>
        <p:txBody>
          <a:bodyPr wrap="square" rtlCol="0">
            <a:spAutoFit/>
          </a:bodyPr>
          <a:lstStyle/>
          <a:p>
            <a:pPr algn="ctr">
              <a:lnSpc>
                <a:spcPct val="90000"/>
              </a:lnSpc>
              <a:spcBef>
                <a:spcPct val="0"/>
              </a:spcBef>
            </a:pPr>
            <a:r>
              <a:rPr lang="en-US" sz="3200" b="1" dirty="0">
                <a:solidFill>
                  <a:srgbClr val="00B0F0"/>
                </a:solidFill>
                <a:latin typeface="+mj-lt"/>
                <a:ea typeface="+mj-ea"/>
                <a:cs typeface="+mj-cs"/>
              </a:rPr>
              <a:t>Use case diagram</a:t>
            </a:r>
          </a:p>
        </p:txBody>
      </p:sp>
      <p:sp>
        <p:nvSpPr>
          <p:cNvPr id="13" name="TextBox 12">
            <a:extLst>
              <a:ext uri="{FF2B5EF4-FFF2-40B4-BE49-F238E27FC236}">
                <a16:creationId xmlns:a16="http://schemas.microsoft.com/office/drawing/2014/main" id="{7FDBFEF2-DE94-2B0F-BDBD-D0B7D35456EB}"/>
              </a:ext>
            </a:extLst>
          </p:cNvPr>
          <p:cNvSpPr txBox="1"/>
          <p:nvPr/>
        </p:nvSpPr>
        <p:spPr>
          <a:xfrm>
            <a:off x="1497871" y="1571308"/>
            <a:ext cx="3505203" cy="584775"/>
          </a:xfrm>
          <a:prstGeom prst="rect">
            <a:avLst/>
          </a:prstGeom>
          <a:noFill/>
        </p:spPr>
        <p:txBody>
          <a:bodyPr wrap="square" rtlCol="0">
            <a:spAutoFit/>
          </a:bodyPr>
          <a:lstStyle/>
          <a:p>
            <a:r>
              <a:rPr lang="en-US" sz="3200" b="1" dirty="0">
                <a:solidFill>
                  <a:srgbClr val="00B0F0"/>
                </a:solidFill>
                <a:latin typeface="+mj-lt"/>
                <a:ea typeface="+mj-ea"/>
                <a:cs typeface="+mj-cs"/>
              </a:rPr>
              <a:t>Activity diagram</a:t>
            </a:r>
          </a:p>
        </p:txBody>
      </p:sp>
    </p:spTree>
    <p:extLst>
      <p:ext uri="{BB962C8B-B14F-4D97-AF65-F5344CB8AC3E}">
        <p14:creationId xmlns:p14="http://schemas.microsoft.com/office/powerpoint/2010/main" val="321742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p:txBody>
          <a:bodyPr/>
          <a:lstStyle/>
          <a:p>
            <a:pPr algn="ctr"/>
            <a:r>
              <a:rPr lang="he-IL" dirty="0">
                <a:solidFill>
                  <a:srgbClr val="00B0F0"/>
                </a:solidFill>
              </a:rPr>
              <a:t>שלבי פיתוח</a:t>
            </a:r>
            <a:endParaRPr lang="en-US" dirty="0">
              <a:solidFill>
                <a:srgbClr val="00B0F0"/>
              </a:solidFill>
            </a:endParaRPr>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994237" y="1308710"/>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3834761C-0F62-738D-6CC0-4FFBF1FAE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pic>
        <p:nvPicPr>
          <p:cNvPr id="5" name="Picture 4">
            <a:extLst>
              <a:ext uri="{FF2B5EF4-FFF2-40B4-BE49-F238E27FC236}">
                <a16:creationId xmlns:a16="http://schemas.microsoft.com/office/drawing/2014/main" id="{1D66253B-F993-7452-A319-4FF1254C3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3156" y="1308710"/>
            <a:ext cx="609600" cy="514350"/>
          </a:xfrm>
          <a:prstGeom prst="rect">
            <a:avLst/>
          </a:prstGeom>
        </p:spPr>
      </p:pic>
      <p:sp>
        <p:nvSpPr>
          <p:cNvPr id="14" name="TextBox 13">
            <a:extLst>
              <a:ext uri="{FF2B5EF4-FFF2-40B4-BE49-F238E27FC236}">
                <a16:creationId xmlns:a16="http://schemas.microsoft.com/office/drawing/2014/main" id="{9F88C075-50B2-799F-EA46-AC607F682173}"/>
              </a:ext>
            </a:extLst>
          </p:cNvPr>
          <p:cNvSpPr txBox="1"/>
          <p:nvPr/>
        </p:nvSpPr>
        <p:spPr>
          <a:xfrm>
            <a:off x="6191250" y="1453728"/>
            <a:ext cx="4661905" cy="369332"/>
          </a:xfrm>
          <a:prstGeom prst="rect">
            <a:avLst/>
          </a:prstGeom>
          <a:noFill/>
        </p:spPr>
        <p:txBody>
          <a:bodyPr wrap="square" rtlCol="0">
            <a:spAutoFit/>
          </a:bodyPr>
          <a:lstStyle/>
          <a:p>
            <a:pPr algn="r"/>
            <a:r>
              <a:rPr lang="he-IL" dirty="0"/>
              <a:t>שלב ראשון - מחקר, רכישת חיישנים והתקנתם</a:t>
            </a:r>
          </a:p>
        </p:txBody>
      </p:sp>
      <p:sp>
        <p:nvSpPr>
          <p:cNvPr id="16" name="Arrow: Down 15">
            <a:extLst>
              <a:ext uri="{FF2B5EF4-FFF2-40B4-BE49-F238E27FC236}">
                <a16:creationId xmlns:a16="http://schemas.microsoft.com/office/drawing/2014/main" id="{D59EE93C-0D3F-EB9B-AA11-390211B495A0}"/>
              </a:ext>
            </a:extLst>
          </p:cNvPr>
          <p:cNvSpPr/>
          <p:nvPr/>
        </p:nvSpPr>
        <p:spPr>
          <a:xfrm>
            <a:off x="9295695" y="1905978"/>
            <a:ext cx="638174" cy="1005685"/>
          </a:xfrm>
          <a:prstGeom prst="downArrow">
            <a:avLst>
              <a:gd name="adj1" fmla="val 50000"/>
              <a:gd name="adj2" fmla="val 87143"/>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8" name="Picture 17">
            <a:extLst>
              <a:ext uri="{FF2B5EF4-FFF2-40B4-BE49-F238E27FC236}">
                <a16:creationId xmlns:a16="http://schemas.microsoft.com/office/drawing/2014/main" id="{AEBE1A9F-88BA-980A-B91B-AC6DA4302C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5991" y="2347386"/>
            <a:ext cx="6856252" cy="2687555"/>
          </a:xfrm>
          <a:prstGeom prst="rect">
            <a:avLst/>
          </a:prstGeom>
        </p:spPr>
      </p:pic>
      <p:sp>
        <p:nvSpPr>
          <p:cNvPr id="19" name="TextBox 18">
            <a:extLst>
              <a:ext uri="{FF2B5EF4-FFF2-40B4-BE49-F238E27FC236}">
                <a16:creationId xmlns:a16="http://schemas.microsoft.com/office/drawing/2014/main" id="{95DB6E93-ADC5-F40F-9620-F361D7797B1A}"/>
              </a:ext>
            </a:extLst>
          </p:cNvPr>
          <p:cNvSpPr txBox="1"/>
          <p:nvPr/>
        </p:nvSpPr>
        <p:spPr>
          <a:xfrm>
            <a:off x="412837" y="2098358"/>
            <a:ext cx="4934991" cy="1200329"/>
          </a:xfrm>
          <a:prstGeom prst="rect">
            <a:avLst/>
          </a:prstGeom>
          <a:noFill/>
        </p:spPr>
        <p:txBody>
          <a:bodyPr wrap="square" rtlCol="0">
            <a:spAutoFit/>
          </a:bodyPr>
          <a:lstStyle/>
          <a:p>
            <a:pPr algn="r"/>
            <a:r>
              <a:rPr lang="he-IL" dirty="0"/>
              <a:t>שלב שני - רכישת תוכנית ל     </a:t>
            </a:r>
          </a:p>
          <a:p>
            <a:pPr algn="r"/>
            <a:r>
              <a:rPr lang="he-IL" dirty="0"/>
              <a:t>MQTT               </a:t>
            </a:r>
          </a:p>
          <a:p>
            <a:pPr algn="r"/>
            <a:r>
              <a:rPr lang="he-IL" dirty="0"/>
              <a:t>                בהתאם לצרכים והגדרת פרמטרים</a:t>
            </a:r>
          </a:p>
          <a:p>
            <a:pPr algn="r"/>
            <a:endParaRPr lang="he-IL" dirty="0"/>
          </a:p>
        </p:txBody>
      </p:sp>
      <p:sp>
        <p:nvSpPr>
          <p:cNvPr id="20" name="Arrow: Down 19">
            <a:extLst>
              <a:ext uri="{FF2B5EF4-FFF2-40B4-BE49-F238E27FC236}">
                <a16:creationId xmlns:a16="http://schemas.microsoft.com/office/drawing/2014/main" id="{536662F2-4EA4-3554-27E4-968ED4712EC7}"/>
              </a:ext>
            </a:extLst>
          </p:cNvPr>
          <p:cNvSpPr/>
          <p:nvPr/>
        </p:nvSpPr>
        <p:spPr>
          <a:xfrm>
            <a:off x="2735756" y="3068795"/>
            <a:ext cx="638174" cy="1005685"/>
          </a:xfrm>
          <a:prstGeom prst="downArrow">
            <a:avLst>
              <a:gd name="adj1" fmla="val 50000"/>
              <a:gd name="adj2" fmla="val 87143"/>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F2402EA5-EEB0-662A-3F81-F93AF3A722E2}"/>
              </a:ext>
            </a:extLst>
          </p:cNvPr>
          <p:cNvSpPr txBox="1"/>
          <p:nvPr/>
        </p:nvSpPr>
        <p:spPr>
          <a:xfrm>
            <a:off x="2623818" y="4203753"/>
            <a:ext cx="2717430" cy="369332"/>
          </a:xfrm>
          <a:prstGeom prst="rect">
            <a:avLst/>
          </a:prstGeom>
          <a:noFill/>
        </p:spPr>
        <p:txBody>
          <a:bodyPr wrap="square" rtlCol="0">
            <a:spAutoFit/>
          </a:bodyPr>
          <a:lstStyle/>
          <a:p>
            <a:pPr algn="r"/>
            <a:r>
              <a:rPr lang="he-IL" dirty="0"/>
              <a:t>שלב שלישי – פיתוח התוכנה</a:t>
            </a:r>
          </a:p>
        </p:txBody>
      </p:sp>
      <p:pic>
        <p:nvPicPr>
          <p:cNvPr id="24" name="Picture 23">
            <a:extLst>
              <a:ext uri="{FF2B5EF4-FFF2-40B4-BE49-F238E27FC236}">
                <a16:creationId xmlns:a16="http://schemas.microsoft.com/office/drawing/2014/main" id="{74867E26-6092-388E-B8AC-531D9B3A30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863" y="4573085"/>
            <a:ext cx="1823059" cy="1823059"/>
          </a:xfrm>
          <a:prstGeom prst="rect">
            <a:avLst/>
          </a:prstGeom>
        </p:spPr>
      </p:pic>
      <p:sp>
        <p:nvSpPr>
          <p:cNvPr id="25" name="Arrow: Right 24">
            <a:extLst>
              <a:ext uri="{FF2B5EF4-FFF2-40B4-BE49-F238E27FC236}">
                <a16:creationId xmlns:a16="http://schemas.microsoft.com/office/drawing/2014/main" id="{52969EA8-BF88-35D2-A999-8AEE625C3633}"/>
              </a:ext>
            </a:extLst>
          </p:cNvPr>
          <p:cNvSpPr/>
          <p:nvPr/>
        </p:nvSpPr>
        <p:spPr>
          <a:xfrm>
            <a:off x="3373930" y="5063079"/>
            <a:ext cx="1266825" cy="843069"/>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8429EA13-8343-2972-C7EF-BE534B3CAD2D}"/>
              </a:ext>
            </a:extLst>
          </p:cNvPr>
          <p:cNvSpPr txBox="1"/>
          <p:nvPr/>
        </p:nvSpPr>
        <p:spPr>
          <a:xfrm>
            <a:off x="5029877" y="5229974"/>
            <a:ext cx="1964529" cy="923330"/>
          </a:xfrm>
          <a:prstGeom prst="rect">
            <a:avLst/>
          </a:prstGeom>
          <a:noFill/>
        </p:spPr>
        <p:txBody>
          <a:bodyPr wrap="square" rtlCol="0">
            <a:spAutoFit/>
          </a:bodyPr>
          <a:lstStyle/>
          <a:p>
            <a:pPr algn="r"/>
            <a:r>
              <a:rPr lang="he-IL" dirty="0"/>
              <a:t>שלב אחרון </a:t>
            </a:r>
          </a:p>
          <a:p>
            <a:pPr algn="r"/>
            <a:r>
              <a:rPr lang="he-IL" dirty="0"/>
              <a:t>בדיקות יחידה</a:t>
            </a:r>
          </a:p>
          <a:p>
            <a:pPr algn="r"/>
            <a:r>
              <a:rPr lang="he-IL" dirty="0"/>
              <a:t>ובדיקות אינטגרציה</a:t>
            </a:r>
          </a:p>
        </p:txBody>
      </p:sp>
      <p:pic>
        <p:nvPicPr>
          <p:cNvPr id="28" name="Picture 27">
            <a:extLst>
              <a:ext uri="{FF2B5EF4-FFF2-40B4-BE49-F238E27FC236}">
                <a16:creationId xmlns:a16="http://schemas.microsoft.com/office/drawing/2014/main" id="{C544681C-AE0A-AE19-DA0A-9123724727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64" y="5034941"/>
            <a:ext cx="4585462" cy="1676969"/>
          </a:xfrm>
          <a:prstGeom prst="rect">
            <a:avLst/>
          </a:prstGeom>
        </p:spPr>
      </p:pic>
    </p:spTree>
    <p:extLst>
      <p:ext uri="{BB962C8B-B14F-4D97-AF65-F5344CB8AC3E}">
        <p14:creationId xmlns:p14="http://schemas.microsoft.com/office/powerpoint/2010/main" val="337008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838200" y="981075"/>
            <a:ext cx="10515600" cy="859623"/>
          </a:xfrm>
        </p:spPr>
        <p:txBody>
          <a:bodyPr>
            <a:normAutofit fontScale="90000"/>
          </a:bodyPr>
          <a:lstStyle/>
          <a:p>
            <a:pPr algn="ctr"/>
            <a:r>
              <a:rPr lang="he-IL" dirty="0">
                <a:solidFill>
                  <a:srgbClr val="00B0F0"/>
                </a:solidFill>
              </a:rPr>
              <a:t>אפליקציה</a:t>
            </a:r>
            <a:br>
              <a:rPr lang="en-US" dirty="0">
                <a:solidFill>
                  <a:srgbClr val="00B0F0"/>
                </a:solidFill>
              </a:rPr>
            </a:br>
            <a:br>
              <a:rPr lang="en-US" dirty="0">
                <a:solidFill>
                  <a:srgbClr val="00B0F0"/>
                </a:solidFill>
              </a:rPr>
            </a:br>
            <a:r>
              <a:rPr lang="en-US" dirty="0">
                <a:solidFill>
                  <a:schemeClr val="bg2"/>
                </a:solidFill>
              </a:rPr>
              <a:t>Prototype</a:t>
            </a:r>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994237" y="1308710"/>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3834761C-0F62-738D-6CC0-4FFBF1FAE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 y="0"/>
            <a:ext cx="2107963" cy="1475574"/>
          </a:xfrm>
          <a:prstGeom prst="rect">
            <a:avLst/>
          </a:prstGeom>
        </p:spPr>
      </p:pic>
      <p:pic>
        <p:nvPicPr>
          <p:cNvPr id="3" name="Picture 2" descr="iPhone6_mockup_front_white.png">
            <a:extLst>
              <a:ext uri="{FF2B5EF4-FFF2-40B4-BE49-F238E27FC236}">
                <a16:creationId xmlns:a16="http://schemas.microsoft.com/office/drawing/2014/main" id="{4AE3DCAB-3D50-5135-3238-C132DA76C46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71556" y="1475574"/>
            <a:ext cx="3122681" cy="4884446"/>
          </a:xfrm>
          <a:prstGeom prst="rect">
            <a:avLst/>
          </a:prstGeom>
        </p:spPr>
      </p:pic>
      <p:pic>
        <p:nvPicPr>
          <p:cNvPr id="4" name="Picture 3" descr="iPhone6_mockup_front_white.png">
            <a:extLst>
              <a:ext uri="{FF2B5EF4-FFF2-40B4-BE49-F238E27FC236}">
                <a16:creationId xmlns:a16="http://schemas.microsoft.com/office/drawing/2014/main" id="{F28080FB-1AE2-8A14-E479-2C67FB3EB26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231119" y="1475574"/>
            <a:ext cx="3122681" cy="4884446"/>
          </a:xfrm>
          <a:prstGeom prst="rect">
            <a:avLst/>
          </a:prstGeom>
        </p:spPr>
      </p:pic>
      <p:pic>
        <p:nvPicPr>
          <p:cNvPr id="14" name="Picture 13">
            <a:extLst>
              <a:ext uri="{FF2B5EF4-FFF2-40B4-BE49-F238E27FC236}">
                <a16:creationId xmlns:a16="http://schemas.microsoft.com/office/drawing/2014/main" id="{94ED57A0-4E35-1318-1636-1F960A8D8379}"/>
              </a:ext>
            </a:extLst>
          </p:cNvPr>
          <p:cNvPicPr>
            <a:picLocks noChangeAspect="1"/>
          </p:cNvPicPr>
          <p:nvPr/>
        </p:nvPicPr>
        <p:blipFill>
          <a:blip r:embed="rId5"/>
          <a:stretch>
            <a:fillRect/>
          </a:stretch>
        </p:blipFill>
        <p:spPr>
          <a:xfrm>
            <a:off x="1478280" y="2233944"/>
            <a:ext cx="1914525" cy="3352800"/>
          </a:xfrm>
          <a:prstGeom prst="rect">
            <a:avLst/>
          </a:prstGeom>
        </p:spPr>
      </p:pic>
      <p:pic>
        <p:nvPicPr>
          <p:cNvPr id="22" name="Picture 21">
            <a:extLst>
              <a:ext uri="{FF2B5EF4-FFF2-40B4-BE49-F238E27FC236}">
                <a16:creationId xmlns:a16="http://schemas.microsoft.com/office/drawing/2014/main" id="{384E5107-1C23-8B0A-2802-8E40E19C1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263" y="2233944"/>
            <a:ext cx="1585266" cy="1109686"/>
          </a:xfrm>
          <a:prstGeom prst="rect">
            <a:avLst/>
          </a:prstGeom>
        </p:spPr>
      </p:pic>
      <p:pic>
        <p:nvPicPr>
          <p:cNvPr id="24" name="Picture 23">
            <a:extLst>
              <a:ext uri="{FF2B5EF4-FFF2-40B4-BE49-F238E27FC236}">
                <a16:creationId xmlns:a16="http://schemas.microsoft.com/office/drawing/2014/main" id="{330B3FF1-8099-4195-06FC-D3AA9A5EBA5B}"/>
              </a:ext>
            </a:extLst>
          </p:cNvPr>
          <p:cNvPicPr>
            <a:picLocks noChangeAspect="1"/>
          </p:cNvPicPr>
          <p:nvPr/>
        </p:nvPicPr>
        <p:blipFill>
          <a:blip r:embed="rId6"/>
          <a:stretch>
            <a:fillRect/>
          </a:stretch>
        </p:blipFill>
        <p:spPr>
          <a:xfrm>
            <a:off x="8839200" y="2255076"/>
            <a:ext cx="1874520" cy="3310535"/>
          </a:xfrm>
          <a:prstGeom prst="rect">
            <a:avLst/>
          </a:prstGeom>
        </p:spPr>
      </p:pic>
      <p:pic>
        <p:nvPicPr>
          <p:cNvPr id="25" name="Picture 24">
            <a:extLst>
              <a:ext uri="{FF2B5EF4-FFF2-40B4-BE49-F238E27FC236}">
                <a16:creationId xmlns:a16="http://schemas.microsoft.com/office/drawing/2014/main" id="{FD1D61C9-0992-6F12-6B9F-355A1B99C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826" y="2233944"/>
            <a:ext cx="1585266" cy="1109686"/>
          </a:xfrm>
          <a:prstGeom prst="rect">
            <a:avLst/>
          </a:prstGeom>
        </p:spPr>
      </p:pic>
    </p:spTree>
    <p:extLst>
      <p:ext uri="{BB962C8B-B14F-4D97-AF65-F5344CB8AC3E}">
        <p14:creationId xmlns:p14="http://schemas.microsoft.com/office/powerpoint/2010/main" val="2468499968"/>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250</TotalTime>
  <Words>322</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vt:lpstr>
      <vt:lpstr>Arial Black</vt:lpstr>
      <vt:lpstr>Calibri</vt:lpstr>
      <vt:lpstr>Gill Sans MT</vt:lpstr>
      <vt:lpstr>Heebo</vt:lpstr>
      <vt:lpstr>Times New Roman</vt:lpstr>
      <vt:lpstr>Office Theme</vt:lpstr>
      <vt:lpstr>Tranquil Nights Smart Toddler Sleep Tracker</vt:lpstr>
      <vt:lpstr>מבוא</vt:lpstr>
      <vt:lpstr>תיאור המערכת</vt:lpstr>
      <vt:lpstr>מבוא</vt:lpstr>
      <vt:lpstr>מבוא</vt:lpstr>
      <vt:lpstr>עיצוב ותכנון</vt:lpstr>
      <vt:lpstr>עיצוב ותכנון</vt:lpstr>
      <vt:lpstr>שלבי פיתוח</vt:lpstr>
      <vt:lpstr>אפליקציה  Prototype</vt:lpstr>
      <vt:lpstr>פיצרים עתידיים</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Tranquil Nights Smart Toddler Sleep Tracker</dc:title>
  <dc:creator>יובל ברקוביץ</dc:creator>
  <cp:lastModifiedBy>יובל ברקוביץ</cp:lastModifiedBy>
  <cp:revision>13</cp:revision>
  <dcterms:created xsi:type="dcterms:W3CDTF">2023-01-22T12:06:16Z</dcterms:created>
  <dcterms:modified xsi:type="dcterms:W3CDTF">2023-01-22T16:16:18Z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