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1" r:id="rId5"/>
    <p:sldId id="258" r:id="rId6"/>
    <p:sldId id="259" r:id="rId7"/>
    <p:sldId id="263" r:id="rId8"/>
    <p:sldId id="260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3C4C6-65F2-4777-A87D-724D83F629CB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5F0F-C2C8-4164-A644-7602D68487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EDEE-081B-4C49-A8AF-C875B7AA09B5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Bloch-</a:t>
            </a:r>
            <a:r>
              <a:rPr lang="de-DE" sz="4400" dirty="0" err="1" smtClean="0"/>
              <a:t>McConnell</a:t>
            </a:r>
            <a:r>
              <a:rPr lang="de-DE" sz="4400" dirty="0"/>
              <a:t> </a:t>
            </a:r>
            <a:r>
              <a:rPr lang="de-DE" sz="4400" dirty="0" err="1" smtClean="0"/>
              <a:t>equation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endParaRPr lang="en-US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fit </a:t>
            </a:r>
            <a:r>
              <a:rPr lang="de-DE" dirty="0" err="1" smtClean="0"/>
              <a:t>tool</a:t>
            </a:r>
            <a:r>
              <a:rPr lang="de-DE" dirty="0"/>
              <a:t> </a:t>
            </a:r>
            <a:r>
              <a:rPr lang="de-DE" dirty="0" err="1"/>
              <a:t>tutorial</a:t>
            </a:r>
            <a:endParaRPr lang="de-DE" dirty="0" smtClean="0"/>
          </a:p>
          <a:p>
            <a:r>
              <a:rPr lang="de-DE" dirty="0" smtClean="0"/>
              <a:t>Internal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revison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506d505</a:t>
            </a:r>
          </a:p>
          <a:p>
            <a:r>
              <a:rPr lang="de-DE" dirty="0" smtClean="0"/>
              <a:t>Moritz Zaiss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change Sim.B1 which is the standard B1 and run again</a:t>
            </a:r>
          </a:p>
          <a:p>
            <a:r>
              <a:rPr lang="en-US" dirty="0" smtClean="0"/>
              <a:t>Try to change Space.B1 which is the B1 varying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SIM.linestomeasure</a:t>
            </a:r>
            <a:r>
              <a:rPr lang="en-US" dirty="0" smtClean="0"/>
              <a:t> to increase the number of measured k-space lines after saturation.</a:t>
            </a:r>
          </a:p>
          <a:p>
            <a:endParaRPr lang="en-US" dirty="0" smtClean="0"/>
          </a:p>
          <a:p>
            <a:r>
              <a:rPr lang="en-US" dirty="0" smtClean="0"/>
              <a:t>Alter tissue or CEST parameters by changing the call of </a:t>
            </a:r>
            <a:r>
              <a:rPr lang="en-US" dirty="0" err="1" smtClean="0"/>
              <a:t>getSim</a:t>
            </a:r>
            <a:endParaRPr lang="en-US" dirty="0" smtClean="0"/>
          </a:p>
          <a:p>
            <a:r>
              <a:rPr lang="en-US" dirty="0" smtClean="0"/>
              <a:t>E.g.: </a:t>
            </a:r>
            <a:r>
              <a:rPr lang="en-US" dirty="0" err="1" smtClean="0"/>
              <a:t>Sim.tissue</a:t>
            </a:r>
            <a:r>
              <a:rPr lang="en-US" dirty="0" smtClean="0"/>
              <a:t>        = ‘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M';</a:t>
            </a:r>
          </a:p>
          <a:p>
            <a:r>
              <a:rPr lang="en-US" dirty="0" err="1" smtClean="0"/>
              <a:t>Sim.CESTagent</a:t>
            </a:r>
            <a:r>
              <a:rPr lang="en-US" dirty="0" smtClean="0"/>
              <a:t>     = 'glucose';</a:t>
            </a:r>
          </a:p>
          <a:p>
            <a:r>
              <a:rPr lang="en-US" dirty="0" smtClean="0"/>
              <a:t>Run again! And get the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1384" y="-288018"/>
            <a:ext cx="10515600" cy="1325563"/>
          </a:xfrm>
        </p:spPr>
        <p:txBody>
          <a:bodyPr>
            <a:normAutofit/>
          </a:bodyPr>
          <a:lstStyle/>
          <a:p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see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CEST </a:t>
            </a:r>
            <a:r>
              <a:rPr lang="de-DE" sz="1800" dirty="0" err="1" smtClean="0"/>
              <a:t>agent</a:t>
            </a:r>
            <a:r>
              <a:rPr lang="de-DE" sz="1800" dirty="0" smtClean="0"/>
              <a:t> (</a:t>
            </a:r>
            <a:r>
              <a:rPr lang="de-DE" sz="1800" dirty="0" err="1" smtClean="0"/>
              <a:t>glucose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in GM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</a:t>
            </a:r>
            <a:r>
              <a:rPr lang="de-DE" sz="1800" dirty="0" err="1" smtClean="0"/>
              <a:t>slightly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in WM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3" y="627699"/>
            <a:ext cx="11024994" cy="61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0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/>
          <a:lstStyle/>
          <a:p>
            <a:r>
              <a:rPr lang="en-US" dirty="0" smtClean="0"/>
              <a:t>To see all the hydroxyls of glucose just increase FREQ to mimic a 100 T scanner and increase the sampling of </a:t>
            </a:r>
            <a:r>
              <a:rPr lang="en-US" dirty="0" err="1" smtClean="0"/>
              <a:t>xZspec</a:t>
            </a:r>
            <a:endParaRPr lang="en-US" dirty="0" smtClean="0"/>
          </a:p>
          <a:p>
            <a:r>
              <a:rPr lang="en-US" dirty="0" err="1" smtClean="0"/>
              <a:t>Sim.FREQ</a:t>
            </a:r>
            <a:r>
              <a:rPr lang="en-US" dirty="0" smtClean="0"/>
              <a:t>= 100*gamma_;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950168" y="2957804"/>
            <a:ext cx="10151818" cy="348798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dirty="0" smtClean="0"/>
              <a:t>      </a:t>
            </a:r>
            <a:r>
              <a:rPr lang="en-US" sz="1200" dirty="0" smtClean="0"/>
              <a:t>%Pool B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Sim.dwB</a:t>
            </a:r>
            <a:r>
              <a:rPr lang="en-US" sz="1200" dirty="0" smtClean="0"/>
              <a:t>=2;</a:t>
            </a:r>
          </a:p>
          <a:p>
            <a:r>
              <a:rPr lang="en-US" sz="1200" dirty="0" smtClean="0"/>
              <a:t>        Sim.R2B=66.66;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Sim.fB</a:t>
            </a:r>
            <a:r>
              <a:rPr lang="en-US" sz="1200" dirty="0" smtClean="0"/>
              <a:t>=0.0045; % 100mM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Sim.kBA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D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Sim.dwD</a:t>
            </a:r>
            <a:r>
              <a:rPr lang="en-US" sz="1200" dirty="0" smtClean="0"/>
              <a:t>=2.2;</a:t>
            </a:r>
          </a:p>
          <a:p>
            <a:r>
              <a:rPr lang="en-US" sz="1200" dirty="0" smtClean="0"/>
              <a:t>        Sim.R2D=66.66;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Sim.fD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Sim.kDA</a:t>
            </a:r>
            <a:r>
              <a:rPr lang="en-US" sz="1200" dirty="0" smtClean="0"/>
              <a:t>=500;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E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Sim.dwE</a:t>
            </a:r>
            <a:r>
              <a:rPr lang="en-US" sz="1200" dirty="0" smtClean="0"/>
              <a:t>=2.8;</a:t>
            </a:r>
          </a:p>
          <a:p>
            <a:r>
              <a:rPr lang="en-US" sz="1200" dirty="0" smtClean="0"/>
              <a:t>        Sim.R2E=66.66;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Sim.fE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Sim.kEA</a:t>
            </a:r>
            <a:r>
              <a:rPr lang="en-US" sz="1200" dirty="0" smtClean="0"/>
              <a:t>=1000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F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Sim.dwF</a:t>
            </a:r>
            <a:r>
              <a:rPr lang="en-US" sz="1200" dirty="0" smtClean="0"/>
              <a:t>=0.6;</a:t>
            </a:r>
          </a:p>
          <a:p>
            <a:r>
              <a:rPr lang="en-US" sz="1200" dirty="0" smtClean="0"/>
              <a:t>        Sim.R2F=66.66;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Sim.fF</a:t>
            </a:r>
            <a:r>
              <a:rPr lang="en-US" sz="1200" dirty="0" smtClean="0"/>
              <a:t>=0.0009; % 0.0045/5 for 100mM and 5 exchanging protons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Sim.kFA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G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Sim.dwG</a:t>
            </a:r>
            <a:r>
              <a:rPr lang="en-US" sz="1200" dirty="0" smtClean="0"/>
              <a:t>=1.2;</a:t>
            </a:r>
          </a:p>
          <a:p>
            <a:r>
              <a:rPr lang="en-US" sz="1200" dirty="0" smtClean="0"/>
              <a:t>        Sim.R2G=66.66;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Sim.fG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Sim.kGA</a:t>
            </a:r>
            <a:r>
              <a:rPr lang="en-US" sz="1200" dirty="0" smtClean="0"/>
              <a:t>=5000;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1" y="143724"/>
            <a:ext cx="11785537" cy="65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BATCH_simulation_readout</a:t>
            </a:r>
            <a:r>
              <a:rPr lang="de-DE" dirty="0" smtClean="0"/>
              <a:t> WIP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increasing the </a:t>
            </a:r>
            <a:r>
              <a:rPr lang="en-US" dirty="0" err="1" smtClean="0"/>
              <a:t>linestomeasure</a:t>
            </a:r>
            <a:r>
              <a:rPr lang="en-US" dirty="0" smtClean="0"/>
              <a:t> you can test different readouts e.g. </a:t>
            </a:r>
            <a:r>
              <a:rPr lang="en-US" dirty="0" err="1" smtClean="0"/>
              <a:t>bssfp</a:t>
            </a:r>
            <a:r>
              <a:rPr lang="en-US" dirty="0" smtClean="0"/>
              <a:t> and </a:t>
            </a:r>
            <a:r>
              <a:rPr lang="en-US" dirty="0" err="1" smtClean="0"/>
              <a:t>gre</a:t>
            </a:r>
            <a:endParaRPr lang="en-US" dirty="0" smtClean="0"/>
          </a:p>
          <a:p>
            <a:r>
              <a:rPr lang="en-US" dirty="0" smtClean="0"/>
              <a:t>If you run the </a:t>
            </a:r>
            <a:r>
              <a:rPr lang="en-US" dirty="0" err="1" smtClean="0"/>
              <a:t>BATCH_simulation_readout</a:t>
            </a:r>
            <a:r>
              <a:rPr lang="en-US" dirty="0" smtClean="0"/>
              <a:t> you should see 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498" y="-334671"/>
            <a:ext cx="10515600" cy="1325563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bssfp</a:t>
            </a:r>
            <a:r>
              <a:rPr lang="de-DE" sz="2000" dirty="0" smtClean="0"/>
              <a:t> (</a:t>
            </a:r>
            <a:r>
              <a:rPr lang="de-DE" sz="2000" dirty="0" err="1" smtClean="0"/>
              <a:t>circles</a:t>
            </a:r>
            <a:r>
              <a:rPr lang="de-DE" sz="2000" dirty="0" smtClean="0"/>
              <a:t>) versus </a:t>
            </a:r>
            <a:r>
              <a:rPr lang="de-DE" sz="2000" dirty="0" err="1" smtClean="0"/>
              <a:t>gre</a:t>
            </a:r>
            <a:r>
              <a:rPr lang="de-DE" sz="2000" dirty="0" smtClean="0"/>
              <a:t> (</a:t>
            </a:r>
            <a:r>
              <a:rPr lang="de-DE" sz="2000" dirty="0" err="1" smtClean="0"/>
              <a:t>crosses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44" y="646529"/>
            <a:ext cx="10703444" cy="59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structs</a:t>
            </a:r>
            <a:r>
              <a:rPr lang="de-DE" dirty="0" smtClean="0"/>
              <a:t> Sim </a:t>
            </a:r>
            <a:r>
              <a:rPr lang="de-DE" dirty="0" err="1" smtClean="0"/>
              <a:t>and</a:t>
            </a:r>
            <a:r>
              <a:rPr lang="de-DE" dirty="0" smtClean="0"/>
              <a:t> Space</a:t>
            </a:r>
          </a:p>
          <a:p>
            <a:r>
              <a:rPr lang="de-DE" dirty="0" err="1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229498" y="410116"/>
            <a:ext cx="4276435" cy="147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175215" y="403492"/>
            <a:ext cx="2859742" cy="14851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029129" y="403492"/>
            <a:ext cx="206637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022985" y="403492"/>
            <a:ext cx="2152230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ihandform 9"/>
          <p:cNvSpPr/>
          <p:nvPr/>
        </p:nvSpPr>
        <p:spPr>
          <a:xfrm>
            <a:off x="4181041" y="420875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728785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265500" y="414251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 15"/>
          <p:cNvSpPr/>
          <p:nvPr/>
        </p:nvSpPr>
        <p:spPr>
          <a:xfrm>
            <a:off x="5265500" y="403493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 flipV="1">
            <a:off x="5813244" y="403493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6481386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ihandform 18"/>
          <p:cNvSpPr/>
          <p:nvPr/>
        </p:nvSpPr>
        <p:spPr>
          <a:xfrm>
            <a:off x="6481386" y="410117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944670" y="9647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4175215" y="1877886"/>
            <a:ext cx="2859742" cy="388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Tsat</a:t>
            </a:r>
            <a:r>
              <a:rPr lang="de-DE" dirty="0" smtClean="0"/>
              <a:t>=n*tp+n-1*</a:t>
            </a:r>
            <a:r>
              <a:rPr lang="de-DE" dirty="0" err="1" smtClean="0"/>
              <a:t>td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2022985" y="1877886"/>
            <a:ext cx="2152230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Sim.Trec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7029128" y="1877886"/>
            <a:ext cx="215213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7217837" y="2424480"/>
            <a:ext cx="4288097" cy="202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Bssfp</a:t>
            </a:r>
            <a:endParaRPr lang="de-DE" dirty="0" smtClean="0"/>
          </a:p>
          <a:p>
            <a:pPr algn="ctr"/>
            <a:r>
              <a:rPr lang="de-DE" dirty="0" smtClean="0"/>
              <a:t>GRE</a:t>
            </a:r>
          </a:p>
          <a:p>
            <a:pPr algn="ctr"/>
            <a:r>
              <a:rPr lang="de-DE" dirty="0" err="1" smtClean="0"/>
              <a:t>Linestomeasure</a:t>
            </a:r>
            <a:endParaRPr lang="de-DE" dirty="0" smtClean="0"/>
          </a:p>
          <a:p>
            <a:pPr algn="ctr"/>
            <a:r>
              <a:rPr lang="de-DE" dirty="0" smtClean="0"/>
              <a:t>TR, </a:t>
            </a:r>
            <a:r>
              <a:rPr lang="de-DE" dirty="0" err="1" smtClean="0"/>
              <a:t>flipangle</a:t>
            </a:r>
            <a:r>
              <a:rPr lang="de-DE" dirty="0" smtClean="0"/>
              <a:t>,  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4175215" y="2422360"/>
            <a:ext cx="2859742" cy="202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Gaussian</a:t>
            </a:r>
            <a:endParaRPr lang="de-DE" dirty="0" smtClean="0"/>
          </a:p>
          <a:p>
            <a:pPr algn="ctr"/>
            <a:r>
              <a:rPr lang="de-DE" dirty="0" smtClean="0"/>
              <a:t>Sinc </a:t>
            </a:r>
          </a:p>
          <a:p>
            <a:pPr algn="ctr"/>
            <a:r>
              <a:rPr lang="de-DE" dirty="0" err="1" smtClean="0"/>
              <a:t>Blocl</a:t>
            </a:r>
            <a:endParaRPr lang="de-DE" dirty="0" smtClean="0"/>
          </a:p>
          <a:p>
            <a:pPr algn="ctr"/>
            <a:r>
              <a:rPr lang="de-DE" dirty="0" smtClean="0"/>
              <a:t>SL</a:t>
            </a:r>
          </a:p>
          <a:p>
            <a:pPr algn="ctr"/>
            <a:r>
              <a:rPr lang="de-DE" dirty="0" err="1" smtClean="0"/>
              <a:t>adiaSL</a:t>
            </a:r>
            <a:endParaRPr lang="de-DE" dirty="0" smtClean="0"/>
          </a:p>
          <a:p>
            <a:pPr algn="ctr"/>
            <a:r>
              <a:rPr lang="de-DE" dirty="0" smtClean="0"/>
              <a:t>B1, </a:t>
            </a:r>
            <a:r>
              <a:rPr lang="de-DE" dirty="0" err="1" smtClean="0"/>
              <a:t>tp</a:t>
            </a:r>
            <a:r>
              <a:rPr lang="de-DE" dirty="0" smtClean="0"/>
              <a:t> </a:t>
            </a:r>
            <a:r>
              <a:rPr lang="de-DE" dirty="0" err="1" smtClean="0"/>
              <a:t>td</a:t>
            </a:r>
            <a:r>
              <a:rPr lang="de-DE" dirty="0" smtClean="0"/>
              <a:t>, DC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2022985" y="2422358"/>
            <a:ext cx="2152230" cy="20257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Zi</a:t>
            </a:r>
            <a:endParaRPr lang="de-DE" dirty="0" smtClean="0"/>
          </a:p>
          <a:p>
            <a:pPr algn="ctr"/>
            <a:r>
              <a:rPr lang="de-DE" dirty="0" err="1" smtClean="0"/>
              <a:t>Trec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7033807" y="2422357"/>
            <a:ext cx="201960" cy="20257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/>
          <p:cNvSpPr/>
          <p:nvPr/>
        </p:nvSpPr>
        <p:spPr>
          <a:xfrm>
            <a:off x="7229499" y="4579718"/>
            <a:ext cx="4285766" cy="128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4175215" y="4579723"/>
            <a:ext cx="2859742" cy="1283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>
            <a:off x="2022985" y="4579722"/>
            <a:ext cx="215223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033807" y="4579721"/>
            <a:ext cx="20196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ihandform 38"/>
          <p:cNvSpPr/>
          <p:nvPr/>
        </p:nvSpPr>
        <p:spPr>
          <a:xfrm>
            <a:off x="2022985" y="4739658"/>
            <a:ext cx="2160104" cy="980661"/>
          </a:xfrm>
          <a:custGeom>
            <a:avLst/>
            <a:gdLst>
              <a:gd name="connsiteX0" fmla="*/ 0 w 2160104"/>
              <a:gd name="connsiteY0" fmla="*/ 980661 h 980661"/>
              <a:gd name="connsiteX1" fmla="*/ 675861 w 2160104"/>
              <a:gd name="connsiteY1" fmla="*/ 291548 h 980661"/>
              <a:gd name="connsiteX2" fmla="*/ 2160104 w 2160104"/>
              <a:gd name="connsiteY2" fmla="*/ 0 h 980661"/>
              <a:gd name="connsiteX3" fmla="*/ 2160104 w 2160104"/>
              <a:gd name="connsiteY3" fmla="*/ 0 h 9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104" h="980661">
                <a:moveTo>
                  <a:pt x="0" y="980661"/>
                </a:moveTo>
                <a:cubicBezTo>
                  <a:pt x="157922" y="717826"/>
                  <a:pt x="315844" y="454991"/>
                  <a:pt x="675861" y="291548"/>
                </a:cubicBezTo>
                <a:cubicBezTo>
                  <a:pt x="1035878" y="128104"/>
                  <a:pt x="2160104" y="0"/>
                  <a:pt x="2160104" y="0"/>
                </a:cubicBezTo>
                <a:lnTo>
                  <a:pt x="2160104" y="0"/>
                </a:ln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169837" y="4739658"/>
            <a:ext cx="2862470" cy="453097"/>
          </a:xfrm>
          <a:custGeom>
            <a:avLst/>
            <a:gdLst>
              <a:gd name="connsiteX0" fmla="*/ 0 w 2862470"/>
              <a:gd name="connsiteY0" fmla="*/ 0 h 662609"/>
              <a:gd name="connsiteX1" fmla="*/ 980661 w 2862470"/>
              <a:gd name="connsiteY1" fmla="*/ 477078 h 662609"/>
              <a:gd name="connsiteX2" fmla="*/ 2862470 w 2862470"/>
              <a:gd name="connsiteY2" fmla="*/ 662609 h 66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470" h="662609">
                <a:moveTo>
                  <a:pt x="0" y="0"/>
                </a:moveTo>
                <a:cubicBezTo>
                  <a:pt x="251791" y="183321"/>
                  <a:pt x="503583" y="366643"/>
                  <a:pt x="980661" y="477078"/>
                </a:cubicBezTo>
                <a:cubicBezTo>
                  <a:pt x="1457739" y="587513"/>
                  <a:pt x="2160104" y="625061"/>
                  <a:pt x="2862470" y="662609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ihandform 40"/>
          <p:cNvSpPr/>
          <p:nvPr/>
        </p:nvSpPr>
        <p:spPr>
          <a:xfrm>
            <a:off x="7032307" y="5123974"/>
            <a:ext cx="212034" cy="66261"/>
          </a:xfrm>
          <a:custGeom>
            <a:avLst/>
            <a:gdLst>
              <a:gd name="connsiteX0" fmla="*/ 0 w 212034"/>
              <a:gd name="connsiteY0" fmla="*/ 66261 h 66261"/>
              <a:gd name="connsiteX1" fmla="*/ 119269 w 212034"/>
              <a:gd name="connsiteY1" fmla="*/ 39756 h 66261"/>
              <a:gd name="connsiteX2" fmla="*/ 212034 w 212034"/>
              <a:gd name="connsiteY2" fmla="*/ 0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034" h="66261">
                <a:moveTo>
                  <a:pt x="0" y="66261"/>
                </a:moveTo>
                <a:cubicBezTo>
                  <a:pt x="41965" y="58530"/>
                  <a:pt x="83930" y="50799"/>
                  <a:pt x="119269" y="39756"/>
                </a:cubicBezTo>
                <a:cubicBezTo>
                  <a:pt x="154608" y="28713"/>
                  <a:pt x="183321" y="14356"/>
                  <a:pt x="212034" y="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 41"/>
          <p:cNvSpPr/>
          <p:nvPr/>
        </p:nvSpPr>
        <p:spPr>
          <a:xfrm>
            <a:off x="7217837" y="5137223"/>
            <a:ext cx="4320209" cy="609600"/>
          </a:xfrm>
          <a:custGeom>
            <a:avLst/>
            <a:gdLst>
              <a:gd name="connsiteX0" fmla="*/ 0 w 4320209"/>
              <a:gd name="connsiteY0" fmla="*/ 0 h 609600"/>
              <a:gd name="connsiteX1" fmla="*/ 1007165 w 4320209"/>
              <a:gd name="connsiteY1" fmla="*/ 437322 h 609600"/>
              <a:gd name="connsiteX2" fmla="*/ 4320209 w 4320209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209" h="609600">
                <a:moveTo>
                  <a:pt x="0" y="0"/>
                </a:moveTo>
                <a:cubicBezTo>
                  <a:pt x="143565" y="167861"/>
                  <a:pt x="287130" y="335722"/>
                  <a:pt x="1007165" y="437322"/>
                </a:cubicBezTo>
                <a:cubicBezTo>
                  <a:pt x="1727200" y="538922"/>
                  <a:pt x="3023704" y="574261"/>
                  <a:pt x="4320209" y="60960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/>
          <p:cNvSpPr txBox="1"/>
          <p:nvPr/>
        </p:nvSpPr>
        <p:spPr>
          <a:xfrm>
            <a:off x="649132" y="96471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558936" y="278499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Parameters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232426" y="4925739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‘Z-magnetization‘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229498" y="1879619"/>
            <a:ext cx="4276435" cy="38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Readout</a:t>
            </a:r>
            <a:endParaRPr lang="en-US" dirty="0"/>
          </a:p>
        </p:txBody>
      </p:sp>
      <p:sp>
        <p:nvSpPr>
          <p:cNvPr id="53" name="Nach unten gekrümmter Pfeil 52"/>
          <p:cNvSpPr/>
          <p:nvPr/>
        </p:nvSpPr>
        <p:spPr>
          <a:xfrm flipH="1">
            <a:off x="1132240" y="48621"/>
            <a:ext cx="10698292" cy="7844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2045615" y="6224337"/>
            <a:ext cx="921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647287" y="634425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NUMERIC_SIM(Sim);</a:t>
            </a:r>
          </a:p>
          <a:p>
            <a:r>
              <a:rPr lang="en-US" sz="2000" dirty="0" smtClean="0"/>
              <a:t>ANALYTIC_SIM(Sim);</a:t>
            </a:r>
          </a:p>
          <a:p>
            <a:pPr marL="0" indent="0">
              <a:buNone/>
            </a:pPr>
            <a:r>
              <a:rPr lang="en-US" sz="2000" dirty="0" smtClean="0"/>
              <a:t>Both function generate the numeric or analytic solution of the BM equations, respectively. They need the parameters structure Sim described in the following.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27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0448"/>
              </p:ext>
            </p:extLst>
          </p:nvPr>
        </p:nvGraphicFramePr>
        <p:xfrm>
          <a:off x="537120" y="425375"/>
          <a:ext cx="11415394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27">
                  <a:extLst>
                    <a:ext uri="{9D8B030D-6E8A-4147-A177-3AD203B41FA5}">
                      <a16:colId xmlns:a16="http://schemas.microsoft.com/office/drawing/2014/main" xmlns="" val="3796756512"/>
                    </a:ext>
                  </a:extLst>
                </a:gridCol>
                <a:gridCol w="4462671">
                  <a:extLst>
                    <a:ext uri="{9D8B030D-6E8A-4147-A177-3AD203B41FA5}">
                      <a16:colId xmlns:a16="http://schemas.microsoft.com/office/drawing/2014/main" xmlns="" val="1194976189"/>
                    </a:ext>
                  </a:extLst>
                </a:gridCol>
                <a:gridCol w="1042390">
                  <a:extLst>
                    <a:ext uri="{9D8B030D-6E8A-4147-A177-3AD203B41FA5}">
                      <a16:colId xmlns:a16="http://schemas.microsoft.com/office/drawing/2014/main" xmlns="" val="915624692"/>
                    </a:ext>
                  </a:extLst>
                </a:gridCol>
                <a:gridCol w="4665306">
                  <a:extLst>
                    <a:ext uri="{9D8B030D-6E8A-4147-A177-3AD203B41FA5}">
                      <a16:colId xmlns:a16="http://schemas.microsoft.com/office/drawing/2014/main" xmlns="" val="47577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solver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Saturation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6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analytic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bool, if analytic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FREQ  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Scanner </a:t>
                      </a:r>
                      <a:r>
                        <a:rPr lang="de-DE" sz="1400" dirty="0" err="1" smtClean="0"/>
                        <a:t>frequency</a:t>
                      </a:r>
                      <a:r>
                        <a:rPr lang="de-DE" sz="1400" dirty="0" smtClean="0"/>
                        <a:t> in Hz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096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numeric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bool, if numeric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Mean</a:t>
                      </a:r>
                      <a:r>
                        <a:rPr lang="de-DE" sz="1400" dirty="0" smtClean="0"/>
                        <a:t> pulse power [µT]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9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offset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range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single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where</a:t>
                      </a:r>
                      <a:r>
                        <a:rPr lang="de-DE" sz="1400" dirty="0" smtClean="0"/>
                        <a:t> Z-</a:t>
                      </a:r>
                      <a:r>
                        <a:rPr lang="de-DE" sz="1400" dirty="0" err="1" smtClean="0"/>
                        <a:t>values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shall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be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Trec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Recover</a:t>
                      </a:r>
                      <a:r>
                        <a:rPr lang="de-DE" sz="1400" dirty="0" smtClean="0"/>
                        <a:t> time </a:t>
                      </a:r>
                      <a:r>
                        <a:rPr lang="de-DE" sz="1400" dirty="0" err="1" smtClean="0"/>
                        <a:t>bevore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saturation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2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all_offsets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1=</a:t>
                      </a:r>
                      <a:r>
                        <a:rPr lang="de-DE" sz="1400" dirty="0" err="1" smtClean="0"/>
                        <a:t>Zspec</a:t>
                      </a:r>
                      <a:r>
                        <a:rPr lang="de-DE" sz="1400" dirty="0" smtClean="0"/>
                        <a:t>,</a:t>
                      </a:r>
                      <a:r>
                        <a:rPr lang="de-DE" sz="1400" baseline="0" dirty="0" smtClean="0"/>
                        <a:t> 0 = </a:t>
                      </a:r>
                      <a:r>
                        <a:rPr lang="de-DE" sz="1400" baseline="0" dirty="0" err="1" smtClean="0"/>
                        <a:t>only</a:t>
                      </a:r>
                      <a:r>
                        <a:rPr lang="de-DE" sz="1400" baseline="0" dirty="0" smtClean="0"/>
                        <a:t> +-offset, 2= </a:t>
                      </a:r>
                      <a:r>
                        <a:rPr lang="de-DE" sz="1400" baseline="0" dirty="0" err="1" smtClean="0"/>
                        <a:t>onres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spoilf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spoilfactor</a:t>
                      </a:r>
                      <a:r>
                        <a:rPr lang="de-DE" sz="1400" baseline="0" dirty="0" smtClean="0"/>
                        <a:t> = 0 </a:t>
                      </a:r>
                      <a:r>
                        <a:rPr lang="de-DE" sz="1400" baseline="0" dirty="0" err="1" smtClean="0"/>
                        <a:t>for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full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spoiling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32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MT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en-US" sz="1400" dirty="0" smtClean="0"/>
                        <a:t>% 1 = with MT pool (pool C), 0 = no MT pool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Zi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Initial </a:t>
                      </a:r>
                      <a:r>
                        <a:rPr lang="de-DE" sz="1400" dirty="0" err="1" smtClean="0"/>
                        <a:t>magnetization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64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n_cest_pool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, number of CEST/NOE pools (CEST pools: B,D,E,F,G...)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String, Pulse </a:t>
                      </a:r>
                      <a:r>
                        <a:rPr lang="de-DE" sz="1400" dirty="0" err="1" smtClean="0"/>
                        <a:t>shapes</a:t>
                      </a:r>
                      <a:r>
                        <a:rPr lang="de-DE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‘SPINLOCK’,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seq_gauss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‘block’,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block_trap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‘gauss’,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sinc_1’, ‘sinc_2’, ‘sinc_3’, ‘sinc_4’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19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Rex_sol</a:t>
                      </a:r>
                      <a:r>
                        <a:rPr lang="en-US" sz="1400" b="1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String, type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 </a:t>
                      </a:r>
                      <a:r>
                        <a:rPr lang="de-DE" sz="1400" dirty="0" err="1" smtClean="0"/>
                        <a:t>approximation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Rex - </a:t>
                      </a:r>
                      <a:r>
                        <a:rPr lang="de-DE" sz="1400" dirty="0" err="1" smtClean="0"/>
                        <a:t>options</a:t>
                      </a:r>
                      <a:r>
                        <a:rPr lang="de-DE" sz="1400" dirty="0" smtClean="0"/>
                        <a:t>: '</a:t>
                      </a:r>
                      <a:r>
                        <a:rPr lang="de-DE" sz="1400" dirty="0" err="1" smtClean="0"/>
                        <a:t>Hyper</a:t>
                      </a:r>
                      <a:r>
                        <a:rPr lang="de-DE" sz="1400" dirty="0" smtClean="0"/>
                        <a:t>', 'Lorentz' , '</a:t>
                      </a:r>
                      <a:r>
                        <a:rPr lang="de-DE" sz="1400" dirty="0" err="1" smtClean="0"/>
                        <a:t>minilorentz</a:t>
                      </a:r>
                      <a:r>
                        <a:rPr lang="de-DE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pulsed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flag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42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MT_sol_type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Analytic MT solution type - options: '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Rex_MT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Number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03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xZspec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xxZspec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 </a:t>
                      </a:r>
                      <a:r>
                        <a:rPr lang="de-DE" sz="1400" dirty="0" err="1" smtClean="0"/>
                        <a:t>array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r>
                        <a:rPr lang="de-DE" sz="1400" baseline="0" dirty="0" smtClean="0"/>
                        <a:t/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smtClean="0"/>
                        <a:t>double </a:t>
                      </a:r>
                      <a:r>
                        <a:rPr lang="de-DE" sz="1400" baseline="0" dirty="0" err="1" smtClean="0"/>
                        <a:t>array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fine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tp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 pulse </a:t>
                      </a:r>
                      <a:r>
                        <a:rPr lang="de-DE" sz="1400" dirty="0" err="1" smtClean="0"/>
                        <a:t>duration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3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modelfield</a:t>
                      </a:r>
                      <a:endParaRPr lang="en-US" sz="1400" b="1" dirty="0" smtClean="0"/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String, Solution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be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displayed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Duty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cycle</a:t>
                      </a:r>
                      <a:r>
                        <a:rPr lang="de-DE" sz="1400" baseline="0" dirty="0" smtClean="0"/>
                        <a:t>, 0.5=50%=</a:t>
                      </a:r>
                      <a:r>
                        <a:rPr lang="de-DE" sz="1400" baseline="0" dirty="0" err="1" smtClean="0"/>
                        <a:t>tp</a:t>
                      </a:r>
                      <a:r>
                        <a:rPr lang="de-DE" sz="1400" baseline="0" dirty="0" smtClean="0"/>
                        <a:t>/(</a:t>
                      </a:r>
                      <a:r>
                        <a:rPr lang="de-DE" sz="1400" baseline="0" dirty="0" err="1" smtClean="0"/>
                        <a:t>tp+td</a:t>
                      </a:r>
                      <a:r>
                        <a:rPr lang="de-DE" sz="1400" baseline="0" dirty="0" smtClean="0"/>
                        <a:t>)</a:t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err="1" smtClean="0"/>
                        <a:t>this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determines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td</a:t>
                      </a:r>
                      <a:r>
                        <a:rPr lang="de-DE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17494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73021" y="0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‘Sim‘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00534"/>
              </p:ext>
            </p:extLst>
          </p:nvPr>
        </p:nvGraphicFramePr>
        <p:xfrm>
          <a:off x="679944" y="696621"/>
          <a:ext cx="1103930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68">
                  <a:extLst>
                    <a:ext uri="{9D8B030D-6E8A-4147-A177-3AD203B41FA5}">
                      <a16:colId xmlns:a16="http://schemas.microsoft.com/office/drawing/2014/main" xmlns="" val="2274445544"/>
                    </a:ext>
                  </a:extLst>
                </a:gridCol>
                <a:gridCol w="3726985">
                  <a:extLst>
                    <a:ext uri="{9D8B030D-6E8A-4147-A177-3AD203B41FA5}">
                      <a16:colId xmlns:a16="http://schemas.microsoft.com/office/drawing/2014/main" xmlns="" val="3321561127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xmlns="" val="1656681161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xmlns="" val="1672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Pool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Readout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616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Tissue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baseline="0" dirty="0" err="1" smtClean="0"/>
                        <a:t>repetition</a:t>
                      </a:r>
                      <a:r>
                        <a:rPr lang="de-DE" sz="1400" baseline="0" dirty="0" smtClean="0"/>
                        <a:t>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70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CESTagent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CEST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system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echo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1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pH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flipangle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flip</a:t>
                      </a:r>
                      <a:r>
                        <a:rPr lang="de-DE" sz="1400" dirty="0" smtClean="0"/>
                        <a:t> angle in </a:t>
                      </a:r>
                      <a:r>
                        <a:rPr lang="de-DE" sz="1400" dirty="0" err="1" smtClean="0"/>
                        <a:t>degrees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14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temperature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temperature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linestomeasure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how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many</a:t>
                      </a:r>
                      <a:r>
                        <a:rPr lang="de-DE" sz="1400" dirty="0" smtClean="0"/>
                        <a:t> k-</a:t>
                      </a:r>
                      <a:r>
                        <a:rPr lang="de-DE" sz="1400" dirty="0" err="1" smtClean="0"/>
                        <a:t>space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lines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measured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2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R1i, R2i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Relaxation </a:t>
                      </a:r>
                      <a:r>
                        <a:rPr lang="de-DE" sz="1400" dirty="0" err="1" smtClean="0"/>
                        <a:t>parameters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Readout_type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bssfp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7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fi</a:t>
                      </a:r>
                    </a:p>
                    <a:p>
                      <a:r>
                        <a:rPr lang="en-US" sz="1400" b="1" dirty="0" err="1" smtClean="0"/>
                        <a:t>kiA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kAi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dwi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Double&gt;0, Relative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concentration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Double&gt;0, Exchange rate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Double&gt;0, Back </a:t>
                      </a:r>
                      <a:r>
                        <a:rPr lang="de-DE" sz="1400" dirty="0" err="1" smtClean="0"/>
                        <a:t>exchange</a:t>
                      </a:r>
                      <a:r>
                        <a:rPr lang="de-DE" sz="1400" dirty="0" smtClean="0"/>
                        <a:t> rate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 = </a:t>
                      </a:r>
                      <a:r>
                        <a:rPr lang="de-DE" sz="1400" dirty="0" err="1" smtClean="0"/>
                        <a:t>kiA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fi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 Chemical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shift</a:t>
                      </a:r>
                      <a:r>
                        <a:rPr lang="de-DE" sz="1400" baseline="0" dirty="0" smtClean="0"/>
                        <a:t> relative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water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096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err="1" smtClean="0"/>
                        <a:t>MT_lineshape</a:t>
                      </a:r>
                      <a:endParaRPr lang="en-US" sz="1400" b="1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String, </a:t>
                      </a:r>
                      <a:r>
                        <a:rPr lang="en-US" sz="1400" noProof="0" dirty="0" err="1" smtClean="0"/>
                        <a:t>Lineshape</a:t>
                      </a:r>
                      <a:r>
                        <a:rPr lang="en-US" sz="1400" noProof="0" dirty="0" smtClean="0"/>
                        <a:t> of MT pool, options: ‘</a:t>
                      </a:r>
                      <a:r>
                        <a:rPr lang="en-US" sz="1400" noProof="0" dirty="0" err="1" smtClean="0"/>
                        <a:t>SuperLorentzian</a:t>
                      </a:r>
                      <a:r>
                        <a:rPr lang="en-US" sz="1400" noProof="0" dirty="0" smtClean="0"/>
                        <a:t>‘, ‘Gaussian‘, ‘Lorentzian‘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56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07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044369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95739" y="167951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‘Sim’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3_BATCH_simulation_param_space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Just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individual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after </a:t>
            </a:r>
            <a:r>
              <a:rPr lang="de-DE" dirty="0" err="1" smtClean="0"/>
              <a:t>another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A loop creates a whole space of solutions the NUMERIC_SPACE or ANALYTIC_SPACE </a:t>
            </a:r>
          </a:p>
          <a:p>
            <a:pPr marL="0" indent="0">
              <a:buNone/>
            </a:pPr>
            <a:r>
              <a:rPr lang="en-US" dirty="0"/>
              <a:t>NUMERIC_SPACE.(field){ii} = NUMERIC_SIM(Sim);</a:t>
            </a:r>
          </a:p>
          <a:p>
            <a:pPr marL="0" indent="0">
              <a:buNone/>
            </a:pPr>
            <a:r>
              <a:rPr lang="en-US" dirty="0"/>
              <a:t>ANALYTIC_SPACE.(field){ii} = ANALYTIC_SIM(Sim);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Outcomes (Z-spectra, Asymmetry and R1p are plotted via PLOT_SPACE(</a:t>
            </a:r>
            <a:r>
              <a:rPr lang="en-US" dirty="0" err="1"/>
              <a:t>Sim,Space,NUMERIC_SPACE,ANALYTIC_SPACE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‘Space‘ allows to define the simulated parameter space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standard parameters get loaded and then one parameter gets changed as defined in ‘Space’.</a:t>
            </a:r>
          </a:p>
          <a:p>
            <a:pPr marL="0" indent="0">
              <a:buNone/>
            </a:pPr>
            <a:r>
              <a:rPr lang="en-US" dirty="0" smtClean="0"/>
              <a:t>Thus</a:t>
            </a: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Space.n</a:t>
            </a:r>
            <a:r>
              <a:rPr lang="en-US" dirty="0" smtClean="0">
                <a:latin typeface="Courier" pitchFamily="49" charset="0"/>
              </a:rPr>
              <a:t>     = [1 2 3 5 10];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Space.tp    = [0.05 0.1];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Space.B1    = [0.8 1.6 3.2];</a:t>
            </a:r>
          </a:p>
          <a:p>
            <a:pPr marL="0" indent="0">
              <a:buNone/>
            </a:pPr>
            <a:r>
              <a:rPr lang="en-US" dirty="0" smtClean="0"/>
              <a:t>Creates 3 Plots: </a:t>
            </a:r>
          </a:p>
          <a:p>
            <a:pPr marL="514350" indent="-514350"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B1) but varying 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n and B1) but varying </a:t>
            </a:r>
            <a:r>
              <a:rPr lang="en-US" dirty="0" err="1" smtClean="0"/>
              <a:t>tp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n) but varying B1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0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23" y="505543"/>
            <a:ext cx="10826353" cy="60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Breitbild</PresentationFormat>
  <Paragraphs>182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</vt:lpstr>
      <vt:lpstr>Bloch-McConnell equation  </vt:lpstr>
      <vt:lpstr>Overview</vt:lpstr>
      <vt:lpstr>PowerPoint-Präsentation</vt:lpstr>
      <vt:lpstr>functions</vt:lpstr>
      <vt:lpstr>PowerPoint-Präsentation</vt:lpstr>
      <vt:lpstr>PowerPoint-Präsentation</vt:lpstr>
      <vt:lpstr>3_BATCH_simulation_param_space</vt:lpstr>
      <vt:lpstr>The struct ‘Space‘ allows to define the simulated parameter space </vt:lpstr>
      <vt:lpstr>PowerPoint-Präsentation</vt:lpstr>
      <vt:lpstr>BATCH_simulation</vt:lpstr>
      <vt:lpstr>You see that with the same CEST agent (glucose) the signal in GM differs slightly from that in WM</vt:lpstr>
      <vt:lpstr>BATCH_simulation</vt:lpstr>
      <vt:lpstr>PowerPoint-Präsentation</vt:lpstr>
      <vt:lpstr>BATCH_simulation_readout WIP</vt:lpstr>
      <vt:lpstr>bssfp (circles) versus gre (crosses)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Bloch-McConnell equation</dc:title>
  <dc:creator>Moritz Zaiss</dc:creator>
  <cp:lastModifiedBy>M Zaiss</cp:lastModifiedBy>
  <cp:revision>25</cp:revision>
  <dcterms:created xsi:type="dcterms:W3CDTF">2016-06-06T13:24:35Z</dcterms:created>
  <dcterms:modified xsi:type="dcterms:W3CDTF">2018-05-26T13:37:20Z</dcterms:modified>
</cp:coreProperties>
</file>