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2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BA98-3B25-47AD-A43F-96EA6BEE023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F84F-10A2-43DA-9A56-89269E043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" y="540327"/>
            <a:ext cx="226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M. </a:t>
            </a:r>
            <a:r>
              <a:rPr lang="en-US" dirty="0" err="1" smtClean="0"/>
              <a:t>Clore</a:t>
            </a:r>
            <a:r>
              <a:rPr lang="en-US" dirty="0" smtClean="0"/>
              <a:t> review: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8000"/>
              </p:ext>
            </p:extLst>
          </p:nvPr>
        </p:nvGraphicFramePr>
        <p:xfrm>
          <a:off x="3084617" y="527344"/>
          <a:ext cx="8446982" cy="13538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31782">
                  <a:extLst>
                    <a:ext uri="{9D8B030D-6E8A-4147-A177-3AD203B41FA5}">
                      <a16:colId xmlns:a16="http://schemas.microsoft.com/office/drawing/2014/main" val="1588935886"/>
                    </a:ext>
                  </a:extLst>
                </a:gridCol>
                <a:gridCol w="3090866">
                  <a:extLst>
                    <a:ext uri="{9D8B030D-6E8A-4147-A177-3AD203B41FA5}">
                      <a16:colId xmlns:a16="http://schemas.microsoft.com/office/drawing/2014/main" val="534930328"/>
                    </a:ext>
                  </a:extLst>
                </a:gridCol>
                <a:gridCol w="2112167">
                  <a:extLst>
                    <a:ext uri="{9D8B030D-6E8A-4147-A177-3AD203B41FA5}">
                      <a16:colId xmlns:a16="http://schemas.microsoft.com/office/drawing/2014/main" val="532436965"/>
                    </a:ext>
                  </a:extLst>
                </a:gridCol>
                <a:gridCol w="2112167">
                  <a:extLst>
                    <a:ext uri="{9D8B030D-6E8A-4147-A177-3AD203B41FA5}">
                      <a16:colId xmlns:a16="http://schemas.microsoft.com/office/drawing/2014/main" val="396714684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Exchange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r>
                        <a:rPr lang="en-US" sz="1100" baseline="-25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r>
                        <a:rPr lang="en-US" sz="11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991485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10-1,000 Hz </a:t>
                      </a:r>
                      <a:endParaRPr lang="en-US" sz="11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(</a:t>
                      </a:r>
                      <a:r>
                        <a:rPr lang="en-US" sz="1100" dirty="0">
                          <a:effectLst/>
                        </a:rPr>
                        <a:t>depending on the chemical shift difference)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</a:t>
                      </a:r>
                      <a:r>
                        <a:rPr lang="en-US" sz="1100" baseline="-25000" dirty="0" err="1">
                          <a:effectLst/>
                        </a:rPr>
                        <a:t>f</a:t>
                      </a:r>
                      <a:r>
                        <a:rPr lang="en-US" sz="1100" dirty="0">
                          <a:effectLst/>
                        </a:rPr>
                        <a:t>, K</a:t>
                      </a:r>
                      <a:r>
                        <a:rPr lang="en-US" sz="1100" baseline="-25000" dirty="0">
                          <a:effectLst/>
                        </a:rPr>
                        <a:t>b</a:t>
                      </a:r>
                      <a:r>
                        <a:rPr lang="en-US" sz="1100" dirty="0">
                          <a:effectLst/>
                        </a:rPr>
                        <a:t> &lt; R</a:t>
                      </a:r>
                      <a:r>
                        <a:rPr lang="en-US" sz="1100" baseline="-25000" dirty="0">
                          <a:effectLst/>
                        </a:rPr>
                        <a:t>1(free) </a:t>
                      </a:r>
                      <a:r>
                        <a:rPr lang="en-US" sz="1100" dirty="0">
                          <a:effectLst/>
                        </a:rPr>
                        <a:t>,</a:t>
                      </a:r>
                      <a:r>
                        <a:rPr lang="en-US" sz="1100" baseline="-250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Δω</a:t>
                      </a:r>
                      <a:r>
                        <a:rPr lang="en-US" sz="1100" baseline="-250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r>
                        <a:rPr lang="en-US" sz="1100" baseline="-25000">
                          <a:effectLst/>
                        </a:rPr>
                        <a:t>2 (free) </a:t>
                      </a:r>
                      <a:r>
                        <a:rPr lang="en-US" sz="1100">
                          <a:effectLst/>
                        </a:rPr>
                        <a:t>&lt;&lt; R</a:t>
                      </a:r>
                      <a:r>
                        <a:rPr lang="en-US" sz="1100" baseline="-25000">
                          <a:effectLst/>
                        </a:rPr>
                        <a:t>2 (bound)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</a:t>
                      </a:r>
                      <a:r>
                        <a:rPr lang="en-US" sz="1100" baseline="-25000">
                          <a:effectLst/>
                        </a:rPr>
                        <a:t>1 (free) </a:t>
                      </a:r>
                      <a:r>
                        <a:rPr lang="en-US" sz="1100">
                          <a:effectLst/>
                        </a:rPr>
                        <a:t>&lt; R</a:t>
                      </a:r>
                      <a:r>
                        <a:rPr lang="en-US" sz="1100" baseline="-25000">
                          <a:effectLst/>
                        </a:rPr>
                        <a:t>1 (bound)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46478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10-2,000 Hz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</a:t>
                      </a:r>
                      <a:r>
                        <a:rPr lang="en-US" sz="1100" baseline="-25000" dirty="0" err="1">
                          <a:effectLst/>
                        </a:rPr>
                        <a:t>f</a:t>
                      </a:r>
                      <a:r>
                        <a:rPr lang="en-US" sz="1100" dirty="0">
                          <a:effectLst/>
                        </a:rPr>
                        <a:t>, K</a:t>
                      </a:r>
                      <a:r>
                        <a:rPr lang="en-US" sz="1100" baseline="-25000" dirty="0">
                          <a:effectLst/>
                        </a:rPr>
                        <a:t>b</a:t>
                      </a:r>
                      <a:r>
                        <a:rPr lang="en-US" sz="1100" dirty="0">
                          <a:effectLst/>
                        </a:rPr>
                        <a:t> &lt; R</a:t>
                      </a:r>
                      <a:r>
                        <a:rPr lang="en-US" sz="1100" baseline="-25000" dirty="0">
                          <a:effectLst/>
                        </a:rPr>
                        <a:t>1(free) </a:t>
                      </a:r>
                      <a:r>
                        <a:rPr lang="en-US" sz="1100" dirty="0">
                          <a:effectLst/>
                        </a:rPr>
                        <a:t>,</a:t>
                      </a:r>
                      <a:r>
                        <a:rPr lang="en-US" sz="1100" baseline="-250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&gt;500 Hz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r>
                        <a:rPr lang="en-US" sz="1100" baseline="-25000" dirty="0">
                          <a:effectLst/>
                        </a:rPr>
                        <a:t>2 (free) </a:t>
                      </a:r>
                      <a:r>
                        <a:rPr lang="en-US" sz="1100" dirty="0">
                          <a:effectLst/>
                        </a:rPr>
                        <a:t>&lt;&lt; R</a:t>
                      </a:r>
                      <a:r>
                        <a:rPr lang="en-US" sz="1100" baseline="-25000" dirty="0">
                          <a:effectLst/>
                        </a:rPr>
                        <a:t>2 (bound)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</a:t>
                      </a:r>
                      <a:r>
                        <a:rPr lang="en-US" sz="1100" baseline="-25000" dirty="0">
                          <a:effectLst/>
                        </a:rPr>
                        <a:t>1 (free) </a:t>
                      </a:r>
                      <a:r>
                        <a:rPr lang="en-US" sz="1100" dirty="0">
                          <a:effectLst/>
                        </a:rPr>
                        <a:t>&lt; R</a:t>
                      </a:r>
                      <a:r>
                        <a:rPr lang="en-US" sz="1100" baseline="-25000" dirty="0">
                          <a:effectLst/>
                        </a:rPr>
                        <a:t>1 (bound)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03959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87183" y="4254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825" y="2503705"/>
            <a:ext cx="13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systems: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02525"/>
              </p:ext>
            </p:extLst>
          </p:nvPr>
        </p:nvGraphicFramePr>
        <p:xfrm>
          <a:off x="2983017" y="2619742"/>
          <a:ext cx="8059260" cy="2260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7775">
                  <a:extLst>
                    <a:ext uri="{9D8B030D-6E8A-4147-A177-3AD203B41FA5}">
                      <a16:colId xmlns:a16="http://schemas.microsoft.com/office/drawing/2014/main" val="2575252657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1639970438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1536725208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1558146967"/>
                    </a:ext>
                  </a:extLst>
                </a:gridCol>
                <a:gridCol w="1076144">
                  <a:extLst>
                    <a:ext uri="{9D8B030D-6E8A-4147-A177-3AD203B41FA5}">
                      <a16:colId xmlns:a16="http://schemas.microsoft.com/office/drawing/2014/main" val="4251112190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1915932193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2862976608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4118918102"/>
                    </a:ext>
                  </a:extLst>
                </a:gridCol>
                <a:gridCol w="594042">
                  <a:extLst>
                    <a:ext uri="{9D8B030D-6E8A-4147-A177-3AD203B41FA5}">
                      <a16:colId xmlns:a16="http://schemas.microsoft.com/office/drawing/2014/main" val="3085466554"/>
                    </a:ext>
                  </a:extLst>
                </a:gridCol>
                <a:gridCol w="1076144">
                  <a:extLst>
                    <a:ext uri="{9D8B030D-6E8A-4147-A177-3AD203B41FA5}">
                      <a16:colId xmlns:a16="http://schemas.microsoft.com/office/drawing/2014/main" val="1683858471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System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Dendrites (free)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SEI/bound state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Electrolyte (free)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3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Shift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Shift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Shift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7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Li dendrites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+260ppm/40kHz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(width</a:t>
                      </a:r>
                      <a:r>
                        <a:rPr lang="en-US" sz="1200" baseline="0" dirty="0" smtClean="0">
                          <a:latin typeface="+mn-lt"/>
                        </a:rPr>
                        <a:t> </a:t>
                      </a:r>
                      <a:r>
                        <a:rPr lang="en-US" sz="1200" dirty="0" smtClean="0">
                          <a:latin typeface="+mn-lt"/>
                        </a:rPr>
                        <a:t>2.5kHz)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150ms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0.5ms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-2 to +2 ppm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(width 30-40kHz)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10-100s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0.1ms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2.2s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0.4s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33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Na dendrites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1100ppm/120kHz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10ms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4ms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</a:rPr>
                        <a:t>-50 to +50 ppm</a:t>
                      </a:r>
                    </a:p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10-100s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0.1ms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3.8ms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3.7ms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TiO</a:t>
                      </a:r>
                      <a:r>
                        <a:rPr lang="en-US" sz="1200" baseline="-25000" dirty="0" smtClean="0">
                          <a:latin typeface="+mn-lt"/>
                        </a:rPr>
                        <a:t>2</a:t>
                      </a:r>
                      <a:endParaRPr lang="en-US" sz="120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0.3s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9631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007534" y="5075648"/>
            <a:ext cx="9609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approach </a:t>
            </a:r>
            <a:r>
              <a:rPr lang="en-US" sz="1400" dirty="0" smtClean="0"/>
              <a:t>is valid </a:t>
            </a:r>
            <a:r>
              <a:rPr lang="en-US" sz="1400" dirty="0"/>
              <a:t>under the assumption of a small SEI pool (fraction f </a:t>
            </a:r>
            <a:r>
              <a:rPr lang="en-US" sz="1400" b="0" i="0" u="none" strike="noStrike" baseline="0" dirty="0" smtClean="0"/>
              <a:t>SEI</a:t>
            </a:r>
            <a:r>
              <a:rPr lang="en-US" sz="1400" dirty="0" smtClean="0"/>
              <a:t>≪</a:t>
            </a:r>
            <a:r>
              <a:rPr lang="en-US" sz="1400" dirty="0"/>
              <a:t>1) with negligible longitudinal relaxation compared to </a:t>
            </a:r>
            <a:r>
              <a:rPr lang="en-US" sz="1400" dirty="0" smtClean="0"/>
              <a:t>its transverse </a:t>
            </a:r>
            <a:r>
              <a:rPr lang="en-US" sz="1400" dirty="0"/>
              <a:t>relaxation and exchange rates, R</a:t>
            </a:r>
            <a:r>
              <a:rPr lang="en-US" sz="1400" b="0" i="0" u="none" strike="noStrike" baseline="0" dirty="0" smtClean="0"/>
              <a:t>1,SEI </a:t>
            </a:r>
            <a:r>
              <a:rPr lang="en-US" sz="1400" dirty="0"/>
              <a:t>≪ </a:t>
            </a:r>
            <a:r>
              <a:rPr lang="en-US" sz="1400" dirty="0" smtClean="0"/>
              <a:t>R</a:t>
            </a:r>
            <a:r>
              <a:rPr lang="en-US" sz="1400" b="0" i="0" u="none" strike="noStrike" baseline="0" dirty="0" smtClean="0"/>
              <a:t>2,SEI</a:t>
            </a:r>
            <a:r>
              <a:rPr lang="en-US" sz="1400" dirty="0" smtClean="0"/>
              <a:t>, </a:t>
            </a:r>
            <a:r>
              <a:rPr lang="en-US" sz="1400" dirty="0" err="1" smtClean="0"/>
              <a:t>k</a:t>
            </a:r>
            <a:r>
              <a:rPr lang="en-US" sz="1400" b="0" i="0" u="none" strike="noStrike" baseline="0" dirty="0" err="1" smtClean="0"/>
              <a:t>SEI</a:t>
            </a:r>
            <a:r>
              <a:rPr lang="en-US" sz="1400" b="0" i="0" u="none" strike="noStrike" baseline="0" dirty="0" smtClean="0"/>
              <a:t>−metal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1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0" y="373588"/>
            <a:ext cx="1146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CEST: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case: What are the limits of the exchanges rates that can be measured Li dendrites/SEI (fraction of 1: 0.02)</a:t>
            </a:r>
          </a:p>
          <a:p>
            <a:r>
              <a:rPr lang="en-US" dirty="0" smtClean="0"/>
              <a:t>K=0.01Hz-1000Hz, RF: 250Hz-2000Hz; time up to 1s.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case: </a:t>
            </a:r>
            <a:r>
              <a:rPr lang="en-US" dirty="0" smtClean="0"/>
              <a:t>What are the limits of the exchanges rates that can be measured Na dendrites/SEI (fraction of 1: 0.02)</a:t>
            </a:r>
          </a:p>
          <a:p>
            <a:r>
              <a:rPr lang="en-US" dirty="0" smtClean="0"/>
              <a:t>K=0.01Hz-1000Hz, RF: 250Hz-2000Hz; time up to 1s.</a:t>
            </a:r>
          </a:p>
          <a:p>
            <a:endParaRPr lang="en-US" dirty="0" smtClean="0"/>
          </a:p>
          <a:p>
            <a:r>
              <a:rPr lang="en-US" dirty="0" smtClean="0"/>
              <a:t>DEST: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case: </a:t>
            </a:r>
            <a:r>
              <a:rPr lang="en-US" dirty="0" smtClean="0"/>
              <a:t>What are the limits of the exchanges rates that can be measured Na/Li electrolyte/SEI (fraction of 1:0.01-0.1)</a:t>
            </a:r>
          </a:p>
          <a:p>
            <a:r>
              <a:rPr lang="en-US" dirty="0" smtClean="0"/>
              <a:t>K=0.01Hz-1000Hz, RF: 250, 500, 2000Hz; time up to 2s.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case: </a:t>
            </a:r>
            <a:r>
              <a:rPr lang="en-US" dirty="0" smtClean="0"/>
              <a:t>What are the limits of the exchanges rates that can be measured Li electrolyte/TiO</a:t>
            </a:r>
            <a:r>
              <a:rPr lang="en-US" dirty="0"/>
              <a:t>2</a:t>
            </a:r>
            <a:r>
              <a:rPr lang="en-US" dirty="0" smtClean="0"/>
              <a:t> (fraction of 1:0.05-0.25)</a:t>
            </a:r>
          </a:p>
          <a:p>
            <a:r>
              <a:rPr lang="en-US" dirty="0" smtClean="0"/>
              <a:t>K=0.01Hz-1000Hz, RF: 250Hz-2000Hz; time up to 2s.</a:t>
            </a:r>
          </a:p>
          <a:p>
            <a:r>
              <a:rPr lang="en-US" dirty="0"/>
              <a:t>	</a:t>
            </a:r>
            <a:r>
              <a:rPr lang="en-US" dirty="0" smtClean="0"/>
              <a:t>	For bound state: (a)T</a:t>
            </a:r>
            <a:r>
              <a:rPr lang="en-US" baseline="-25000" dirty="0" smtClean="0"/>
              <a:t>1</a:t>
            </a:r>
            <a:r>
              <a:rPr lang="en-US" dirty="0" smtClean="0"/>
              <a:t>=0.1ms; T2=0.05ms</a:t>
            </a:r>
          </a:p>
          <a:p>
            <a:r>
              <a:rPr lang="en-US" dirty="0"/>
              <a:t>	</a:t>
            </a:r>
            <a:r>
              <a:rPr lang="en-US" dirty="0" smtClean="0"/>
              <a:t>		             (b) T</a:t>
            </a:r>
            <a:r>
              <a:rPr lang="en-US" baseline="-25000" dirty="0" smtClean="0"/>
              <a:t>1</a:t>
            </a:r>
            <a:r>
              <a:rPr lang="en-US" dirty="0" smtClean="0"/>
              <a:t>= 0.1s; T</a:t>
            </a:r>
            <a:r>
              <a:rPr lang="en-US" baseline="-25000" dirty="0" smtClean="0"/>
              <a:t>2</a:t>
            </a:r>
            <a:r>
              <a:rPr lang="en-US" dirty="0" smtClean="0"/>
              <a:t>=0.05s</a:t>
            </a:r>
          </a:p>
          <a:p>
            <a:r>
              <a:rPr lang="en-US" dirty="0" smtClean="0"/>
              <a:t>			             (c) T</a:t>
            </a:r>
            <a:r>
              <a:rPr lang="en-US" baseline="-25000" dirty="0" smtClean="0"/>
              <a:t>1</a:t>
            </a:r>
            <a:r>
              <a:rPr lang="en-US" dirty="0" smtClean="0"/>
              <a:t>=0.5s; T</a:t>
            </a:r>
            <a:r>
              <a:rPr lang="en-US" baseline="-25000" dirty="0" smtClean="0"/>
              <a:t>2</a:t>
            </a:r>
            <a:r>
              <a:rPr lang="en-US" dirty="0" smtClean="0"/>
              <a:t>=0.2s	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9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258BCB8-826E-4083-B57D-702445D49ACD}"/>
              </a:ext>
            </a:extLst>
          </p:cNvPr>
          <p:cNvSpPr txBox="1"/>
          <p:nvPr/>
        </p:nvSpPr>
        <p:spPr>
          <a:xfrm>
            <a:off x="3604592" y="4982736"/>
            <a:ext cx="7055645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algn="ctr"/>
            <a:r>
              <a:rPr lang="en-US" sz="3200" b="1" dirty="0">
                <a:effectLst/>
              </a:rPr>
              <a:t>      What makes a good interface and </a:t>
            </a:r>
          </a:p>
          <a:p>
            <a:pPr algn="ctr"/>
            <a:r>
              <a:rPr lang="en-US" sz="3200" b="1" dirty="0">
                <a:effectLst/>
              </a:rPr>
              <a:t>         how can we design one?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C0099-3373-49D3-AF46-AB70F1B7090B}"/>
              </a:ext>
            </a:extLst>
          </p:cNvPr>
          <p:cNvSpPr txBox="1"/>
          <p:nvPr/>
        </p:nvSpPr>
        <p:spPr>
          <a:xfrm>
            <a:off x="1524000" y="6008"/>
            <a:ext cx="9144000" cy="6465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do ions cross the electrode-electrolyte interface?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BA90C1-0A44-46BF-BBD0-107DB3913329}"/>
              </a:ext>
            </a:extLst>
          </p:cNvPr>
          <p:cNvCxnSpPr/>
          <p:nvPr/>
        </p:nvCxnSpPr>
        <p:spPr>
          <a:xfrm>
            <a:off x="1524000" y="618309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626B792-BA80-450C-BB1C-3AB602D66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64"/>
          <a:stretch/>
        </p:blipFill>
        <p:spPr>
          <a:xfrm rot="5400000">
            <a:off x="266269" y="2308162"/>
            <a:ext cx="5933811" cy="341278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68933D6-F47F-44A3-934A-E775CAE8FAB6}"/>
              </a:ext>
            </a:extLst>
          </p:cNvPr>
          <p:cNvGrpSpPr/>
          <p:nvPr/>
        </p:nvGrpSpPr>
        <p:grpSpPr>
          <a:xfrm>
            <a:off x="6281596" y="781780"/>
            <a:ext cx="1319828" cy="1364920"/>
            <a:chOff x="5242453" y="2872600"/>
            <a:chExt cx="1319828" cy="13649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050D36-85B4-42B4-82D0-86C765331F7C}"/>
                </a:ext>
              </a:extLst>
            </p:cNvPr>
            <p:cNvSpPr/>
            <p:nvPr/>
          </p:nvSpPr>
          <p:spPr>
            <a:xfrm>
              <a:off x="5765779" y="3437178"/>
              <a:ext cx="240790" cy="24079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7E3E9B8-2580-44F8-92D7-D6679E8D7371}"/>
                </a:ext>
              </a:extLst>
            </p:cNvPr>
            <p:cNvGrpSpPr/>
            <p:nvPr/>
          </p:nvGrpSpPr>
          <p:grpSpPr>
            <a:xfrm>
              <a:off x="5963597" y="2872600"/>
              <a:ext cx="598684" cy="604948"/>
              <a:chOff x="5963597" y="2872600"/>
              <a:chExt cx="598684" cy="60494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A2B0B-4052-4D7F-AB6C-921C3955A60B}"/>
                  </a:ext>
                </a:extLst>
              </p:cNvPr>
              <p:cNvSpPr txBox="1"/>
              <p:nvPr/>
            </p:nvSpPr>
            <p:spPr>
              <a:xfrm>
                <a:off x="6006569" y="3064775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F6870D1-21BD-4A0E-8AA6-B2DA0AAC93DD}"/>
                  </a:ext>
                </a:extLst>
              </p:cNvPr>
              <p:cNvSpPr/>
              <p:nvPr/>
            </p:nvSpPr>
            <p:spPr>
              <a:xfrm rot="1146773">
                <a:off x="6059676" y="2872600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5BDACCB-5357-4734-8B6E-8728DA035AB6}"/>
                  </a:ext>
                </a:extLst>
              </p:cNvPr>
              <p:cNvSpPr/>
              <p:nvPr/>
            </p:nvSpPr>
            <p:spPr>
              <a:xfrm rot="16945220">
                <a:off x="6372333" y="3108084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5A264C4-19CD-49ED-ACF0-CFABD51EF2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597" y="3306330"/>
                <a:ext cx="147505" cy="17121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2EDF66-8AD9-4583-8253-200A65921E6C}"/>
                </a:ext>
              </a:extLst>
            </p:cNvPr>
            <p:cNvGrpSpPr/>
            <p:nvPr/>
          </p:nvGrpSpPr>
          <p:grpSpPr>
            <a:xfrm rot="5747157">
              <a:off x="5942289" y="3636302"/>
              <a:ext cx="555713" cy="561508"/>
              <a:chOff x="5966561" y="2974316"/>
              <a:chExt cx="555713" cy="56150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D835F-5D6B-440C-AB59-28F9636DF8E3}"/>
                  </a:ext>
                </a:extLst>
              </p:cNvPr>
              <p:cNvSpPr txBox="1"/>
              <p:nvPr/>
            </p:nvSpPr>
            <p:spPr>
              <a:xfrm>
                <a:off x="5966561" y="3166492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8AC3B88-2F46-4E23-9125-FC0180E0C640}"/>
                  </a:ext>
                </a:extLst>
              </p:cNvPr>
              <p:cNvSpPr/>
              <p:nvPr/>
            </p:nvSpPr>
            <p:spPr>
              <a:xfrm rot="1146773">
                <a:off x="6019668" y="2974316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E6EDB72-33A9-463A-8B76-DFB2B974B3A6}"/>
                  </a:ext>
                </a:extLst>
              </p:cNvPr>
              <p:cNvSpPr/>
              <p:nvPr/>
            </p:nvSpPr>
            <p:spPr>
              <a:xfrm rot="16945220">
                <a:off x="6332326" y="3209801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A18C43-B243-48FE-916E-EAEA445C4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5564" y="3408047"/>
                <a:ext cx="95530" cy="1192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C50EFE9-5079-4AAC-BA9E-DFED92127A1D}"/>
                </a:ext>
              </a:extLst>
            </p:cNvPr>
            <p:cNvGrpSpPr/>
            <p:nvPr/>
          </p:nvGrpSpPr>
          <p:grpSpPr>
            <a:xfrm rot="10800000">
              <a:off x="5242453" y="3676013"/>
              <a:ext cx="555712" cy="561507"/>
              <a:chOff x="5969118" y="2915849"/>
              <a:chExt cx="555712" cy="56150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B39C-630F-49FF-9A8B-5DC6DD1AA192}"/>
                  </a:ext>
                </a:extLst>
              </p:cNvPr>
              <p:cNvSpPr txBox="1"/>
              <p:nvPr/>
            </p:nvSpPr>
            <p:spPr>
              <a:xfrm>
                <a:off x="5969118" y="310802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CE52877-4943-4691-8885-DBD40FB95738}"/>
                  </a:ext>
                </a:extLst>
              </p:cNvPr>
              <p:cNvSpPr/>
              <p:nvPr/>
            </p:nvSpPr>
            <p:spPr>
              <a:xfrm rot="1146773">
                <a:off x="6022225" y="2915849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15E8168-105A-419B-8758-9BA5EB51654E}"/>
                  </a:ext>
                </a:extLst>
              </p:cNvPr>
              <p:cNvSpPr/>
              <p:nvPr/>
            </p:nvSpPr>
            <p:spPr>
              <a:xfrm rot="16945220">
                <a:off x="6334882" y="3151333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4B93A14-93E8-45ED-8681-36B2D491D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8121" y="3349579"/>
                <a:ext cx="95530" cy="1192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246C4C-10D4-438D-B657-8A89725A62AF}"/>
                </a:ext>
              </a:extLst>
            </p:cNvPr>
            <p:cNvGrpSpPr/>
            <p:nvPr/>
          </p:nvGrpSpPr>
          <p:grpSpPr>
            <a:xfrm rot="16714328">
              <a:off x="5303391" y="2888540"/>
              <a:ext cx="555712" cy="561508"/>
              <a:chOff x="5960225" y="2948562"/>
              <a:chExt cx="555712" cy="56150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64BC5B-43D2-476E-BDFB-AEF739DD3618}"/>
                  </a:ext>
                </a:extLst>
              </p:cNvPr>
              <p:cNvSpPr txBox="1"/>
              <p:nvPr/>
            </p:nvSpPr>
            <p:spPr>
              <a:xfrm>
                <a:off x="5960225" y="3140738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079BBE4-E137-4D84-8296-6493EF94972B}"/>
                  </a:ext>
                </a:extLst>
              </p:cNvPr>
              <p:cNvSpPr/>
              <p:nvPr/>
            </p:nvSpPr>
            <p:spPr>
              <a:xfrm rot="1146773">
                <a:off x="6013332" y="2948562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CCDD309-9863-4FD1-8ABC-248143007EC5}"/>
                  </a:ext>
                </a:extLst>
              </p:cNvPr>
              <p:cNvSpPr/>
              <p:nvPr/>
            </p:nvSpPr>
            <p:spPr>
              <a:xfrm rot="16945220">
                <a:off x="6325989" y="3184047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430B778-04FF-4F76-994F-CAEBD41A79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9229" y="3382292"/>
                <a:ext cx="95530" cy="1192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12AF9E-7105-4B45-9B8D-BF0FC4240546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747192" y="3186450"/>
            <a:ext cx="251302" cy="1661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A14B20-1F75-4D47-B769-6F2737984991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4922062" y="3522824"/>
            <a:ext cx="76432" cy="933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625669-5A66-45C5-AAA9-FB18B10842DB}"/>
              </a:ext>
            </a:extLst>
          </p:cNvPr>
          <p:cNvGrpSpPr/>
          <p:nvPr/>
        </p:nvGrpSpPr>
        <p:grpSpPr>
          <a:xfrm>
            <a:off x="4963231" y="2752719"/>
            <a:ext cx="796502" cy="1322312"/>
            <a:chOff x="5765779" y="2872600"/>
            <a:chExt cx="796502" cy="132231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48CC2E0-32C7-4EF0-A681-D7F562AE441F}"/>
                </a:ext>
              </a:extLst>
            </p:cNvPr>
            <p:cNvSpPr/>
            <p:nvPr/>
          </p:nvSpPr>
          <p:spPr>
            <a:xfrm>
              <a:off x="5765779" y="3437178"/>
              <a:ext cx="240790" cy="24079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112AEB-C78D-489E-8121-B0CAA10B2175}"/>
                </a:ext>
              </a:extLst>
            </p:cNvPr>
            <p:cNvGrpSpPr/>
            <p:nvPr/>
          </p:nvGrpSpPr>
          <p:grpSpPr>
            <a:xfrm>
              <a:off x="5963597" y="2872600"/>
              <a:ext cx="598684" cy="604948"/>
              <a:chOff x="5963597" y="2872600"/>
              <a:chExt cx="598684" cy="60494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286771-41BB-4A88-8522-3FFA806D4BE8}"/>
                  </a:ext>
                </a:extLst>
              </p:cNvPr>
              <p:cNvSpPr txBox="1"/>
              <p:nvPr/>
            </p:nvSpPr>
            <p:spPr>
              <a:xfrm>
                <a:off x="6006569" y="3064775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56C3987-1C06-4D99-A8EF-79ABED64928D}"/>
                  </a:ext>
                </a:extLst>
              </p:cNvPr>
              <p:cNvSpPr/>
              <p:nvPr/>
            </p:nvSpPr>
            <p:spPr>
              <a:xfrm rot="1146773">
                <a:off x="6059676" y="2872600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AF5B-A2D0-45F9-84DD-05253950447D}"/>
                  </a:ext>
                </a:extLst>
              </p:cNvPr>
              <p:cNvSpPr/>
              <p:nvPr/>
            </p:nvSpPr>
            <p:spPr>
              <a:xfrm rot="16945220">
                <a:off x="6372333" y="3108084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62EE6F4-20F6-4871-983F-FEA95C51C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597" y="3306330"/>
                <a:ext cx="147505" cy="171218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DAB591-E535-4BC3-819F-85DF967991C2}"/>
                </a:ext>
              </a:extLst>
            </p:cNvPr>
            <p:cNvGrpSpPr/>
            <p:nvPr/>
          </p:nvGrpSpPr>
          <p:grpSpPr>
            <a:xfrm rot="5747157">
              <a:off x="5942289" y="3636302"/>
              <a:ext cx="555713" cy="561508"/>
              <a:chOff x="5966561" y="2974316"/>
              <a:chExt cx="555713" cy="56150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5200D98-8DD6-4271-A9D5-EF302913CDC1}"/>
                  </a:ext>
                </a:extLst>
              </p:cNvPr>
              <p:cNvSpPr txBox="1"/>
              <p:nvPr/>
            </p:nvSpPr>
            <p:spPr>
              <a:xfrm>
                <a:off x="5966561" y="3166492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O</a:t>
                </a:r>
                <a:endParaRPr lang="en-US" b="1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52CC3D8-AFB4-4B1C-9801-CC5F5E9FE7F2}"/>
                  </a:ext>
                </a:extLst>
              </p:cNvPr>
              <p:cNvSpPr/>
              <p:nvPr/>
            </p:nvSpPr>
            <p:spPr>
              <a:xfrm rot="1146773">
                <a:off x="6019668" y="2974316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FFB7FD0-1003-4AF9-AD83-E48C2C7B7E1B}"/>
                  </a:ext>
                </a:extLst>
              </p:cNvPr>
              <p:cNvSpPr/>
              <p:nvPr/>
            </p:nvSpPr>
            <p:spPr>
              <a:xfrm rot="16945220">
                <a:off x="6332326" y="3209801"/>
                <a:ext cx="97184" cy="282713"/>
              </a:xfrm>
              <a:custGeom>
                <a:avLst/>
                <a:gdLst>
                  <a:gd name="connsiteX0" fmla="*/ 97184 w 97184"/>
                  <a:gd name="connsiteY0" fmla="*/ 282713 h 282713"/>
                  <a:gd name="connsiteX1" fmla="*/ 66262 w 97184"/>
                  <a:gd name="connsiteY1" fmla="*/ 247374 h 282713"/>
                  <a:gd name="connsiteX2" fmla="*/ 48592 w 97184"/>
                  <a:gd name="connsiteY2" fmla="*/ 194365 h 282713"/>
                  <a:gd name="connsiteX3" fmla="*/ 35340 w 97184"/>
                  <a:gd name="connsiteY3" fmla="*/ 167861 h 282713"/>
                  <a:gd name="connsiteX4" fmla="*/ 17671 w 97184"/>
                  <a:gd name="connsiteY4" fmla="*/ 101600 h 282713"/>
                  <a:gd name="connsiteX5" fmla="*/ 8836 w 97184"/>
                  <a:gd name="connsiteY5" fmla="*/ 48591 h 282713"/>
                  <a:gd name="connsiteX6" fmla="*/ 1 w 97184"/>
                  <a:gd name="connsiteY6" fmla="*/ 0 h 28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184" h="282713">
                    <a:moveTo>
                      <a:pt x="97184" y="282713"/>
                    </a:moveTo>
                    <a:cubicBezTo>
                      <a:pt x="85671" y="271200"/>
                      <a:pt x="73567" y="261983"/>
                      <a:pt x="66262" y="247374"/>
                    </a:cubicBezTo>
                    <a:cubicBezTo>
                      <a:pt x="51907" y="218664"/>
                      <a:pt x="61686" y="228409"/>
                      <a:pt x="48592" y="194365"/>
                    </a:cubicBezTo>
                    <a:cubicBezTo>
                      <a:pt x="45046" y="185146"/>
                      <a:pt x="39757" y="176696"/>
                      <a:pt x="35340" y="167861"/>
                    </a:cubicBezTo>
                    <a:cubicBezTo>
                      <a:pt x="21754" y="86336"/>
                      <a:pt x="44474" y="214172"/>
                      <a:pt x="17671" y="101600"/>
                    </a:cubicBezTo>
                    <a:cubicBezTo>
                      <a:pt x="13522" y="84174"/>
                      <a:pt x="12041" y="66215"/>
                      <a:pt x="8836" y="48591"/>
                    </a:cubicBezTo>
                    <a:cubicBezTo>
                      <a:pt x="-288" y="-1589"/>
                      <a:pt x="1" y="19881"/>
                      <a:pt x="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B689CB2-671F-4B0A-86FD-B731526C9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5564" y="3408047"/>
                <a:ext cx="95530" cy="11924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Arc 105">
            <a:extLst>
              <a:ext uri="{FF2B5EF4-FFF2-40B4-BE49-F238E27FC236}">
                <a16:creationId xmlns:a16="http://schemas.microsoft.com/office/drawing/2014/main" id="{36F6FF39-755F-4506-9DB4-E63D2078DE8A}"/>
              </a:ext>
            </a:extLst>
          </p:cNvPr>
          <p:cNvSpPr/>
          <p:nvPr/>
        </p:nvSpPr>
        <p:spPr>
          <a:xfrm rot="16200000">
            <a:off x="5279791" y="1443794"/>
            <a:ext cx="1412758" cy="1583299"/>
          </a:xfrm>
          <a:prstGeom prst="arc">
            <a:avLst>
              <a:gd name="adj1" fmla="val 14402469"/>
              <a:gd name="adj2" fmla="val 1217626"/>
            </a:avLst>
          </a:prstGeom>
          <a:ln w="22225">
            <a:solidFill>
              <a:schemeClr val="tx1">
                <a:alpha val="51000"/>
              </a:schemeClr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07EA9B-D707-4DBF-9D16-4FFEBBE4AC5B}"/>
              </a:ext>
            </a:extLst>
          </p:cNvPr>
          <p:cNvSpPr txBox="1"/>
          <p:nvPr/>
        </p:nvSpPr>
        <p:spPr>
          <a:xfrm>
            <a:off x="4600897" y="784620"/>
            <a:ext cx="1726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(i) desolvation &amp;</a:t>
            </a:r>
          </a:p>
          <a:p>
            <a:pPr algn="ctr"/>
            <a:r>
              <a:rPr lang="en-US" dirty="0"/>
              <a:t> surface binding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E6F66B-865B-4823-BF57-912FA7C2EFF9}"/>
              </a:ext>
            </a:extLst>
          </p:cNvPr>
          <p:cNvSpPr txBox="1"/>
          <p:nvPr/>
        </p:nvSpPr>
        <p:spPr>
          <a:xfrm>
            <a:off x="3394563" y="6275560"/>
            <a:ext cx="196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electrolyte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DDB797-3C1D-440D-B6B6-7EFBBA77C5D3}"/>
              </a:ext>
            </a:extLst>
          </p:cNvPr>
          <p:cNvSpPr txBox="1"/>
          <p:nvPr/>
        </p:nvSpPr>
        <p:spPr>
          <a:xfrm>
            <a:off x="1524001" y="5164058"/>
            <a:ext cx="1769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594A72-39F6-4139-97E7-A75B3FCC81D5}"/>
              </a:ext>
            </a:extLst>
          </p:cNvPr>
          <p:cNvSpPr txBox="1"/>
          <p:nvPr/>
        </p:nvSpPr>
        <p:spPr>
          <a:xfrm>
            <a:off x="5839194" y="2510357"/>
            <a:ext cx="4828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surface chemistry leads to efficient binding?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A44FB5-AA67-489D-8B22-D48F169A389B}"/>
              </a:ext>
            </a:extLst>
          </p:cNvPr>
          <p:cNvSpPr/>
          <p:nvPr/>
        </p:nvSpPr>
        <p:spPr>
          <a:xfrm>
            <a:off x="4506402" y="3169470"/>
            <a:ext cx="240790" cy="2407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9EE53DD6-D89E-4F82-9C3A-36B6BEDC9041}"/>
              </a:ext>
            </a:extLst>
          </p:cNvPr>
          <p:cNvSpPr/>
          <p:nvPr/>
        </p:nvSpPr>
        <p:spPr>
          <a:xfrm rot="17531739">
            <a:off x="4431058" y="2929218"/>
            <a:ext cx="641220" cy="581471"/>
          </a:xfrm>
          <a:prstGeom prst="arc">
            <a:avLst>
              <a:gd name="adj1" fmla="val 16200000"/>
              <a:gd name="adj2" fmla="val 2887902"/>
            </a:avLst>
          </a:prstGeom>
          <a:ln w="22225">
            <a:solidFill>
              <a:schemeClr val="tx1">
                <a:alpha val="51000"/>
              </a:schemeClr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FE6233-22E9-4C61-BBC5-663017C48A53}"/>
              </a:ext>
            </a:extLst>
          </p:cNvPr>
          <p:cNvSpPr txBox="1"/>
          <p:nvPr/>
        </p:nvSpPr>
        <p:spPr>
          <a:xfrm>
            <a:off x="4079392" y="1394934"/>
            <a:ext cx="1388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(ii) migration</a:t>
            </a:r>
          </a:p>
          <a:p>
            <a:pPr algn="ctr"/>
            <a:r>
              <a:rPr lang="en-US" dirty="0"/>
              <a:t>across SEI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823ECB-1EF1-4508-BC3E-9917E0791EF2}"/>
              </a:ext>
            </a:extLst>
          </p:cNvPr>
          <p:cNvSpPr txBox="1"/>
          <p:nvPr/>
        </p:nvSpPr>
        <p:spPr>
          <a:xfrm>
            <a:off x="5891990" y="2971788"/>
            <a:ext cx="481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What phases or structures are permeable to ions?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F05020-00AE-4049-ADF1-6ACE4839A535}"/>
              </a:ext>
            </a:extLst>
          </p:cNvPr>
          <p:cNvSpPr/>
          <p:nvPr/>
        </p:nvSpPr>
        <p:spPr>
          <a:xfrm>
            <a:off x="3935426" y="3251640"/>
            <a:ext cx="240790" cy="24079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9F7328B-F9AE-4100-90C0-835C2810C0DF}"/>
              </a:ext>
            </a:extLst>
          </p:cNvPr>
          <p:cNvSpPr/>
          <p:nvPr/>
        </p:nvSpPr>
        <p:spPr>
          <a:xfrm rot="7128969">
            <a:off x="3966591" y="3077063"/>
            <a:ext cx="825328" cy="661654"/>
          </a:xfrm>
          <a:prstGeom prst="arc">
            <a:avLst>
              <a:gd name="adj1" fmla="val 14958047"/>
              <a:gd name="adj2" fmla="val 2137988"/>
            </a:avLst>
          </a:prstGeom>
          <a:ln w="22225">
            <a:solidFill>
              <a:schemeClr val="tx1">
                <a:alpha val="51000"/>
              </a:schemeClr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589D1B-F5EB-4417-959F-3841758C76C7}"/>
              </a:ext>
            </a:extLst>
          </p:cNvPr>
          <p:cNvSpPr txBox="1"/>
          <p:nvPr/>
        </p:nvSpPr>
        <p:spPr>
          <a:xfrm>
            <a:off x="2692605" y="2510992"/>
            <a:ext cx="1777539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(iii) electrode-SEI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F92978-D46F-4847-A28A-747136B399AE}"/>
              </a:ext>
            </a:extLst>
          </p:cNvPr>
          <p:cNvSpPr txBox="1"/>
          <p:nvPr/>
        </p:nvSpPr>
        <p:spPr>
          <a:xfrm>
            <a:off x="5463922" y="3937430"/>
            <a:ext cx="53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What controls transport at the SEI-electrode interface?</a:t>
            </a:r>
          </a:p>
        </p:txBody>
      </p:sp>
    </p:spTree>
    <p:extLst>
      <p:ext uri="{BB962C8B-B14F-4D97-AF65-F5344CB8AC3E}">
        <p14:creationId xmlns:p14="http://schemas.microsoft.com/office/powerpoint/2010/main" val="323733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444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WIS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Leskes</dc:creator>
  <cp:lastModifiedBy>Michal Leskes</cp:lastModifiedBy>
  <cp:revision>11</cp:revision>
  <dcterms:created xsi:type="dcterms:W3CDTF">2022-12-12T11:11:23Z</dcterms:created>
  <dcterms:modified xsi:type="dcterms:W3CDTF">2022-12-12T13:18:34Z</dcterms:modified>
</cp:coreProperties>
</file>