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60" r:id="rId3"/>
    <p:sldId id="272" r:id="rId4"/>
    <p:sldId id="261" r:id="rId5"/>
    <p:sldId id="262" r:id="rId6"/>
    <p:sldId id="259" r:id="rId7"/>
    <p:sldId id="257" r:id="rId8"/>
    <p:sldId id="258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19:41:34.7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2,'98'-1,"110"3,-139 10,-50-8,0 0,26 1,311-6,-334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19:44:11.9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1,'2414'0,"-2395"1,1 1,32 7,34 4,637-11,-353-5,2449 3,-2797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19:44:37.9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689 160,'1551'0,"-1533"-2,1 1,35-10,-34 7,0 0,26-1,102 7,59-4,-138-10,-50 8,0 0,27-1,541 4,-284 3,-284-1,0 1,34 7,33 4,118-13,-792 0,569-1,0-1,-34-8,-33-3,58 12,1 0,-55-12,22 0,-1 4,0 1,-103 2,58 5,-92 4,70 21,2 2,-1-1,75-13,-24 1,-16 0,65-8,0-1,-29 1,-402-6,438-1,1 0,-33-7,-34-4,58 12,0-1,-54-10,-70-14,-25 0,121 14,-1 3,1 2,-96 0,-357 8,538-3,57-10,-55 7,55-3,-24 8,-27 1,0-1,0-2,62-11,-53 6,-1 2,1 2,0 1,50 6,8-1,1294-3,-1374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19:43:59.5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1,'30'0,"1"2,-1 0,40 9,-23-3,-1-3,1-3,84-4,-28-1,506 3,-589-1,-1-1,33-7,34-4,15 13,-79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19:44:01.9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2,'107'-1,"118"3,-141 10,-53-6,57 2,369-9,-438 2,1 1,32 8,34 3,637-11,-353-5,-255 1,125 5,-172 10,-49-9,-1-1,29 3,422-5,-227-3,-220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19:43:53.6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0,'1500'0,"-1481"1,0 1,34 8,33 3,637-11,-353-5,36 3,-387 1,-1 1,36 8,-34-5,0-1,26 1,288-5,-160-1,-152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19:44:26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29,'8'-1,"0"0,0 0,0-1,13-5,24-4,290 5,-183 9,1601-3,-1734 1,-1 1,36 8,-34-5,0-1,26 1,593-4,-313-3,-304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BE9F-3D9C-4FBE-8A04-93C3D15CAB0D}" type="datetimeFigureOut">
              <a:rPr lang="en-IL" smtClean="0"/>
              <a:t>05/25/2024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0ECD-7216-43A7-8628-F07E838483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41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BE9F-3D9C-4FBE-8A04-93C3D15CAB0D}" type="datetimeFigureOut">
              <a:rPr lang="en-IL" smtClean="0"/>
              <a:t>05/25/2024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0ECD-7216-43A7-8628-F07E838483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49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BE9F-3D9C-4FBE-8A04-93C3D15CAB0D}" type="datetimeFigureOut">
              <a:rPr lang="en-IL" smtClean="0"/>
              <a:t>05/25/2024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0ECD-7216-43A7-8628-F07E838483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6059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BE9F-3D9C-4FBE-8A04-93C3D15CAB0D}" type="datetimeFigureOut">
              <a:rPr lang="en-IL" smtClean="0"/>
              <a:t>05/25/2024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0ECD-7216-43A7-8628-F07E83848367}" type="slidenum">
              <a:rPr lang="en-IL" smtClean="0"/>
              <a:t>‹#›</a:t>
            </a:fld>
            <a:endParaRPr lang="en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18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BE9F-3D9C-4FBE-8A04-93C3D15CAB0D}" type="datetimeFigureOut">
              <a:rPr lang="en-IL" smtClean="0"/>
              <a:t>05/25/2024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0ECD-7216-43A7-8628-F07E838483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7412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BE9F-3D9C-4FBE-8A04-93C3D15CAB0D}" type="datetimeFigureOut">
              <a:rPr lang="en-IL" smtClean="0"/>
              <a:t>05/25/2024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0ECD-7216-43A7-8628-F07E838483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9332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BE9F-3D9C-4FBE-8A04-93C3D15CAB0D}" type="datetimeFigureOut">
              <a:rPr lang="en-IL" smtClean="0"/>
              <a:t>05/25/2024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0ECD-7216-43A7-8628-F07E838483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034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BE9F-3D9C-4FBE-8A04-93C3D15CAB0D}" type="datetimeFigureOut">
              <a:rPr lang="en-IL" smtClean="0"/>
              <a:t>05/25/2024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0ECD-7216-43A7-8628-F07E838483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2589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BE9F-3D9C-4FBE-8A04-93C3D15CAB0D}" type="datetimeFigureOut">
              <a:rPr lang="en-IL" smtClean="0"/>
              <a:t>05/25/2024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0ECD-7216-43A7-8628-F07E838483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281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BE9F-3D9C-4FBE-8A04-93C3D15CAB0D}" type="datetimeFigureOut">
              <a:rPr lang="en-IL" smtClean="0"/>
              <a:t>05/25/2024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0ECD-7216-43A7-8628-F07E838483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959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BE9F-3D9C-4FBE-8A04-93C3D15CAB0D}" type="datetimeFigureOut">
              <a:rPr lang="en-IL" smtClean="0"/>
              <a:t>05/25/2024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0ECD-7216-43A7-8628-F07E838483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904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BE9F-3D9C-4FBE-8A04-93C3D15CAB0D}" type="datetimeFigureOut">
              <a:rPr lang="en-IL" smtClean="0"/>
              <a:t>05/25/2024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0ECD-7216-43A7-8628-F07E838483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932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BE9F-3D9C-4FBE-8A04-93C3D15CAB0D}" type="datetimeFigureOut">
              <a:rPr lang="en-IL" smtClean="0"/>
              <a:t>05/25/2024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0ECD-7216-43A7-8628-F07E838483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516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BE9F-3D9C-4FBE-8A04-93C3D15CAB0D}" type="datetimeFigureOut">
              <a:rPr lang="en-IL" smtClean="0"/>
              <a:t>05/25/2024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0ECD-7216-43A7-8628-F07E838483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587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BE9F-3D9C-4FBE-8A04-93C3D15CAB0D}" type="datetimeFigureOut">
              <a:rPr lang="en-IL" smtClean="0"/>
              <a:t>05/25/2024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0ECD-7216-43A7-8628-F07E838483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28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BE9F-3D9C-4FBE-8A04-93C3D15CAB0D}" type="datetimeFigureOut">
              <a:rPr lang="en-IL" smtClean="0"/>
              <a:t>05/25/2024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0ECD-7216-43A7-8628-F07E838483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183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BE9F-3D9C-4FBE-8A04-93C3D15CAB0D}" type="datetimeFigureOut">
              <a:rPr lang="en-IL" smtClean="0"/>
              <a:t>05/25/2024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0ECD-7216-43A7-8628-F07E838483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394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4BE9F-3D9C-4FBE-8A04-93C3D15CAB0D}" type="datetimeFigureOut">
              <a:rPr lang="en-IL" smtClean="0"/>
              <a:t>05/25/2024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0ECD-7216-43A7-8628-F07E838483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876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8.png"/><Relationship Id="rId7" Type="http://schemas.openxmlformats.org/officeDocument/2006/relationships/customXml" Target="../ink/ink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customXml" Target="../ink/ink1.xml"/><Relationship Id="rId10" Type="http://schemas.openxmlformats.org/officeDocument/2006/relationships/image" Target="../media/image180.png"/><Relationship Id="rId4" Type="http://schemas.openxmlformats.org/officeDocument/2006/relationships/image" Target="../media/image19.png"/><Relationship Id="rId9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customXml" Target="../ink/ink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customXml" Target="../ink/ink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customXml" Target="../ink/ink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6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binary-cross-entropy-log-loss-a-visual-explanation-a3ac6025181a" TargetMode="External"/><Relationship Id="rId2" Type="http://schemas.openxmlformats.org/officeDocument/2006/relationships/hyperlink" Target="https://openaccess.thecvf.com/content/WACV2023/papers/Bae_DigiFace-1M_1_Million_Digital_Face_Images_for_Face_Recognition_WACV_2023_pap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the-math-behind-adam-optimizer-c41407efe59b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FC33CD-DDFC-9439-A58A-0FC7B3FE2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7984"/>
            <a:ext cx="9144000" cy="289731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Project 10</a:t>
            </a:r>
            <a:br>
              <a:rPr lang="he-IL" sz="4000" dirty="0"/>
            </a:br>
            <a:br>
              <a:rPr lang="en-US" sz="4000" dirty="0"/>
            </a:br>
            <a:r>
              <a:rPr lang="en-US" sz="4000" dirty="0"/>
              <a:t>Using a Siamese neural network to find similar faces</a:t>
            </a:r>
            <a:br>
              <a:rPr lang="he-IL" sz="4000" dirty="0"/>
            </a:br>
            <a:br>
              <a:rPr lang="he-IL" sz="4000" dirty="0"/>
            </a:br>
            <a:br>
              <a:rPr lang="en-IL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L" sz="40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965A54E-E716-38A9-6FD9-595EA31D2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3790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Presenters:</a:t>
            </a:r>
            <a:endParaRPr lang="he-IL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he-IL" dirty="0"/>
              <a:t> יובל </a:t>
            </a:r>
            <a:r>
              <a:rPr lang="he-IL"/>
              <a:t>ברונשטיין </a:t>
            </a:r>
            <a:r>
              <a:rPr lang="en-US"/>
              <a:t>Yuval </a:t>
            </a:r>
            <a:r>
              <a:rPr lang="en-US" dirty="0"/>
              <a:t>Brunshtein</a:t>
            </a:r>
            <a:endParaRPr lang="he-IL" dirty="0"/>
          </a:p>
          <a:p>
            <a:pPr>
              <a:spcBef>
                <a:spcPts val="0"/>
              </a:spcBef>
            </a:pPr>
            <a:r>
              <a:rPr lang="he-IL" dirty="0"/>
              <a:t>אופיר כץ</a:t>
            </a:r>
            <a:r>
              <a:rPr lang="en-US" dirty="0"/>
              <a:t> Ofir Katz</a:t>
            </a:r>
            <a:br>
              <a:rPr lang="en-US" dirty="0"/>
            </a:br>
            <a:r>
              <a:rPr lang="he-IL" dirty="0"/>
              <a:t>רון סוקנר </a:t>
            </a:r>
            <a:r>
              <a:rPr lang="en-US" dirty="0"/>
              <a:t> Ron Sukner</a:t>
            </a:r>
            <a:br>
              <a:rPr lang="en-US" dirty="0"/>
            </a:br>
            <a:r>
              <a:rPr lang="he-IL" dirty="0"/>
              <a:t>עדן מיירוב</a:t>
            </a:r>
            <a:r>
              <a:rPr lang="en-US" dirty="0"/>
              <a:t> Eden Meerov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4615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08FA8E-B1BF-2311-0D2B-1666F53F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ron</a:t>
            </a:r>
            <a:r>
              <a:rPr lang="en-US" dirty="0"/>
              <a:t> vs Yuval</a:t>
            </a:r>
            <a:br>
              <a:rPr lang="en-US" dirty="0"/>
            </a:br>
            <a:r>
              <a:rPr lang="en-US" dirty="0"/>
              <a:t>ordinary example</a:t>
            </a:r>
            <a:br>
              <a:rPr lang="en-US" dirty="0"/>
            </a:br>
            <a:br>
              <a:rPr lang="en-US" dirty="0"/>
            </a:br>
            <a:endParaRPr lang="en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D48993E-82C0-EFA9-5537-73A81535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438" y="1702297"/>
            <a:ext cx="3038899" cy="288647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BB73C814-0363-3916-0358-43CBC70F2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985" y="1702297"/>
            <a:ext cx="2886478" cy="2905530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037F2505-3C7D-02C6-B3CD-8DB529268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536" y="5090840"/>
            <a:ext cx="9688277" cy="5906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דיו 15">
                <a:extLst>
                  <a:ext uri="{FF2B5EF4-FFF2-40B4-BE49-F238E27FC236}">
                    <a16:creationId xmlns:a16="http://schemas.microsoft.com/office/drawing/2014/main" id="{655878B0-A668-6D4A-7B43-E37AFC2036DA}"/>
                  </a:ext>
                </a:extLst>
              </p14:cNvPr>
              <p14:cNvContentPartPr/>
              <p14:nvPr/>
            </p14:nvContentPartPr>
            <p14:xfrm>
              <a:off x="5440248" y="5238792"/>
              <a:ext cx="301320" cy="10080"/>
            </p14:xfrm>
          </p:contentPart>
        </mc:Choice>
        <mc:Fallback xmlns="">
          <p:pic>
            <p:nvPicPr>
              <p:cNvPr id="16" name="דיו 15">
                <a:extLst>
                  <a:ext uri="{FF2B5EF4-FFF2-40B4-BE49-F238E27FC236}">
                    <a16:creationId xmlns:a16="http://schemas.microsoft.com/office/drawing/2014/main" id="{655878B0-A668-6D4A-7B43-E37AFC2036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86608" y="5131152"/>
                <a:ext cx="4089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דיו 17">
                <a:extLst>
                  <a:ext uri="{FF2B5EF4-FFF2-40B4-BE49-F238E27FC236}">
                    <a16:creationId xmlns:a16="http://schemas.microsoft.com/office/drawing/2014/main" id="{8E7166FD-04ED-89A9-B08B-1BE37514B690}"/>
                  </a:ext>
                </a:extLst>
              </p14:cNvPr>
              <p14:cNvContentPartPr/>
              <p14:nvPr/>
            </p14:nvContentPartPr>
            <p14:xfrm>
              <a:off x="1517688" y="5541192"/>
              <a:ext cx="2349360" cy="10080"/>
            </p14:xfrm>
          </p:contentPart>
        </mc:Choice>
        <mc:Fallback xmlns="">
          <p:pic>
            <p:nvPicPr>
              <p:cNvPr id="18" name="דיו 17">
                <a:extLst>
                  <a:ext uri="{FF2B5EF4-FFF2-40B4-BE49-F238E27FC236}">
                    <a16:creationId xmlns:a16="http://schemas.microsoft.com/office/drawing/2014/main" id="{8E7166FD-04ED-89A9-B08B-1BE37514B6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4048" y="5433552"/>
                <a:ext cx="24570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דיו 18">
                <a:extLst>
                  <a:ext uri="{FF2B5EF4-FFF2-40B4-BE49-F238E27FC236}">
                    <a16:creationId xmlns:a16="http://schemas.microsoft.com/office/drawing/2014/main" id="{F0747032-3C18-EB8B-A6B4-D0616E05DCB3}"/>
                  </a:ext>
                </a:extLst>
              </p14:cNvPr>
              <p14:cNvContentPartPr/>
              <p14:nvPr/>
            </p14:nvContentPartPr>
            <p14:xfrm>
              <a:off x="5457888" y="5163912"/>
              <a:ext cx="1510920" cy="66960"/>
            </p14:xfrm>
          </p:contentPart>
        </mc:Choice>
        <mc:Fallback xmlns="">
          <p:pic>
            <p:nvPicPr>
              <p:cNvPr id="19" name="דיו 18">
                <a:extLst>
                  <a:ext uri="{FF2B5EF4-FFF2-40B4-BE49-F238E27FC236}">
                    <a16:creationId xmlns:a16="http://schemas.microsoft.com/office/drawing/2014/main" id="{F0747032-3C18-EB8B-A6B4-D0616E05DC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04248" y="5055912"/>
                <a:ext cx="1618560" cy="2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49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B9ABD4-1402-6B5D-E17D-30EA2D59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Yuval’s wife</a:t>
            </a:r>
            <a:br>
              <a:rPr lang="en-US" dirty="0"/>
            </a:br>
            <a:r>
              <a:rPr lang="en-US" dirty="0"/>
              <a:t>extreme example</a:t>
            </a:r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C8E1159-A9BE-4057-27E2-F6FC8A4BF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45" y="2121339"/>
            <a:ext cx="2610214" cy="280074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2A8147CC-4504-582E-87E0-B06062523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266" y="2130865"/>
            <a:ext cx="2400635" cy="279121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CA58C21B-59B5-A690-DA80-AE5880CC5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5292050"/>
            <a:ext cx="9793067" cy="5715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דיו 9">
                <a:extLst>
                  <a:ext uri="{FF2B5EF4-FFF2-40B4-BE49-F238E27FC236}">
                    <a16:creationId xmlns:a16="http://schemas.microsoft.com/office/drawing/2014/main" id="{D584AB21-86AF-50AF-A190-B7656C1A73E4}"/>
                  </a:ext>
                </a:extLst>
              </p14:cNvPr>
              <p14:cNvContentPartPr/>
              <p14:nvPr/>
            </p14:nvContentPartPr>
            <p14:xfrm>
              <a:off x="5980248" y="5403672"/>
              <a:ext cx="520200" cy="11520"/>
            </p14:xfrm>
          </p:contentPart>
        </mc:Choice>
        <mc:Fallback xmlns="">
          <p:pic>
            <p:nvPicPr>
              <p:cNvPr id="10" name="דיו 9">
                <a:extLst>
                  <a:ext uri="{FF2B5EF4-FFF2-40B4-BE49-F238E27FC236}">
                    <a16:creationId xmlns:a16="http://schemas.microsoft.com/office/drawing/2014/main" id="{D584AB21-86AF-50AF-A190-B7656C1A73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26248" y="5296032"/>
                <a:ext cx="6278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דיו 10">
                <a:extLst>
                  <a:ext uri="{FF2B5EF4-FFF2-40B4-BE49-F238E27FC236}">
                    <a16:creationId xmlns:a16="http://schemas.microsoft.com/office/drawing/2014/main" id="{1DB9F382-E5CD-526B-3A9D-9B1C4C73AACF}"/>
                  </a:ext>
                </a:extLst>
              </p14:cNvPr>
              <p14:cNvContentPartPr/>
              <p14:nvPr/>
            </p14:nvContentPartPr>
            <p14:xfrm>
              <a:off x="1179288" y="5713992"/>
              <a:ext cx="1261080" cy="29160"/>
            </p14:xfrm>
          </p:contentPart>
        </mc:Choice>
        <mc:Fallback xmlns="">
          <p:pic>
            <p:nvPicPr>
              <p:cNvPr id="11" name="דיו 10">
                <a:extLst>
                  <a:ext uri="{FF2B5EF4-FFF2-40B4-BE49-F238E27FC236}">
                    <a16:creationId xmlns:a16="http://schemas.microsoft.com/office/drawing/2014/main" id="{1DB9F382-E5CD-526B-3A9D-9B1C4C73AA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5648" y="5606352"/>
                <a:ext cx="1368720" cy="2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806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830A7C-A1A0-8E6B-C302-C2389EF9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inaccuracy example</a:t>
            </a:r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7E855DC-41B4-0813-D802-8B9DDF39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91" y="2148840"/>
            <a:ext cx="2365321" cy="312724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04BD9E79-E8E9-F204-C9CA-2F11C2398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130" y="2148840"/>
            <a:ext cx="3124919" cy="301967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93CC536-A206-2347-1151-22E5866D6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091" y="5647859"/>
            <a:ext cx="9783540" cy="6096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דיו 11">
                <a:extLst>
                  <a:ext uri="{FF2B5EF4-FFF2-40B4-BE49-F238E27FC236}">
                    <a16:creationId xmlns:a16="http://schemas.microsoft.com/office/drawing/2014/main" id="{6AD34535-3F32-4764-01FC-A988657B9053}"/>
                  </a:ext>
                </a:extLst>
              </p14:cNvPr>
              <p14:cNvContentPartPr/>
              <p14:nvPr/>
            </p14:nvContentPartPr>
            <p14:xfrm>
              <a:off x="1334808" y="6062472"/>
              <a:ext cx="1398240" cy="19080"/>
            </p14:xfrm>
          </p:contentPart>
        </mc:Choice>
        <mc:Fallback xmlns="">
          <p:pic>
            <p:nvPicPr>
              <p:cNvPr id="12" name="דיו 11">
                <a:extLst>
                  <a:ext uri="{FF2B5EF4-FFF2-40B4-BE49-F238E27FC236}">
                    <a16:creationId xmlns:a16="http://schemas.microsoft.com/office/drawing/2014/main" id="{6AD34535-3F32-4764-01FC-A988657B90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1168" y="5954472"/>
                <a:ext cx="15058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דיו 14">
                <a:extLst>
                  <a:ext uri="{FF2B5EF4-FFF2-40B4-BE49-F238E27FC236}">
                    <a16:creationId xmlns:a16="http://schemas.microsoft.com/office/drawing/2014/main" id="{199A1EC7-427C-58AD-40A7-A2D89099A3FC}"/>
                  </a:ext>
                </a:extLst>
              </p14:cNvPr>
              <p14:cNvContentPartPr/>
              <p14:nvPr/>
            </p14:nvContentPartPr>
            <p14:xfrm>
              <a:off x="6043968" y="5768712"/>
              <a:ext cx="1261080" cy="11520"/>
            </p14:xfrm>
          </p:contentPart>
        </mc:Choice>
        <mc:Fallback xmlns="">
          <p:pic>
            <p:nvPicPr>
              <p:cNvPr id="15" name="דיו 14">
                <a:extLst>
                  <a:ext uri="{FF2B5EF4-FFF2-40B4-BE49-F238E27FC236}">
                    <a16:creationId xmlns:a16="http://schemas.microsoft.com/office/drawing/2014/main" id="{199A1EC7-427C-58AD-40A7-A2D89099A3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90328" y="5660712"/>
                <a:ext cx="1368720" cy="2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315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35DF-D6A4-BA73-4C4F-6F9A86F7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D61E1-6179-6041-EFB1-AE0AC5D7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https://openaccess.thecvf.com/content/WACV2023/papers/Bae_DigiFace-1M_1_Million_Digital_Face_Images_for_Face_Recognition_WACV_2023_paper.pdf</a:t>
            </a:r>
            <a:r>
              <a:rPr lang="en-US" dirty="0"/>
              <a:t> - </a:t>
            </a:r>
            <a:r>
              <a:rPr lang="en-US" dirty="0" err="1"/>
              <a:t>DigiFace</a:t>
            </a:r>
            <a:r>
              <a:rPr lang="en-US" dirty="0"/>
              <a:t> 1 Million Digital Face Images For Face Recognition </a:t>
            </a:r>
          </a:p>
          <a:p>
            <a:r>
              <a:rPr lang="en-US" dirty="0">
                <a:hlinkClick r:id="rId3"/>
              </a:rPr>
              <a:t>https://towardsdatascience.com/understanding-binary-cross-entropy-log-loss-a-visual-explanation-a3ac6025181a</a:t>
            </a:r>
            <a:r>
              <a:rPr lang="en-US" dirty="0"/>
              <a:t>  -Binary croosentropy </a:t>
            </a:r>
          </a:p>
          <a:p>
            <a:r>
              <a:rPr lang="en-US" dirty="0">
                <a:hlinkClick r:id="rId4"/>
              </a:rPr>
              <a:t>https://towardsdatascience.com/the-math-behind-adam-optimizer-c41407efe59b</a:t>
            </a:r>
            <a:r>
              <a:rPr lang="en-US" dirty="0"/>
              <a:t> - Adam Optimizer 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8313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8E36-DBBD-0714-15F7-ACBD56AD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INFORMATION ABOUT THE PROJECT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35F70-A380-4214-F6ED-3F3513AE8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Libraries</a:t>
            </a:r>
            <a:r>
              <a:rPr lang="en-US" dirty="0"/>
              <a:t> </a:t>
            </a:r>
          </a:p>
          <a:p>
            <a:r>
              <a:rPr lang="en-US" sz="4000" dirty="0"/>
              <a:t>Code Architecture </a:t>
            </a:r>
          </a:p>
          <a:p>
            <a:r>
              <a:rPr lang="en-US" sz="4000" dirty="0"/>
              <a:t>Data Processing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6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AEF5-E000-F461-4D6B-175A9094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Python Libraries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A0FD-7606-4692-4568-18D30A85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  <a:p>
            <a:r>
              <a:rPr lang="en-US" dirty="0"/>
              <a:t>TensorFlow </a:t>
            </a:r>
          </a:p>
          <a:p>
            <a:r>
              <a:rPr lang="en-US" dirty="0"/>
              <a:t>Keras </a:t>
            </a:r>
          </a:p>
          <a:p>
            <a:r>
              <a:rPr lang="en-US" dirty="0"/>
              <a:t>Cv2 </a:t>
            </a:r>
          </a:p>
          <a:p>
            <a:r>
              <a:rPr lang="en-US" dirty="0"/>
              <a:t>Os 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Matplotlib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89933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76F39C-DC92-43A2-AFAC-DF33A3F0E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D3B66-9900-3A6E-C135-5531B25F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223657"/>
            <a:ext cx="5021337" cy="1922107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Architecture code </a:t>
            </a:r>
            <a:endParaRPr lang="LID4096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12BD6-DB82-02BD-1524-ED3B665C9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37" y="403124"/>
            <a:ext cx="5781358" cy="3112300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6758FC-A415-4D42-862A-2C0765FF8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3BCD77C-BB06-31CB-CAC1-48FB2AB54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1551128"/>
            <a:ext cx="5437499" cy="12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28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5482E-13C2-D249-26B5-D172FD76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Data processing</a:t>
            </a:r>
            <a:endParaRPr lang="LID4096" sz="280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F09F87F-C9B6-6F75-D165-FA2CB15C5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733425"/>
            <a:ext cx="6696075" cy="5324758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66CC-37AF-71BD-C7AC-984E9253B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  <a:p>
            <a:endParaRPr lang="LID4096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502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293714-FC59-8252-1E21-5BDDAAC2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choosing the project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A43B21-5BF6-7260-9C7D-7A596CE74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2205792"/>
            <a:ext cx="8597508" cy="3695136"/>
          </a:xfrm>
        </p:spPr>
        <p:txBody>
          <a:bodyPr/>
          <a:lstStyle/>
          <a:p>
            <a:pPr algn="l"/>
            <a:r>
              <a:rPr lang="en-US" dirty="0"/>
              <a:t>Interest in machine learning</a:t>
            </a:r>
            <a:endParaRPr lang="he-IL" dirty="0"/>
          </a:p>
          <a:p>
            <a:pPr algn="l"/>
            <a:r>
              <a:rPr lang="en-US" dirty="0"/>
              <a:t>Understanding the process of face recognition using a Siamese network</a:t>
            </a:r>
          </a:p>
          <a:p>
            <a:pPr algn="l"/>
            <a:r>
              <a:rPr lang="en-US" dirty="0"/>
              <a:t>Working With Image Type 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849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A59776-5948-400C-9935-7464561E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E633-323D-4FC9-64C8-02C66025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3" y="609600"/>
            <a:ext cx="3108960" cy="2362610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Digi-Face dataset</a:t>
            </a:r>
            <a:endParaRPr lang="LID4096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68F41-6749-6B0A-5117-43A42C761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923" y="609601"/>
            <a:ext cx="6628583" cy="2362610"/>
          </a:xfrm>
        </p:spPr>
        <p:txBody>
          <a:bodyPr anchor="ctr">
            <a:normAutofit/>
          </a:bodyPr>
          <a:lstStyle/>
          <a:p>
            <a:endParaRPr lang="en-US" sz="1800" dirty="0"/>
          </a:p>
          <a:p>
            <a:endParaRPr lang="LID4096" sz="1800"/>
          </a:p>
        </p:txBody>
      </p:sp>
      <p:pic>
        <p:nvPicPr>
          <p:cNvPr id="5" name="Picture 4" descr="A close up of a person's face&#10;&#10;Description automatically generated">
            <a:extLst>
              <a:ext uri="{FF2B5EF4-FFF2-40B4-BE49-F238E27FC236}">
                <a16:creationId xmlns:a16="http://schemas.microsoft.com/office/drawing/2014/main" id="{4F054509-8B0E-3A07-E640-59B932C47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" r="5689" b="1"/>
          <a:stretch/>
        </p:blipFill>
        <p:spPr>
          <a:xfrm>
            <a:off x="883993" y="3219695"/>
            <a:ext cx="2468880" cy="2677887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Picture 10" descr="A person with curly hair&#10;&#10;Description automatically generated">
            <a:extLst>
              <a:ext uri="{FF2B5EF4-FFF2-40B4-BE49-F238E27FC236}">
                <a16:creationId xmlns:a16="http://schemas.microsoft.com/office/drawing/2014/main" id="{54EBF2A0-C549-5BF9-5FC7-DA9ADB403D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r="3923" b="-1"/>
          <a:stretch/>
        </p:blipFill>
        <p:spPr>
          <a:xfrm>
            <a:off x="6096000" y="3219695"/>
            <a:ext cx="2468880" cy="2679192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 descr="A close up of a person wearing glasses&#10;&#10;Description automatically generated">
            <a:extLst>
              <a:ext uri="{FF2B5EF4-FFF2-40B4-BE49-F238E27FC236}">
                <a16:creationId xmlns:a16="http://schemas.microsoft.com/office/drawing/2014/main" id="{E97EFCE8-8FEF-3152-D15C-3C581E6491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r="5243" b="1"/>
          <a:stretch/>
        </p:blipFill>
        <p:spPr>
          <a:xfrm>
            <a:off x="3489996" y="3219694"/>
            <a:ext cx="2468880" cy="2677887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Picture 8" descr="A person with curly hair and eyebrows&#10;&#10;Description automatically generated">
            <a:extLst>
              <a:ext uri="{FF2B5EF4-FFF2-40B4-BE49-F238E27FC236}">
                <a16:creationId xmlns:a16="http://schemas.microsoft.com/office/drawing/2014/main" id="{E1416A40-4C48-241D-CB30-B067724FC7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r="4796" b="1"/>
          <a:stretch/>
        </p:blipFill>
        <p:spPr>
          <a:xfrm>
            <a:off x="8839128" y="3219695"/>
            <a:ext cx="2468880" cy="2677887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769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2EAFCE-B84E-9BAF-7954-0DFBDBBB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Siamese neural networks for face recognition</a:t>
            </a:r>
            <a:endParaRPr lang="en-I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B1897D76-4F53-9EEE-D2CB-F07F9F199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923" y="2048256"/>
            <a:ext cx="10295463" cy="3657599"/>
          </a:xfrm>
        </p:spPr>
      </p:pic>
    </p:spTree>
    <p:extLst>
      <p:ext uri="{BB962C8B-B14F-4D97-AF65-F5344CB8AC3E}">
        <p14:creationId xmlns:p14="http://schemas.microsoft.com/office/powerpoint/2010/main" val="14460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72C748-8781-76D5-C5BE-3DF82175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F831A2A-6641-69F9-EA31-01F9B922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72" y="1751163"/>
            <a:ext cx="10446588" cy="482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357952-23A2-D748-97E8-014B2862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function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4641418-EC08-E367-BB7E-538CA77C0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Functions we used:</a:t>
            </a:r>
          </a:p>
          <a:p>
            <a:r>
              <a:rPr lang="en-US" dirty="0"/>
              <a:t>Rectified Linear Units(ReLU) </a:t>
            </a:r>
          </a:p>
          <a:p>
            <a:r>
              <a:rPr lang="en-US" dirty="0"/>
              <a:t>SIGMOID </a:t>
            </a:r>
            <a:endParaRPr lang="en-IL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A8C9BEE1-21C5-E6D6-80E2-EF42FDAD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3075615"/>
            <a:ext cx="6611038" cy="26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9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47ACC1-4AC9-DFD2-4EE6-336010A6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algorithm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3A3838F-9263-C434-E735-6EEF64025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Adam</a:t>
            </a:r>
            <a:endParaRPr lang="en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BF5C0D0-AEAA-8164-51D9-A8D3CAD2A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63" y="1933350"/>
            <a:ext cx="3267531" cy="96215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72B63FF-9939-F3B2-112F-104A6F422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986" y="2925512"/>
            <a:ext cx="5410955" cy="109552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9493DAF-CE40-A09B-9CEC-E945619EE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986" y="4048472"/>
            <a:ext cx="5201376" cy="933580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B613D6E8-F70E-0A3F-0D1E-802D71F73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986" y="5012055"/>
            <a:ext cx="2210108" cy="895475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DF1DB57D-4E53-1029-D434-4BB9183EB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6285" y="5027289"/>
            <a:ext cx="2057687" cy="924054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05A8CA3B-E328-D576-5178-57BE4EAD8C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2904" y="4798657"/>
            <a:ext cx="3658111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2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C96BC5-7016-051C-D89C-FDAD69E3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Loss function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6456F6-11C4-A7B9-8599-C942B0882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Cross Entropy</a:t>
            </a:r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9ECD3F3-C6B8-3EF4-8C5E-D99DAE02A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39" y="2731828"/>
            <a:ext cx="5468113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1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7041F3-8E94-B95F-483A-FF92B1E4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9A2A9E-DB1C-58B5-0FAC-0418CCAE8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139" y="147427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Validation Data  VS Training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5E01587-0D7C-4B15-4148-0B5BAAFBE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180" y="1945753"/>
            <a:ext cx="9318989" cy="46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23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אריג דמשק</Template>
  <TotalTime>265</TotalTime>
  <Words>211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Rockwell</vt:lpstr>
      <vt:lpstr>Damask</vt:lpstr>
      <vt:lpstr>Project 10  Using a Siamese neural network to find similar faces   </vt:lpstr>
      <vt:lpstr>Motivation for choosing the project</vt:lpstr>
      <vt:lpstr>Digi-Face dataset</vt:lpstr>
      <vt:lpstr>Siamese neural networks for face recognition</vt:lpstr>
      <vt:lpstr>architecture</vt:lpstr>
      <vt:lpstr>Operation function</vt:lpstr>
      <vt:lpstr>Optimization algorithm</vt:lpstr>
      <vt:lpstr>Loss function</vt:lpstr>
      <vt:lpstr>Model performance</vt:lpstr>
      <vt:lpstr>ron vs Yuval ordinary example  </vt:lpstr>
      <vt:lpstr>Yuval’s wife extreme example</vt:lpstr>
      <vt:lpstr>Model inaccuracy example</vt:lpstr>
      <vt:lpstr>References:</vt:lpstr>
      <vt:lpstr>EXTRA INFORMATION ABOUT THE PROJECT</vt:lpstr>
      <vt:lpstr> Python Libraries </vt:lpstr>
      <vt:lpstr>Architecture code </vt:lpstr>
      <vt:lpstr>Data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10  בעזרת רשת נוירונים סיאמית למצוא פנים דומים</dc:title>
  <dc:creator>Eden Meerov</dc:creator>
  <cp:lastModifiedBy>יובל בר ברונשטיין</cp:lastModifiedBy>
  <cp:revision>13</cp:revision>
  <dcterms:created xsi:type="dcterms:W3CDTF">2024-02-29T11:35:42Z</dcterms:created>
  <dcterms:modified xsi:type="dcterms:W3CDTF">2024-05-25T09:00:44Z</dcterms:modified>
</cp:coreProperties>
</file>