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</p:sldMasterIdLst>
  <p:notesMasterIdLst>
    <p:notesMasterId r:id="rId70"/>
  </p:notesMasterIdLst>
  <p:sldIdLst>
    <p:sldId id="257" r:id="rId4"/>
    <p:sldId id="258" r:id="rId5"/>
    <p:sldId id="259" r:id="rId6"/>
    <p:sldId id="343" r:id="rId7"/>
    <p:sldId id="342" r:id="rId8"/>
    <p:sldId id="344" r:id="rId9"/>
    <p:sldId id="260" r:id="rId10"/>
    <p:sldId id="347" r:id="rId11"/>
    <p:sldId id="348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335" r:id="rId21"/>
    <p:sldId id="270" r:id="rId22"/>
    <p:sldId id="271" r:id="rId23"/>
    <p:sldId id="273" r:id="rId24"/>
    <p:sldId id="27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49" r:id="rId35"/>
    <p:sldId id="336" r:id="rId36"/>
    <p:sldId id="285" r:id="rId37"/>
    <p:sldId id="337" r:id="rId38"/>
    <p:sldId id="338" r:id="rId39"/>
    <p:sldId id="339" r:id="rId40"/>
    <p:sldId id="340" r:id="rId41"/>
    <p:sldId id="334" r:id="rId42"/>
    <p:sldId id="350" r:id="rId43"/>
    <p:sldId id="351" r:id="rId44"/>
    <p:sldId id="341" r:id="rId45"/>
    <p:sldId id="329" r:id="rId46"/>
    <p:sldId id="330" r:id="rId47"/>
    <p:sldId id="331" r:id="rId48"/>
    <p:sldId id="332" r:id="rId49"/>
    <p:sldId id="333" r:id="rId50"/>
    <p:sldId id="299" r:id="rId51"/>
    <p:sldId id="300" r:id="rId52"/>
    <p:sldId id="352" r:id="rId53"/>
    <p:sldId id="328" r:id="rId54"/>
    <p:sldId id="305" r:id="rId55"/>
    <p:sldId id="307" r:id="rId56"/>
    <p:sldId id="308" r:id="rId57"/>
    <p:sldId id="326" r:id="rId58"/>
    <p:sldId id="309" r:id="rId59"/>
    <p:sldId id="310" r:id="rId60"/>
    <p:sldId id="311" r:id="rId61"/>
    <p:sldId id="312" r:id="rId62"/>
    <p:sldId id="327" r:id="rId63"/>
    <p:sldId id="317" r:id="rId64"/>
    <p:sldId id="318" r:id="rId65"/>
    <p:sldId id="319" r:id="rId66"/>
    <p:sldId id="320" r:id="rId67"/>
    <p:sldId id="316" r:id="rId68"/>
    <p:sldId id="325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2"/>
    <p:restoredTop sz="87783"/>
  </p:normalViewPr>
  <p:slideViewPr>
    <p:cSldViewPr>
      <p:cViewPr varScale="1">
        <p:scale>
          <a:sx n="63" d="100"/>
          <a:sy n="63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CA846-458D-46D1-A763-2FE932FB4787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494D-F5F3-4A2F-B9E0-692554A40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אם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יש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הפסקת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חשמל</a:t>
            </a:r>
            <a:r>
              <a:rPr lang="en-US" sz="2500" dirty="0">
                <a:latin typeface="Arial"/>
              </a:rPr>
              <a:t> - </a:t>
            </a:r>
            <a:r>
              <a:rPr lang="en-US" sz="2500" dirty="0" err="1">
                <a:latin typeface="Arial"/>
              </a:rPr>
              <a:t>כל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המידע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שעבדתי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עליו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אבוד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אבל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ששמרתי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יהיו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זמינים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בהפעלת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המערכת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הבאה</a:t>
            </a:r>
            <a:r>
              <a:rPr lang="en-US" sz="2500" dirty="0">
                <a:latin typeface="Arial"/>
              </a:rPr>
              <a:t>.</a:t>
            </a:r>
            <a:endParaRPr dirty="0"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שומרים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התוכן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שלהם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גם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כשהמחשב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כבוי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יצרתי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קובץ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תמונה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אפשר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לשמור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אותו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ואז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הוא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יהיה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זמין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לצפייה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ידי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תוכנית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אחרת</a:t>
            </a:r>
            <a:r>
              <a:rPr lang="en-US" sz="2500" dirty="0"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Arial"/>
              </a:rPr>
              <a:t>https://docs.python.org/3/reference/compound_stmts.html#with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800" dirty="0">
                <a:latin typeface="Arial"/>
              </a:rPr>
              <a:t>https://docs.python.org/2/tutorial/inputoutput.html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800" dirty="0">
                <a:latin typeface="Arial"/>
              </a:rPr>
              <a:t>https://docs.python.org/2/tutorial/inputoutput.html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800" dirty="0">
                <a:latin typeface="Arial"/>
              </a:rPr>
              <a:t>https://docs.python.org/2/tutorial/inputoutput.html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800" dirty="0">
                <a:latin typeface="Arial"/>
              </a:rPr>
              <a:t>https://</a:t>
            </a:r>
            <a:r>
              <a:rPr lang="en-US" sz="1800" dirty="0" err="1">
                <a:latin typeface="Arial"/>
              </a:rPr>
              <a:t>docs.python.org</a:t>
            </a:r>
            <a:r>
              <a:rPr lang="en-US" sz="1800" dirty="0">
                <a:latin typeface="Arial"/>
              </a:rPr>
              <a:t>/3/tutorial/</a:t>
            </a:r>
            <a:r>
              <a:rPr lang="en-US" sz="1800" dirty="0" err="1">
                <a:latin typeface="Arial"/>
              </a:rPr>
              <a:t>inputoutput.html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extShape 1"/>
          <p:cNvSpPr txBox="1"/>
          <p:nvPr/>
        </p:nvSpPr>
        <p:spPr>
          <a:xfrm>
            <a:off x="685829" y="4343322"/>
            <a:ext cx="5486636" cy="4114872"/>
          </a:xfrm>
          <a:prstGeom prst="rect">
            <a:avLst/>
          </a:prstGeom>
        </p:spPr>
      </p:sp>
      <p:sp>
        <p:nvSpPr>
          <p:cNvPr id="747" name="CustomShape 2"/>
          <p:cNvSpPr/>
          <p:nvPr/>
        </p:nvSpPr>
        <p:spPr>
          <a:xfrm>
            <a:off x="3884734" y="8685105"/>
            <a:ext cx="2971928" cy="457208"/>
          </a:xfrm>
          <a:prstGeom prst="rect">
            <a:avLst/>
          </a:prstGeom>
          <a:noFill/>
          <a:ln>
            <a:noFill/>
          </a:ln>
        </p:spPr>
        <p:txBody>
          <a:bodyPr lIns="78903" tIns="41030" rIns="78903" bIns="41030" anchor="b"/>
          <a:lstStyle/>
          <a:p>
            <a:pPr algn="r" defTabSz="801488">
              <a:buSzPct val="45000"/>
              <a:buFont typeface="StarSymbol"/>
              <a:buChar char=""/>
            </a:pPr>
            <a:fld id="{C31C3088-E0DE-4C77-9D86-A9BB2E7D2958}" type="slidenum">
              <a:rPr lang="en-US" sz="1100">
                <a:solidFill>
                  <a:prstClr val="black"/>
                </a:solidFill>
                <a:latin typeface="Arial"/>
                <a:ea typeface="Arial"/>
              </a:rPr>
              <a:pPr algn="r" defTabSz="801488">
                <a:buSzPct val="45000"/>
                <a:buFont typeface="StarSymbol"/>
                <a:buChar char=""/>
              </a:pPr>
              <a:t>48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3884408" y="8684797"/>
            <a:ext cx="2972254" cy="457516"/>
          </a:xfrm>
          <a:prstGeom prst="rect">
            <a:avLst/>
          </a:prstGeom>
          <a:noFill/>
          <a:ln>
            <a:noFill/>
          </a:ln>
        </p:spPr>
        <p:txBody>
          <a:bodyPr lIns="80797" tIns="40398" rIns="80797" bIns="40398" anchor="b"/>
          <a:lstStyle/>
          <a:p>
            <a:pPr algn="r" defTabSz="801488">
              <a:buSzPct val="45000"/>
              <a:buFont typeface="StarSymbol"/>
              <a:buChar char=""/>
            </a:pPr>
            <a:fld id="{30E4FAD9-235E-4683-A441-4C081C7E6C68}" type="slidenum">
              <a:rPr lang="en-US" sz="1100">
                <a:solidFill>
                  <a:prstClr val="black"/>
                </a:solidFill>
                <a:latin typeface="Arial"/>
              </a:rPr>
              <a:pPr algn="r" defTabSz="801488">
                <a:buSzPct val="45000"/>
                <a:buFont typeface="StarSymbol"/>
                <a:buChar char=""/>
              </a:pPr>
              <a:t>56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686156" y="4343014"/>
            <a:ext cx="5485656" cy="411394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3884408" y="8685105"/>
            <a:ext cx="2972254" cy="457208"/>
          </a:xfrm>
          <a:prstGeom prst="rect">
            <a:avLst/>
          </a:prstGeom>
          <a:noFill/>
          <a:ln>
            <a:noFill/>
          </a:ln>
        </p:spPr>
        <p:txBody>
          <a:bodyPr lIns="80797" tIns="40398" rIns="80797" bIns="40398" anchor="b"/>
          <a:lstStyle/>
          <a:p>
            <a:pPr algn="r" defTabSz="801488">
              <a:buSzPct val="45000"/>
              <a:buFont typeface="StarSymbol"/>
              <a:buChar char=""/>
            </a:pPr>
            <a:fld id="{16168999-3354-4087-9235-07F91A53CFDF}" type="slidenum">
              <a:rPr lang="en-US" sz="1100">
                <a:solidFill>
                  <a:prstClr val="black"/>
                </a:solidFill>
                <a:latin typeface="Arial"/>
              </a:rPr>
              <a:pPr algn="r" defTabSz="801488">
                <a:buSzPct val="45000"/>
                <a:buFont typeface="StarSymbol"/>
                <a:buChar char=""/>
              </a:pPr>
              <a:t>57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753" name="TextShape 2"/>
          <p:cNvSpPr txBox="1"/>
          <p:nvPr/>
        </p:nvSpPr>
        <p:spPr>
          <a:xfrm>
            <a:off x="686156" y="4343014"/>
            <a:ext cx="5485656" cy="411394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3884408" y="8685105"/>
            <a:ext cx="2972254" cy="457208"/>
          </a:xfrm>
          <a:prstGeom prst="rect">
            <a:avLst/>
          </a:prstGeom>
          <a:noFill/>
          <a:ln>
            <a:noFill/>
          </a:ln>
        </p:spPr>
        <p:txBody>
          <a:bodyPr lIns="80797" tIns="40398" rIns="80797" bIns="40398" anchor="b"/>
          <a:lstStyle/>
          <a:p>
            <a:pPr algn="r" defTabSz="801488">
              <a:buSzPct val="45000"/>
              <a:buFont typeface="StarSymbol"/>
              <a:buChar char=""/>
            </a:pPr>
            <a:fld id="{98156C6E-BADA-4A5F-9833-10F8ACA993CA}" type="slidenum">
              <a:rPr lang="en-US" sz="1100">
                <a:solidFill>
                  <a:prstClr val="black"/>
                </a:solidFill>
                <a:latin typeface="Arial"/>
              </a:rPr>
              <a:pPr algn="r" defTabSz="801488">
                <a:buSzPct val="45000"/>
                <a:buFont typeface="StarSymbol"/>
                <a:buChar char=""/>
              </a:pPr>
              <a:t>58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755" name="TextShape 2"/>
          <p:cNvSpPr txBox="1"/>
          <p:nvPr/>
        </p:nvSpPr>
        <p:spPr>
          <a:xfrm>
            <a:off x="686156" y="4343014"/>
            <a:ext cx="5485656" cy="411394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 algn="r">
              <a:lnSpc>
                <a:spcPct val="100000"/>
              </a:lnSpc>
              <a:buFont typeface="Arial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816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3884408" y="8684797"/>
            <a:ext cx="2972254" cy="457516"/>
          </a:xfrm>
          <a:prstGeom prst="rect">
            <a:avLst/>
          </a:prstGeom>
          <a:noFill/>
          <a:ln>
            <a:noFill/>
          </a:ln>
        </p:spPr>
        <p:txBody>
          <a:bodyPr lIns="80797" tIns="40398" rIns="80797" bIns="40398" anchor="b"/>
          <a:lstStyle/>
          <a:p>
            <a:pPr algn="r" defTabSz="801488">
              <a:buSzPct val="45000"/>
              <a:buFont typeface="StarSymbol"/>
              <a:buChar char=""/>
            </a:pPr>
            <a:fld id="{E8141BD5-FE48-429B-B6C5-0D03247906F6}" type="slidenum">
              <a:rPr lang="en-US" sz="1100">
                <a:solidFill>
                  <a:prstClr val="black"/>
                </a:solidFill>
                <a:latin typeface="Arial"/>
              </a:rPr>
              <a:pPr algn="r" defTabSz="801488">
                <a:buSzPct val="45000"/>
                <a:buFont typeface="StarSymbol"/>
                <a:buChar char=""/>
              </a:pPr>
              <a:t>59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757" name="TextShape 2"/>
          <p:cNvSpPr txBox="1"/>
          <p:nvPr/>
        </p:nvSpPr>
        <p:spPr>
          <a:xfrm>
            <a:off x="686156" y="4343014"/>
            <a:ext cx="5485656" cy="411394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All numbers in </a:t>
            </a:r>
            <a:r>
              <a:rPr lang="en-US" dirty="0" err="1"/>
              <a:t>seq</a:t>
            </a:r>
            <a:r>
              <a:rPr lang="en-US" dirty="0"/>
              <a:t> within</a:t>
            </a:r>
            <a:r>
              <a:rPr lang="en-US" baseline="0" dirty="0"/>
              <a:t> the range</a:t>
            </a:r>
          </a:p>
          <a:p>
            <a:r>
              <a:rPr lang="en-US" baseline="0" dirty="0"/>
              <a:t>2. Power of all numbers in </a:t>
            </a:r>
            <a:r>
              <a:rPr lang="en-US" baseline="0" dirty="0" err="1"/>
              <a:t>seq</a:t>
            </a:r>
            <a:r>
              <a:rPr lang="en-US" baseline="0" dirty="0"/>
              <a:t>, if the number is prime</a:t>
            </a:r>
          </a:p>
          <a:p>
            <a:r>
              <a:rPr lang="en-US" baseline="0" dirty="0"/>
              <a:t>3. All lower </a:t>
            </a:r>
            <a:r>
              <a:rPr lang="en-US" baseline="0" dirty="0" err="1"/>
              <a:t>charecters</a:t>
            </a:r>
            <a:r>
              <a:rPr lang="en-US" baseline="0" dirty="0"/>
              <a:t> in a string</a:t>
            </a:r>
          </a:p>
          <a:p>
            <a:r>
              <a:rPr lang="en-US" baseline="0" dirty="0"/>
              <a:t>4. Rounding of pi to </a:t>
            </a:r>
            <a:r>
              <a:rPr lang="en-US" baseline="0" dirty="0" err="1"/>
              <a:t>i</a:t>
            </a:r>
            <a:r>
              <a:rPr lang="en-US" baseline="0" dirty="0"/>
              <a:t> numbers after the dot</a:t>
            </a:r>
          </a:p>
          <a:p>
            <a:r>
              <a:rPr lang="en-US" baseline="0" dirty="0"/>
              <a:t>5. All the numbers in the vector </a:t>
            </a:r>
            <a:r>
              <a:rPr lang="en-US" baseline="0" dirty="0" err="1"/>
              <a:t>flattend</a:t>
            </a:r>
            <a:r>
              <a:rPr lang="en-US" baseline="0" dirty="0"/>
              <a:t>, [1,2,…,9]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DEBE-35B6-4460-B765-6C133E72B406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DA6BB8-6E25-4481-838F-A68923F3D09A}" type="slidenum">
              <a:rPr lang="en-GB">
                <a:solidFill>
                  <a:prstClr val="black"/>
                </a:solidFill>
              </a:rPr>
              <a:pPr/>
              <a:t>66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7750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29125" cy="342034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7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60066" cy="40870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אם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יש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הפסקת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חשמל</a:t>
            </a:r>
            <a:r>
              <a:rPr lang="en-US" sz="2500" dirty="0">
                <a:latin typeface="Arial"/>
              </a:rPr>
              <a:t> - </a:t>
            </a:r>
            <a:r>
              <a:rPr lang="en-US" sz="2500" dirty="0" err="1">
                <a:latin typeface="Arial"/>
              </a:rPr>
              <a:t>כל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המידע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שעבדתי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עליו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אבוד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אבל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ששמרתי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יהיו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זמינים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בהפעלת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המערכת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הבאה</a:t>
            </a:r>
            <a:r>
              <a:rPr lang="en-US" sz="2500" dirty="0">
                <a:latin typeface="Arial"/>
              </a:rPr>
              <a:t>.</a:t>
            </a:r>
            <a:endParaRPr dirty="0"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שומרים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התוכן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שלהם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גם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כשהמחשב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כבוי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יצרתי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קובץ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תמונה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אפשר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לשמור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אותו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ואז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הוא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יהיה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זמין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לצפייה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ידי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תוכנית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אחרת</a:t>
            </a:r>
            <a:r>
              <a:rPr lang="en-US" sz="2500" dirty="0"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61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אם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יש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הפסקת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חשמל</a:t>
            </a:r>
            <a:r>
              <a:rPr lang="en-US" sz="2500" dirty="0">
                <a:latin typeface="Arial"/>
              </a:rPr>
              <a:t> - </a:t>
            </a:r>
            <a:r>
              <a:rPr lang="en-US" sz="2500" dirty="0" err="1">
                <a:latin typeface="Arial"/>
              </a:rPr>
              <a:t>כל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המידע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שעבדתי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עליו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אבוד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אבל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ששמרתי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יהיו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זמינים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בהפעלת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המערכת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הבאה</a:t>
            </a:r>
            <a:r>
              <a:rPr lang="en-US" sz="2500" dirty="0">
                <a:latin typeface="Arial"/>
              </a:rPr>
              <a:t>.</a:t>
            </a:r>
            <a:endParaRPr dirty="0"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שומרים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התוכן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שלהם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גם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כשהמחשב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כבוי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  <a:buFont typeface="Arial"/>
              <a:buChar char="●"/>
            </a:pPr>
            <a:r>
              <a:rPr lang="en-US" sz="2500" dirty="0" err="1">
                <a:latin typeface="Arial"/>
              </a:rPr>
              <a:t>יצרתי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קובץ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תמונה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אפשר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לשמור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אותו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ואז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הוא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יהיה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זמין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לצפייה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על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ידי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תוכנית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אחרת</a:t>
            </a:r>
            <a:r>
              <a:rPr lang="en-US" sz="2500" dirty="0"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64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 algn="r"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 algn="r">
              <a:lnSpc>
                <a:spcPct val="100000"/>
              </a:lnSpc>
            </a:pPr>
            <a:r>
              <a:rPr lang="en-US" sz="2500" dirty="0" err="1">
                <a:latin typeface="Arial"/>
              </a:rPr>
              <a:t>תוכן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הוא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תמיד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ביטים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אנחנו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יכולים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לפרש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אותו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בזמן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הקריאה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איך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שאנחנו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רוצים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06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 algn="r">
              <a:lnSpc>
                <a:spcPct val="100000"/>
              </a:lnSpc>
            </a:pPr>
            <a:r>
              <a:rPr lang="en-US" sz="2500" dirty="0" err="1">
                <a:latin typeface="Arial"/>
              </a:rPr>
              <a:t>תוכן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של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קבצים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הוא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תמיד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ביטים</a:t>
            </a:r>
            <a:r>
              <a:rPr lang="en-US" sz="2500" dirty="0">
                <a:latin typeface="Arial"/>
              </a:rPr>
              <a:t>, </a:t>
            </a:r>
            <a:r>
              <a:rPr lang="en-US" sz="2500" dirty="0" err="1">
                <a:latin typeface="Arial"/>
              </a:rPr>
              <a:t>אנחנו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יכולים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לפרש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אותו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בזמן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הקריאה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איך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שאנחנו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err="1">
                <a:latin typeface="Arial"/>
              </a:rPr>
              <a:t>רוצים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80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800" dirty="0">
                <a:latin typeface="Arial"/>
              </a:rPr>
              <a:t>The multiple modes “defend” us so we would not do what we don’t mean to (</a:t>
            </a:r>
            <a:r>
              <a:rPr lang="en-US" sz="1800" dirty="0" err="1">
                <a:latin typeface="Arial"/>
              </a:rPr>
              <a:t>e.g</a:t>
            </a:r>
            <a:r>
              <a:rPr lang="en-US" sz="1800" dirty="0">
                <a:latin typeface="Arial"/>
              </a:rPr>
              <a:t> unwanted changes)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800" dirty="0">
                <a:latin typeface="Arial"/>
              </a:rPr>
              <a:t>We have to declare in advance what are our intentions toward the open file (do we wish to manipulate it? read only?)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tIns="80165" bIns="80165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Arial"/>
              </a:rPr>
              <a:t>https://docs.python.org/3/reference/compound_stmts.html#with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/>
            </a:lvl1pPr>
          </a:lstStyle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		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Importing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files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12610" y="1600269"/>
            <a:ext cx="8152350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12610" y="3948418"/>
            <a:ext cx="8152350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2610" y="1600269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789854" y="1600269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89854" y="3948418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12610" y="3948418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12610" y="1600270"/>
            <a:ext cx="8152350" cy="449544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12610" y="1600270"/>
            <a:ext cx="8152350" cy="449544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5" name="Picture 2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791" y="1599942"/>
            <a:ext cx="5633661" cy="4495449"/>
          </a:xfrm>
          <a:prstGeom prst="rect">
            <a:avLst/>
          </a:prstGeom>
          <a:ln>
            <a:noFill/>
          </a:ln>
        </p:spPr>
      </p:pic>
      <p:pic>
        <p:nvPicPr>
          <p:cNvPr id="206" name="Picture 2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791" y="1599942"/>
            <a:ext cx="5633661" cy="449544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	Importing files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23846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5C18BE3-6F4C-40B2-843D-0846A30C920E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1C95-DC3B-466C-97E2-498F2E6A312F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D5B-4D7C-4046-9774-BDDC05F165A3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8EAC4-F678-4207-916B-94B8CA071F78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0363B0-2BEF-40F3-A793-9FCB2551A776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7ACA-5E12-4FD8-9FAB-BA4CE0C29929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12610" y="1600269"/>
            <a:ext cx="8152350" cy="44957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6D0-C51A-4C91-8068-EB833817E515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555F-8EAB-4ABF-9AED-1D9E13E2F43B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CD50E16-E3D9-45DD-B5F6-BA82BE4B1218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8831-22F3-4000-9BE4-BE4137009326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8AA040-B57C-4FEE-B9B5-746738C77975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 dirty="0">
              <a:solidFill>
                <a:srgbClr val="EBDDC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2610" y="1600270"/>
            <a:ext cx="8152350" cy="449544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algn="ctr"/>
            <a:r>
              <a:rPr lang="en-US" sz="1800">
                <a:solidFill>
                  <a:srgbClr val="FFFFFF"/>
                </a:solidFill>
                <a:latin typeface="Arial"/>
                <a:ea typeface="Arial"/>
              </a:rPr>
              <a:t>11/11/15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37AB767-058E-46F8-9101-00685A12BC15}" type="slidenum">
              <a:rPr lang="en-US" sz="1300" smtClean="0">
                <a:solidFill>
                  <a:srgbClr val="EBDDC3"/>
                </a:solidFill>
                <a:latin typeface="Arial"/>
                <a:ea typeface="Arial"/>
              </a:rPr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12610" y="1600270"/>
            <a:ext cx="3978046" cy="449544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789854" y="1600270"/>
            <a:ext cx="3978046" cy="449544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12610" y="228610"/>
            <a:ext cx="8152350" cy="459309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2610" y="1600269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12610" y="3948418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789854" y="1600270"/>
            <a:ext cx="3978046" cy="449544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12610" y="1600270"/>
            <a:ext cx="3978046" cy="449544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789854" y="1600269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789854" y="3948418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8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12610" y="1600269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789854" y="1600269"/>
            <a:ext cx="3978046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12610" y="3948418"/>
            <a:ext cx="8152350" cy="214403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" y="1234493"/>
            <a:ext cx="9143107" cy="31972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6" name="CustomShape 2"/>
          <p:cNvSpPr/>
          <p:nvPr/>
        </p:nvSpPr>
        <p:spPr>
          <a:xfrm>
            <a:off x="0" y="1280215"/>
            <a:ext cx="533258" cy="228283"/>
          </a:xfrm>
          <a:prstGeom prst="rect">
            <a:avLst/>
          </a:prstGeom>
          <a:solidFill>
            <a:srgbClr val="DD8047"/>
          </a:solidFill>
          <a:ln>
            <a:noFill/>
          </a:ln>
        </p:spPr>
      </p:sp>
      <p:sp>
        <p:nvSpPr>
          <p:cNvPr id="167" name="CustomShape 3"/>
          <p:cNvSpPr/>
          <p:nvPr/>
        </p:nvSpPr>
        <p:spPr>
          <a:xfrm>
            <a:off x="590078" y="1280215"/>
            <a:ext cx="8552702" cy="228283"/>
          </a:xfrm>
          <a:prstGeom prst="rect">
            <a:avLst/>
          </a:prstGeom>
          <a:solidFill>
            <a:srgbClr val="94B6D2"/>
          </a:solidFill>
          <a:ln>
            <a:noFill/>
          </a:ln>
        </p:spPr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36" tIns="82936" rIns="82936" bIns="82936" anchor="ctr"/>
          <a:lstStyle/>
          <a:p>
            <a:r>
              <a:rPr lang="he-IL" sz="4000" dirty="0">
                <a:solidFill>
                  <a:srgbClr val="775F55"/>
                </a:solidFill>
                <a:ea typeface="Arial"/>
              </a:rPr>
              <a:t>Importing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files</a:t>
            </a:r>
            <a:endParaRPr dirty="0"/>
          </a:p>
        </p:txBody>
      </p:sp>
      <p:sp>
        <p:nvSpPr>
          <p:cNvPr id="169" name="PlaceHolder 5"/>
          <p:cNvSpPr>
            <a:spLocks noGrp="1"/>
          </p:cNvSpPr>
          <p:nvPr>
            <p:ph type="dt"/>
          </p:nvPr>
        </p:nvSpPr>
        <p:spPr>
          <a:xfrm>
            <a:off x="6095405" y="6248560"/>
            <a:ext cx="2666290" cy="364796"/>
          </a:xfrm>
          <a:prstGeom prst="rect">
            <a:avLst/>
          </a:prstGeom>
        </p:spPr>
        <p:txBody>
          <a:bodyPr lIns="82936" tIns="82936" rIns="82936" bIns="82936" anchor="ctr"/>
          <a:lstStyle/>
          <a:p>
            <a:pPr defTabSz="829366"/>
            <a:endParaRPr sz="1600">
              <a:solidFill>
                <a:prstClr val="black"/>
              </a:solidFill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ftr"/>
          </p:nvPr>
        </p:nvSpPr>
        <p:spPr>
          <a:xfrm>
            <a:off x="609345" y="6248233"/>
            <a:ext cx="5420423" cy="364796"/>
          </a:xfrm>
          <a:prstGeom prst="rect">
            <a:avLst/>
          </a:prstGeom>
        </p:spPr>
        <p:txBody>
          <a:bodyPr lIns="82936" tIns="82936" rIns="82936" bIns="82936" anchor="ctr"/>
          <a:lstStyle/>
          <a:p>
            <a:pPr defTabSz="829366"/>
            <a:endParaRPr sz="1600">
              <a:solidFill>
                <a:prstClr val="black"/>
              </a:solidFill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sldNum"/>
          </p:nvPr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36" tIns="41469" rIns="82936" bIns="41469" anchor="ctr"/>
          <a:lstStyle/>
          <a:p>
            <a:pPr defTabSz="829366"/>
            <a:fld id="{D4C8247C-0FB1-4958-8A83-12312821C3EA}" type="slidenum">
              <a:rPr lang="en-US" sz="1300" b="1">
                <a:solidFill>
                  <a:srgbClr val="FFFFFF"/>
                </a:solidFill>
                <a:ea typeface="Arial"/>
              </a:rPr>
              <a:pPr defTabSz="829366"/>
              <a:t>‹#›</a:t>
            </a:fld>
            <a:endParaRPr sz="1600">
              <a:solidFill>
                <a:prstClr val="black"/>
              </a:solidFill>
            </a:endParaRPr>
          </a:p>
        </p:txBody>
      </p:sp>
      <p:sp>
        <p:nvSpPr>
          <p:cNvPr id="172" name="PlaceHolder 8"/>
          <p:cNvSpPr>
            <a:spLocks noGrp="1"/>
          </p:cNvSpPr>
          <p:nvPr>
            <p:ph type="body"/>
          </p:nvPr>
        </p:nvSpPr>
        <p:spPr>
          <a:xfrm>
            <a:off x="612610" y="1600270"/>
            <a:ext cx="8152350" cy="4495449"/>
          </a:xfrm>
          <a:prstGeom prst="rect">
            <a:avLst/>
          </a:prstGeom>
        </p:spPr>
        <p:txBody>
          <a:bodyPr lIns="82936" tIns="82936" rIns="82936" bIns="82936"/>
          <a:lstStyle/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709" r:id="rId13"/>
  </p:sldLayoutIdLst>
  <p:txStyles>
    <p:titleStyle>
      <a:lvl1pPr algn="ctr">
        <a:defRPr sz="1800"/>
      </a:lvl1pPr>
    </p:titleStyle>
    <p:bodyStyle>
      <a:lvl1pPr marL="342900" indent="-342900">
        <a:buFont typeface="+mj-lt"/>
        <a:buNone/>
        <a:defRPr/>
      </a:lvl1pPr>
      <a:lvl2pPr marL="342900" indent="-342900">
        <a:buFont typeface="Wingdings" pitchFamily="2" charset="2"/>
        <a:buChar char="§"/>
        <a:defRPr/>
      </a:lvl2pPr>
      <a:lvl3pPr marL="342900" indent="-342900">
        <a:buFont typeface="Wingdings" pitchFamily="2" charset="2"/>
        <a:buChar char="§"/>
        <a:defRPr/>
      </a:lvl3pPr>
      <a:lvl4pPr marL="342900" indent="-342900">
        <a:buFont typeface="Wingdings" pitchFamily="2" charset="2"/>
        <a:buChar char="§"/>
        <a:defRPr/>
      </a:lvl4pPr>
      <a:lvl5pPr marL="342900" indent="-342900">
        <a:buFont typeface="Wingdings" pitchFamily="2" charset="2"/>
        <a:buChar char="§"/>
        <a:defRPr/>
      </a:lvl5pPr>
      <a:lvl6pPr marL="342900" indent="-342900">
        <a:buFont typeface="Wingdings" pitchFamily="2" charset="2"/>
        <a:buChar char="§"/>
        <a:defRPr/>
      </a:lvl6pPr>
      <a:lvl7pPr marL="342900" indent="-342900">
        <a:buFont typeface="Wingdings" pitchFamily="2" charset="2"/>
        <a:buChar char="§"/>
        <a:defRPr/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79E066-19A0-4982-9BA2-7DFD2B05C1E0}" type="datetime1">
              <a:rPr lang="en-US" smtClean="0">
                <a:solidFill>
                  <a:srgbClr val="775F55"/>
                </a:solidFill>
              </a:rPr>
              <a:pPr/>
              <a:t>12/2/2016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829452"/>
            <a:r>
              <a:rPr lang="en-US" sz="1300">
                <a:solidFill>
                  <a:srgbClr val="775F55"/>
                </a:solidFill>
                <a:latin typeface="Times New Roman"/>
              </a:rPr>
              <a:t>&lt;date/time&gt;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defTabSz="829452"/>
            <a:r>
              <a:rPr lang="en-US" sz="1300">
                <a:solidFill>
                  <a:srgbClr val="775F55"/>
                </a:solidFill>
                <a:latin typeface="Times New Roman"/>
              </a:rPr>
              <a:t>&lt;footer&gt;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 defTabSz="829452"/>
            <a:fld id="{C7220423-5AAA-4DB1-BDF9-E7B8055264F7}" type="slidenum">
              <a:rPr lang="en-US" sz="1300" smtClean="0">
                <a:latin typeface="Times New Roman"/>
              </a:rPr>
              <a:pPr algn="r" defTabSz="829452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2361944" y="4038556"/>
            <a:ext cx="6476490" cy="1828552"/>
          </a:xfrm>
          <a:prstGeom prst="rect">
            <a:avLst/>
          </a:prstGeom>
        </p:spPr>
        <p:txBody>
          <a:bodyPr lIns="82936" tIns="82936" rIns="82936" bIns="82936" anchor="b"/>
          <a:lstStyle/>
          <a:p>
            <a:pPr defTabSz="829366"/>
            <a:r>
              <a:rPr lang="en-US" sz="4000" dirty="0">
                <a:solidFill>
                  <a:srgbClr val="EBDDC3"/>
                </a:solidFill>
              </a:rPr>
              <a:t>Intro2cs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2361946" y="6050322"/>
            <a:ext cx="6705075" cy="685503"/>
          </a:xfrm>
          <a:prstGeom prst="rect">
            <a:avLst/>
          </a:prstGeom>
        </p:spPr>
        <p:txBody>
          <a:bodyPr lIns="82936" tIns="82936" rIns="82936" bIns="82936" anchor="ctr"/>
          <a:lstStyle/>
          <a:p>
            <a:pPr defTabSz="829366"/>
            <a:r>
              <a:rPr lang="en-US" sz="2400" dirty="0" err="1">
                <a:solidFill>
                  <a:srgbClr val="FFFFFF"/>
                </a:solidFill>
              </a:rPr>
              <a:t>Tirgul</a:t>
            </a:r>
            <a:r>
              <a:rPr lang="en-US" sz="2400" dirty="0">
                <a:solidFill>
                  <a:srgbClr val="FFFFFF"/>
                </a:solidFill>
              </a:rPr>
              <a:t> 5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8000504" y="228610"/>
            <a:ext cx="837604" cy="380472"/>
          </a:xfrm>
          <a:prstGeom prst="rect">
            <a:avLst/>
          </a:prstGeom>
        </p:spPr>
        <p:txBody>
          <a:bodyPr lIns="81631" tIns="40816" rIns="81631" bIns="40816" anchor="ctr"/>
          <a:lstStyle/>
          <a:p>
            <a:pPr defTabSz="829366"/>
            <a:fld id="{F86799DC-A575-45F4-BC5C-B08C89574DFE}" type="slidenum">
              <a:rPr lang="en-US" sz="1300" b="1">
                <a:solidFill>
                  <a:srgbClr val="EBDDC3"/>
                </a:solidFill>
                <a:latin typeface="Arial"/>
                <a:ea typeface="Arial"/>
              </a:rPr>
              <a:pPr defTabSz="829366"/>
              <a:t>1</a:t>
            </a:fld>
            <a:endParaRPr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Creating a file object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= open(filename)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38761D"/>
                </a:solidFill>
                <a:latin typeface="Courier New"/>
                <a:ea typeface="Courier New"/>
              </a:rPr>
              <a:t>open</a:t>
            </a:r>
            <a:r>
              <a:rPr lang="en-US" sz="2800" dirty="0">
                <a:solidFill>
                  <a:srgbClr val="000000"/>
                </a:solidFill>
                <a:ea typeface="Arial"/>
              </a:rPr>
              <a:t> is python built-in function which returns a file object, with which we can work with files.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"/>
            </a:pPr>
            <a:r>
              <a:rPr lang="en-US" sz="2800" dirty="0">
                <a:solidFill>
                  <a:srgbClr val="38761D"/>
                </a:solidFill>
                <a:latin typeface="Courier New"/>
                <a:ea typeface="Courier New"/>
              </a:rPr>
              <a:t>filename </a:t>
            </a:r>
            <a:r>
              <a:rPr lang="en-US" sz="2800" dirty="0">
                <a:solidFill>
                  <a:srgbClr val="000000"/>
                </a:solidFill>
                <a:ea typeface="Arial"/>
              </a:rPr>
              <a:t>is</a:t>
            </a:r>
            <a:r>
              <a:rPr lang="en-US" sz="2800" dirty="0">
                <a:solidFill>
                  <a:srgbClr val="38761D"/>
                </a:solidFill>
                <a:latin typeface="Courier New"/>
                <a:ea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Arial"/>
              </a:rPr>
              <a:t>a string which indicates the </a:t>
            </a:r>
            <a:r>
              <a:rPr lang="en-US" sz="2800" b="1" dirty="0">
                <a:solidFill>
                  <a:srgbClr val="000000"/>
                </a:solidFill>
                <a:ea typeface="Arial"/>
              </a:rPr>
              <a:t>file location</a:t>
            </a:r>
            <a:r>
              <a:rPr lang="en-US" sz="2800" dirty="0">
                <a:solidFill>
                  <a:srgbClr val="000000"/>
                </a:solidFill>
                <a:ea typeface="Arial"/>
              </a:rPr>
              <a:t> within the file system (absolute or relative to the folder from which the program is running).</a:t>
            </a:r>
          </a:p>
          <a:p>
            <a:pPr marL="414640" lvl="1" defTabSz="829280"/>
            <a:r>
              <a:rPr lang="en-US" sz="2800" dirty="0">
                <a:solidFill>
                  <a:srgbClr val="000000"/>
                </a:solidFill>
              </a:rPr>
              <a:t>For example:</a:t>
            </a:r>
          </a:p>
          <a:p>
            <a:pPr marL="414640" lvl="1" defTabSz="829280"/>
            <a:r>
              <a:rPr lang="en-US" sz="2800" i="1" dirty="0">
                <a:solidFill>
                  <a:schemeClr val="accent1"/>
                </a:solidFill>
              </a:rPr>
              <a:t>C:/intro/ex5/some_txt_file.txt</a:t>
            </a:r>
          </a:p>
        </p:txBody>
      </p:sp>
      <p:sp>
        <p:nvSpPr>
          <p:cNvPr id="348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6168D7D8-63CD-47B8-B12C-4C46D3B445BB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10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File ‘</a:t>
            </a:r>
            <a:r>
              <a:rPr lang="en-US" sz="4000" dirty="0" err="1">
                <a:solidFill>
                  <a:srgbClr val="38761D"/>
                </a:solidFill>
                <a:ea typeface="Arial"/>
              </a:rPr>
              <a:t>open</a:t>
            </a:r>
            <a:r>
              <a:rPr lang="en-US" sz="4000" dirty="0" err="1">
                <a:solidFill>
                  <a:srgbClr val="775F55"/>
                </a:solidFill>
                <a:ea typeface="Arial"/>
              </a:rPr>
              <a:t>’ing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 mode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= open(filename,[mode])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When opening a file we should </a:t>
            </a:r>
            <a:r>
              <a:rPr lang="en-US" sz="2800" b="1" dirty="0">
                <a:solidFill>
                  <a:srgbClr val="000000"/>
                </a:solidFill>
                <a:ea typeface="Courier New"/>
              </a:rPr>
              <a:t>declare our intentional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use of this file.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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Protects us against undesired consequences.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Two basic types of modes : 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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Read (default)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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Write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01BAECAB-5117-42A8-AA37-3FB521523473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11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3600" dirty="0">
                <a:solidFill>
                  <a:srgbClr val="775F55"/>
                </a:solidFill>
                <a:ea typeface="Arial"/>
              </a:rPr>
              <a:t>File ‘</a:t>
            </a:r>
            <a:r>
              <a:rPr lang="en-US" sz="3600" dirty="0" err="1">
                <a:solidFill>
                  <a:srgbClr val="38761D"/>
                </a:solidFill>
                <a:ea typeface="Arial"/>
              </a:rPr>
              <a:t>open</a:t>
            </a:r>
            <a:r>
              <a:rPr lang="en-US" sz="3600" dirty="0" err="1">
                <a:solidFill>
                  <a:srgbClr val="775F55"/>
                </a:solidFill>
                <a:ea typeface="Arial"/>
              </a:rPr>
              <a:t>’ing</a:t>
            </a:r>
            <a:r>
              <a:rPr lang="en-US" sz="3600" dirty="0">
                <a:solidFill>
                  <a:srgbClr val="775F55"/>
                </a:solidFill>
                <a:ea typeface="Arial"/>
              </a:rPr>
              <a:t> mode (2)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68590D97-5AEB-4BDA-B37E-D3DC11C48599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The multiple modes “defend” us so we would not do what we don’t mean to (</a:t>
            </a:r>
            <a:r>
              <a:rPr lang="en-US" sz="2800" dirty="0" err="1">
                <a:solidFill>
                  <a:srgbClr val="000000"/>
                </a:solidFill>
                <a:ea typeface="Arial"/>
              </a:rPr>
              <a:t>e.g</a:t>
            </a:r>
            <a:r>
              <a:rPr lang="en-US" sz="2800" dirty="0">
                <a:solidFill>
                  <a:srgbClr val="000000"/>
                </a:solidFill>
                <a:ea typeface="Arial"/>
              </a:rPr>
              <a:t> unwanted changes in the file)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We have to declare in advance what are our intentions toward the open file (do we wish to manipulate it? read only?)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open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in read mode (default)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= open(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filename,'r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')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If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filename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does not exist :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 err="1">
                <a:solidFill>
                  <a:srgbClr val="FF0000"/>
                </a:solidFill>
                <a:ea typeface="Courier New"/>
              </a:rPr>
              <a:t>Traceback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 (most recent call last):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FF0000"/>
                </a:solidFill>
                <a:ea typeface="Courier New"/>
              </a:rPr>
              <a:t>  File "&lt;pyshell#0&gt;", line 1, in &lt;module&gt;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FF0000"/>
                </a:solidFill>
                <a:ea typeface="Courier New"/>
              </a:rPr>
              <a:t>    f = open('filename')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 err="1">
                <a:solidFill>
                  <a:srgbClr val="FF0000"/>
                </a:solidFill>
                <a:ea typeface="Courier New"/>
              </a:rPr>
              <a:t>FileNotFoundError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: [</a:t>
            </a:r>
            <a:r>
              <a:rPr lang="en-US" sz="2800" dirty="0" err="1">
                <a:solidFill>
                  <a:srgbClr val="FF0000"/>
                </a:solidFill>
                <a:ea typeface="Courier New"/>
              </a:rPr>
              <a:t>Errno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 2] No such file or directory: 'filename' 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BC0CDD46-A58C-42BD-8028-1362E950C334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open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in write mode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= open(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filename,'w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')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lang="en-US" sz="2800" dirty="0">
              <a:solidFill>
                <a:srgbClr val="000000"/>
              </a:solidFill>
              <a:ea typeface="Courier New"/>
            </a:endParaRPr>
          </a:p>
          <a:p>
            <a:pPr defTabSz="829280"/>
            <a:r>
              <a:rPr lang="en-US" sz="2800" dirty="0">
                <a:solidFill>
                  <a:srgbClr val="000000"/>
                </a:solidFill>
                <a:ea typeface="Courier New"/>
              </a:rPr>
              <a:t>If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filename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does not exist: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python will create such.</a:t>
            </a:r>
          </a:p>
          <a:p>
            <a:pPr defTabSz="829280">
              <a:buFont typeface="Wingdings" charset="2"/>
              <a:buChar char=""/>
            </a:pP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0000"/>
                </a:solidFill>
                <a:ea typeface="Courier New"/>
              </a:rPr>
              <a:t>If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filename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does exist: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python will </a:t>
            </a:r>
            <a:r>
              <a:rPr lang="en-US" sz="2800" b="1" dirty="0">
                <a:solidFill>
                  <a:srgbClr val="000000"/>
                </a:solidFill>
                <a:ea typeface="Courier New"/>
              </a:rPr>
              <a:t>override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(delete) the existing version and replace it with a new (the current) file. – Beware!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FF0000"/>
                </a:solidFill>
                <a:ea typeface="Courier New"/>
              </a:rPr>
              <a:t> 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47D0F136-41C6-4D29-A8E7-D452088EFD97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14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open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in append mode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f = open(</a:t>
            </a:r>
            <a:r>
              <a:rPr lang="en-US" sz="2600" b="1" dirty="0" err="1">
                <a:solidFill>
                  <a:srgbClr val="38761D"/>
                </a:solidFill>
                <a:latin typeface="Courier New"/>
                <a:ea typeface="Courier New"/>
              </a:rPr>
              <a:t>filename,'a</a:t>
            </a:r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')</a:t>
            </a:r>
            <a:endParaRPr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endParaRPr lang="en-US" sz="2600" dirty="0">
              <a:solidFill>
                <a:srgbClr val="000000"/>
              </a:solidFill>
              <a:ea typeface="Courier New"/>
            </a:endParaRPr>
          </a:p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If </a:t>
            </a:r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filename </a:t>
            </a:r>
            <a:r>
              <a:rPr lang="en-US" sz="2600" dirty="0">
                <a:solidFill>
                  <a:srgbClr val="000000"/>
                </a:solidFill>
                <a:ea typeface="Courier New"/>
              </a:rPr>
              <a:t>does not exist:</a:t>
            </a:r>
            <a:endParaRPr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600" dirty="0">
                <a:solidFill>
                  <a:srgbClr val="000000"/>
                </a:solidFill>
                <a:ea typeface="Courier New"/>
              </a:rPr>
              <a:t>python will create such.</a:t>
            </a:r>
          </a:p>
          <a:p>
            <a:pPr defTabSz="829280">
              <a:buFont typeface="Wingdings" charset="2"/>
              <a:buChar char=""/>
            </a:pP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If </a:t>
            </a:r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filename </a:t>
            </a:r>
            <a:r>
              <a:rPr lang="en-US" sz="2600" dirty="0">
                <a:solidFill>
                  <a:srgbClr val="000000"/>
                </a:solidFill>
                <a:ea typeface="Courier New"/>
              </a:rPr>
              <a:t>does exist:</a:t>
            </a:r>
            <a:endParaRPr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600" dirty="0">
                <a:solidFill>
                  <a:srgbClr val="000000"/>
                </a:solidFill>
                <a:ea typeface="Courier New"/>
              </a:rPr>
              <a:t>python will </a:t>
            </a:r>
            <a:r>
              <a:rPr lang="en-US" sz="2600" b="1" dirty="0">
                <a:solidFill>
                  <a:srgbClr val="000000"/>
                </a:solidFill>
                <a:ea typeface="Courier New"/>
              </a:rPr>
              <a:t>add </a:t>
            </a:r>
            <a:r>
              <a:rPr lang="en-US" sz="2600" dirty="0">
                <a:solidFill>
                  <a:srgbClr val="000000"/>
                </a:solidFill>
                <a:ea typeface="Courier New"/>
              </a:rPr>
              <a:t>any written data to the end of the file.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FF0000"/>
                </a:solidFill>
                <a:ea typeface="Courier New"/>
              </a:rPr>
              <a:t>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229DA14F-391C-4CAB-B042-7BE0A0BC5D3C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15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E4FBA67C-F1D0-445A-9344-3A8EFDC8447E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533258" y="1732280"/>
            <a:ext cx="8764960" cy="3124443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n = 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f.write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(s)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Write the string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s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to the file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.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n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= number of written characters.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70C0"/>
                </a:solidFill>
                <a:ea typeface="Arial"/>
              </a:rPr>
              <a:t>f = open("file.txt")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70C0"/>
                </a:solidFill>
                <a:ea typeface="Arial"/>
              </a:rPr>
              <a:t>n = </a:t>
            </a:r>
            <a:r>
              <a:rPr lang="en-US" sz="2800" dirty="0" err="1">
                <a:solidFill>
                  <a:srgbClr val="0070C0"/>
                </a:solidFill>
                <a:ea typeface="Arial"/>
              </a:rPr>
              <a:t>f.write</a:t>
            </a:r>
            <a:r>
              <a:rPr lang="en-US" sz="2800" dirty="0">
                <a:solidFill>
                  <a:srgbClr val="0070C0"/>
                </a:solidFill>
                <a:ea typeface="Arial"/>
              </a:rPr>
              <a:t>('Happy New Year')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write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to file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370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44" y="4940913"/>
            <a:ext cx="8426000" cy="14164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write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to file (2)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= open("file.txt", 'a')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n = 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f.write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('Happy New Year')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write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adds content to the end of the file but does not insert line breaks. </a:t>
            </a:r>
            <a:r>
              <a:rPr lang="en-US" sz="2800" dirty="0" err="1">
                <a:solidFill>
                  <a:srgbClr val="000000"/>
                </a:solidFill>
                <a:ea typeface="Courier New"/>
              </a:rPr>
              <a:t>E.g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: 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Arial"/>
              <a:buChar char="•"/>
            </a:pP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f.write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('Don')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Arial"/>
              <a:buChar char="•"/>
            </a:pP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f.write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('key')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"/>
            </a:pP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content : 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70C0"/>
                </a:solidFill>
                <a:ea typeface="Courier New"/>
              </a:rPr>
              <a:t>	Happy New </a:t>
            </a:r>
            <a:r>
              <a:rPr lang="en-US" sz="2800" dirty="0" err="1">
                <a:solidFill>
                  <a:srgbClr val="0070C0"/>
                </a:solidFill>
                <a:ea typeface="Courier New"/>
              </a:rPr>
              <a:t>YearDonkey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FF0000"/>
                </a:solidFill>
                <a:ea typeface="Courier New"/>
              </a:rPr>
              <a:t>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9B17AF96-288A-4F9C-BD72-A364298D34E0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17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612610" y="228610"/>
            <a:ext cx="8152349" cy="990860"/>
          </a:xfrm>
          <a:prstGeom prst="rect">
            <a:avLst/>
          </a:prstGeom>
        </p:spPr>
        <p:txBody>
          <a:bodyPr/>
          <a:lstStyle/>
          <a:p>
            <a:pPr>
              <a:defRPr sz="3500">
                <a:solidFill>
                  <a:srgbClr val="38761D"/>
                </a:solidFill>
              </a:defRPr>
            </a:pPr>
            <a:r>
              <a:t>write </a:t>
            </a:r>
            <a:r>
              <a:rPr>
                <a:solidFill>
                  <a:srgbClr val="775F55"/>
                </a:solidFill>
              </a:rPr>
              <a:t>multiple lines – use Join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4294967295"/>
          </p:nvPr>
        </p:nvSpPr>
        <p:spPr>
          <a:xfrm>
            <a:off x="612610" y="1600269"/>
            <a:ext cx="8152349" cy="4495776"/>
          </a:xfrm>
          <a:prstGeom prst="rect">
            <a:avLst/>
          </a:prstGeom>
        </p:spPr>
        <p:txBody>
          <a:bodyPr/>
          <a:lstStyle/>
          <a:p>
            <a:pPr defTabSz="829280">
              <a:defRPr sz="2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 = open("file.txt", 'a')</a:t>
            </a:r>
          </a:p>
          <a:p>
            <a:pPr defTabSz="829280">
              <a:defRPr sz="2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L = [‘</a:t>
            </a:r>
            <a:r>
              <a:rPr dirty="0" err="1"/>
              <a:t>Happy’,’new’,’year</a:t>
            </a:r>
            <a:r>
              <a:rPr dirty="0"/>
              <a:t>’</a:t>
            </a:r>
            <a:r>
              <a:rPr lang="en-US" dirty="0"/>
              <a:t>]</a:t>
            </a:r>
            <a:endParaRPr dirty="0"/>
          </a:p>
          <a:p>
            <a:pPr defTabSz="829280">
              <a:defRPr sz="2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n = </a:t>
            </a:r>
            <a:r>
              <a:rPr dirty="0" err="1"/>
              <a:t>f.write</a:t>
            </a:r>
            <a:r>
              <a:rPr dirty="0"/>
              <a:t>('\</a:t>
            </a:r>
            <a:r>
              <a:rPr dirty="0" err="1"/>
              <a:t>n'.join</a:t>
            </a:r>
            <a:r>
              <a:rPr dirty="0"/>
              <a:t>(L))</a:t>
            </a:r>
          </a:p>
          <a:p>
            <a:pPr marL="414640" lvl="1" indent="0" defTabSz="829280">
              <a:buNone/>
              <a:defRPr sz="29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 </a:t>
            </a:r>
            <a:r>
              <a:rPr sz="2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:</a:t>
            </a:r>
          </a:p>
          <a:p>
            <a:pPr marL="0" lvl="1" indent="228600" defTabSz="829280">
              <a:buSzTx/>
              <a:buNone/>
              <a:defRPr sz="29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Happy</a:t>
            </a:r>
          </a:p>
          <a:p>
            <a:pPr marL="0" lvl="1" indent="228600" defTabSz="829280">
              <a:buSzTx/>
              <a:buNone/>
              <a:defRPr sz="29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  <a:p>
            <a:pPr marL="0" lvl="1" indent="228600" defTabSz="829280">
              <a:buSzTx/>
              <a:buNone/>
              <a:defRPr sz="29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</a:p>
          <a:p>
            <a:pPr defTabSz="829280"/>
            <a:endParaRPr sz="2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29280">
              <a:buSzPct val="100000"/>
              <a:defRPr sz="2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Join - Concatenate strings using the first string </a:t>
            </a:r>
          </a:p>
        </p:txBody>
      </p:sp>
    </p:spTree>
    <p:extLst>
      <p:ext uri="{BB962C8B-B14F-4D97-AF65-F5344CB8AC3E}">
        <p14:creationId xmlns:p14="http://schemas.microsoft.com/office/powerpoint/2010/main" val="403899465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write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multiple terms to file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394280" y="1647942"/>
            <a:ext cx="8764960" cy="5141108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f.writelines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seq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)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Write the strings contained in 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seq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to the file 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0000"/>
                </a:solidFill>
                <a:ea typeface="Courier New"/>
              </a:rPr>
              <a:t>     one by one.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For example: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Arial"/>
              <a:buChar char="•"/>
            </a:pP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my_strings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 = ['Don', ‘key']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Arial"/>
              <a:buChar char="•"/>
            </a:pP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f.writelines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my_strings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)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"/>
            </a:pP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content : 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n-US" sz="2800" dirty="0">
                <a:solidFill>
                  <a:srgbClr val="0070C0"/>
                </a:solidFill>
                <a:ea typeface="Courier New"/>
              </a:rPr>
              <a:t>Donkey</a:t>
            </a:r>
            <a:endParaRPr sz="2800" dirty="0">
              <a:solidFill>
                <a:prstClr val="black"/>
              </a:solidFill>
            </a:endParaRPr>
          </a:p>
          <a:p>
            <a:pPr marL="829280" lvl="2" defTabSz="829280">
              <a:buFont typeface="Wingdings" charset="2"/>
              <a:buChar char=""/>
            </a:pP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writelines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expects a list of strings, 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0000"/>
                </a:solidFill>
                <a:ea typeface="Courier New"/>
              </a:rPr>
              <a:t>     while</a:t>
            </a:r>
            <a:r>
              <a:rPr lang="en-US" sz="2800" dirty="0">
                <a:solidFill>
                  <a:srgbClr val="0070C0"/>
                </a:solidFill>
                <a:ea typeface="Courier New"/>
              </a:rPr>
              <a:t>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write</a:t>
            </a:r>
            <a:r>
              <a:rPr lang="en-US" sz="2800" dirty="0">
                <a:solidFill>
                  <a:srgbClr val="0070C0"/>
                </a:solidFill>
                <a:ea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expects a single string.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FF0000"/>
                </a:solidFill>
                <a:ea typeface="Courier New"/>
              </a:rPr>
              <a:t>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1DEC1D93-DBFC-4E1A-BDCC-F65541B945A9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19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1623" tIns="40811" rIns="81623" bIns="40811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latin typeface="Tw Cen MT"/>
              </a:rPr>
              <a:t>What we will cover today?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12610" y="1600270"/>
            <a:ext cx="8152350" cy="4952669"/>
          </a:xfrm>
          <a:prstGeom prst="rect">
            <a:avLst/>
          </a:prstGeom>
        </p:spPr>
        <p:txBody>
          <a:bodyPr lIns="81623" tIns="40811" rIns="81623" bIns="40811"/>
          <a:lstStyle/>
          <a:p>
            <a:pPr defTabSz="829280">
              <a:buSzPct val="60000"/>
              <a:buFont typeface="Wingdings" pitchFamily="2" charset="2"/>
              <a:buChar char="q"/>
            </a:pPr>
            <a:endParaRPr dirty="0">
              <a:solidFill>
                <a:prstClr val="black"/>
              </a:solidFill>
            </a:endParaRPr>
          </a:p>
          <a:p>
            <a:pPr defTabSz="829280">
              <a:buSzPct val="60000"/>
              <a:buFont typeface="Wingdings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w Cen MT"/>
              </a:rPr>
              <a:t>File IO</a:t>
            </a:r>
          </a:p>
          <a:p>
            <a:pPr defTabSz="829280">
              <a:buSzPct val="60000"/>
              <a:buFont typeface="Wingdings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w Cen MT"/>
              </a:rPr>
              <a:t> Dictionaries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SzPct val="60000"/>
              <a:buFont typeface="Wingdings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w Cen MT"/>
              </a:rPr>
              <a:t> XML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SzPct val="60000"/>
              <a:buFont typeface="Wingdings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w Cen MT"/>
              </a:rPr>
              <a:t> Importing files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SzPct val="60000"/>
              <a:buFont typeface="Wingdings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w Cen MT"/>
              </a:rPr>
              <a:t> List comprehension</a:t>
            </a:r>
          </a:p>
          <a:p>
            <a:pPr defTabSz="829280">
              <a:buSzPct val="60000"/>
              <a:buFont typeface="Wingdings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w Cen MT"/>
              </a:rPr>
              <a:t>Function with unknown number of arguments</a:t>
            </a:r>
            <a:endParaRPr lang="en-US" sz="2800" dirty="0">
              <a:solidFill>
                <a:prstClr val="black"/>
              </a:solidFill>
            </a:endParaRPr>
          </a:p>
          <a:p>
            <a:pPr defTabSz="829280">
              <a:buSzPct val="60000"/>
              <a:buFont typeface="Wingdings" charset="2"/>
              <a:buChar char=""/>
            </a:pPr>
            <a:endParaRPr lang="en-US" sz="2600" dirty="0">
              <a:solidFill>
                <a:srgbClr val="000000"/>
              </a:solidFill>
              <a:latin typeface="Tw Cen MT"/>
            </a:endParaRPr>
          </a:p>
          <a:p>
            <a:pPr defTabSz="829280">
              <a:buSzPct val="60000"/>
              <a:buFont typeface="Wingdings" charset="2"/>
              <a:buChar char=""/>
            </a:pPr>
            <a:endParaRPr dirty="0">
              <a:solidFill>
                <a:prstClr val="black"/>
              </a:solidFill>
            </a:endParaRPr>
          </a:p>
          <a:p>
            <a:pPr defTabSz="829280">
              <a:buSzPct val="60000"/>
              <a:buFont typeface="Wingdings" charset="2"/>
              <a:buChar char=""/>
            </a:pP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1623" tIns="40811" rIns="81623" bIns="40811" anchor="ctr"/>
          <a:lstStyle/>
          <a:p>
            <a:pPr defTabSz="829280"/>
            <a:fld id="{E711082E-E0AA-4D88-B2FD-F70379D7A6E2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 err="1">
                <a:solidFill>
                  <a:srgbClr val="38761D"/>
                </a:solidFill>
                <a:ea typeface="Arial"/>
              </a:rPr>
              <a:t>close</a:t>
            </a:r>
            <a:r>
              <a:rPr lang="en-US" sz="4000" dirty="0" err="1">
                <a:solidFill>
                  <a:srgbClr val="775F55"/>
                </a:solidFill>
                <a:ea typeface="Arial"/>
              </a:rPr>
              <a:t>ing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 a file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612610" y="1600269"/>
            <a:ext cx="8152350" cy="4997084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f.close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()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After completing the usage of the file, it should be closed using the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close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method.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Free the file resource for usage of other processes.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Some environments will not allow read-only and write modes opening simultaneously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187A0AB9-42CB-4C10-B70B-0019E32DD249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20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the </a:t>
            </a:r>
            <a:r>
              <a:rPr lang="en-US" sz="4000" dirty="0">
                <a:solidFill>
                  <a:srgbClr val="38761D"/>
                </a:solidFill>
                <a:ea typeface="Arial"/>
              </a:rPr>
              <a:t>open with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statement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612610" y="1600269"/>
            <a:ext cx="8152350" cy="4997084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Things don’t always go as smoothly as we plan, and sometimes causes programs to crash.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E.g. trying a 0 division.</a:t>
            </a:r>
          </a:p>
          <a:p>
            <a:pPr marL="414640" lvl="1" defTabSz="829280">
              <a:buFont typeface="Wingdings" charset="2"/>
              <a:buChar char=""/>
            </a:pP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If the program crashes, we don’t get a chance to close (and free the resource of) the open file. </a:t>
            </a:r>
          </a:p>
          <a:p>
            <a:pPr defTabSz="829280">
              <a:buFont typeface="Wingdings" charset="2"/>
              <a:buChar char=""/>
            </a:pP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To verify the appropriate handling of files, even in case of program crash we can make use of the </a:t>
            </a:r>
            <a:r>
              <a:rPr lang="en-US" sz="2800" b="1" dirty="0">
                <a:solidFill>
                  <a:srgbClr val="38761D"/>
                </a:solidFill>
                <a:ea typeface="Arial"/>
              </a:rPr>
              <a:t>with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statement.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1FB3335C-26EA-4D71-AA8C-047659E6E856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21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the </a:t>
            </a:r>
            <a:r>
              <a:rPr lang="en-US" sz="4000" dirty="0">
                <a:solidFill>
                  <a:srgbClr val="38761D"/>
                </a:solidFill>
                <a:ea typeface="Arial"/>
              </a:rPr>
              <a:t>with 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statement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266628" y="1830436"/>
            <a:ext cx="9105971" cy="4997084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400" b="1" dirty="0">
                <a:solidFill>
                  <a:srgbClr val="FFC000"/>
                </a:solidFill>
                <a:latin typeface="Courier New"/>
                <a:ea typeface="Courier New"/>
              </a:rPr>
              <a:t>with</a:t>
            </a:r>
            <a:r>
              <a:rPr lang="en-US" sz="2400" b="1" dirty="0">
                <a:solidFill>
                  <a:srgbClr val="38761D"/>
                </a:solidFill>
                <a:latin typeface="Courier New"/>
                <a:ea typeface="Courier New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</a:rPr>
              <a:t>open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Courier New"/>
              </a:rPr>
              <a:t>file_path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400" b="1" dirty="0">
                <a:solidFill>
                  <a:srgbClr val="38761D"/>
                </a:solidFill>
                <a:latin typeface="Courier New"/>
                <a:ea typeface="Courier New"/>
              </a:rPr>
              <a:t>'w'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en-US" sz="2400" b="1" dirty="0">
                <a:solidFill>
                  <a:srgbClr val="38761D"/>
                </a:solidFill>
                <a:latin typeface="Courier New"/>
                <a:ea typeface="Courier New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ourier New"/>
                <a:ea typeface="Courier New"/>
              </a:rPr>
              <a:t>as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Courier New"/>
              </a:rPr>
              <a:t>our_open_file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sz="24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    </a:t>
            </a:r>
            <a:r>
              <a:rPr lang="en-US" sz="2800" b="1" dirty="0">
                <a:solidFill>
                  <a:srgbClr val="DD8047"/>
                </a:solidFill>
                <a:latin typeface="Courier New"/>
                <a:ea typeface="Courier New"/>
              </a:rPr>
              <a:t># we can work here with the open</a:t>
            </a:r>
          </a:p>
          <a:p>
            <a:pPr defTabSz="829280"/>
            <a:r>
              <a:rPr lang="en-US" sz="2800" b="1" dirty="0">
                <a:solidFill>
                  <a:srgbClr val="DD8047"/>
                </a:solidFill>
                <a:latin typeface="Courier New"/>
                <a:ea typeface="Courier New"/>
              </a:rPr>
              <a:t>    # file and be sure it is properly</a:t>
            </a:r>
          </a:p>
          <a:p>
            <a:pPr defTabSz="829280"/>
            <a:r>
              <a:rPr lang="en-US" sz="2800" b="1" dirty="0">
                <a:solidFill>
                  <a:srgbClr val="DD8047"/>
                </a:solidFill>
                <a:latin typeface="Courier New"/>
                <a:ea typeface="Courier New"/>
              </a:rPr>
              <a:t>    # closed in every scenario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The with statement guarantees that even if the program crashed inside the </a:t>
            </a:r>
            <a:r>
              <a:rPr lang="en-US" sz="2800" b="1" dirty="0">
                <a:solidFill>
                  <a:srgbClr val="000000"/>
                </a:solidFill>
                <a:ea typeface="Courier New"/>
              </a:rPr>
              <a:t>with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block, it will still be properly closed.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F0760B71-634E-4B07-8271-F97DA0DEEF26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You can’t write to a </a:t>
            </a:r>
            <a:r>
              <a:rPr lang="en-US" sz="4000" dirty="0">
                <a:solidFill>
                  <a:srgbClr val="38761D"/>
                </a:solidFill>
                <a:ea typeface="Arial"/>
              </a:rPr>
              <a:t>close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d  file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612610" y="1600269"/>
            <a:ext cx="8152350" cy="4997084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f.close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f.writelines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(['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hi','bi','pi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'])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 err="1">
                <a:solidFill>
                  <a:srgbClr val="FF0000"/>
                </a:solidFill>
                <a:ea typeface="Courier New"/>
              </a:rPr>
              <a:t>Traceback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 (most recent call last):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FF0000"/>
                </a:solidFill>
                <a:ea typeface="Courier New"/>
              </a:rPr>
              <a:t>  File "&lt;pyshell#20&gt;", line 1, in &lt;module&gt;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FF0000"/>
                </a:solidFill>
                <a:ea typeface="Courier New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ea typeface="Courier New"/>
              </a:rPr>
              <a:t>f.writelines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(['</a:t>
            </a:r>
            <a:r>
              <a:rPr lang="en-US" sz="2800" dirty="0" err="1">
                <a:solidFill>
                  <a:srgbClr val="FF0000"/>
                </a:solidFill>
                <a:ea typeface="Courier New"/>
              </a:rPr>
              <a:t>hi','bi','pi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'])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 err="1">
                <a:solidFill>
                  <a:srgbClr val="FF0000"/>
                </a:solidFill>
                <a:ea typeface="Courier New"/>
              </a:rPr>
              <a:t>ValueError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: </a:t>
            </a:r>
            <a:r>
              <a:rPr lang="en-US" sz="2800" b="1" dirty="0">
                <a:solidFill>
                  <a:srgbClr val="FF0000"/>
                </a:solidFill>
                <a:ea typeface="Courier New"/>
              </a:rPr>
              <a:t>I/O operation on closed file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.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EEAA2220-D435-40B6-872D-49446036CF40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read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ing from file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51444" y="1615511"/>
            <a:ext cx="8513516" cy="5257699"/>
          </a:xfrm>
          <a:prstGeom prst="rect">
            <a:avLst/>
          </a:prstGeom>
          <a:noFill/>
          <a:ln>
            <a:noFill/>
          </a:ln>
        </p:spPr>
        <p:txBody>
          <a:bodyPr lIns="82927" tIns="82927" rIns="82927" bIns="82927"/>
          <a:lstStyle/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f.read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(n)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Read at most </a:t>
            </a:r>
            <a:r>
              <a:rPr lang="en-US" sz="2800" b="1" dirty="0">
                <a:solidFill>
                  <a:srgbClr val="38761D"/>
                </a:solidFill>
                <a:ea typeface="Courier New"/>
              </a:rPr>
              <a:t>n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characters from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(default = all file)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f.readline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()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Read </a:t>
            </a:r>
            <a:r>
              <a:rPr lang="en-US" sz="2800" b="1" dirty="0">
                <a:solidFill>
                  <a:srgbClr val="000000"/>
                </a:solidFill>
                <a:ea typeface="Courier New"/>
              </a:rPr>
              <a:t>one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line.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f.readlines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()</a:t>
            </a:r>
            <a:endParaRPr sz="2800" dirty="0">
              <a:solidFill>
                <a:prstClr val="black"/>
              </a:solidFill>
            </a:endParaRPr>
          </a:p>
          <a:p>
            <a:pPr marL="414640" lvl="1"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Read </a:t>
            </a:r>
            <a:r>
              <a:rPr lang="en-US" sz="2800" b="1" dirty="0">
                <a:solidFill>
                  <a:srgbClr val="000000"/>
                </a:solidFill>
                <a:ea typeface="Courier New"/>
              </a:rPr>
              <a:t>all lines 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in the file - returns a list of strings ( list of the file’s lines).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>
              <a:defRPr sz="2500" u="sng">
                <a:solidFill>
                  <a:srgbClr val="F7B615"/>
                </a:solidFill>
              </a:defRPr>
            </a:pPr>
            <a:r>
              <a:rPr lang="en-US" sz="2800" dirty="0"/>
              <a:t>https://</a:t>
            </a:r>
            <a:r>
              <a:rPr lang="en-US" sz="2800" dirty="0" err="1"/>
              <a:t>docs.python.org</a:t>
            </a:r>
            <a:r>
              <a:rPr lang="en-US" sz="2800" dirty="0"/>
              <a:t>/3/tutorial/</a:t>
            </a:r>
            <a:r>
              <a:rPr lang="en-US" sz="2800" dirty="0" err="1"/>
              <a:t>inputoutput.html</a:t>
            </a:r>
            <a:endParaRPr lang="en-US" sz="2800" dirty="0"/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B13EA7FA-6267-48DC-948F-49B8026F1A76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24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38761D"/>
                </a:solidFill>
                <a:ea typeface="Arial"/>
              </a:rPr>
              <a:t>read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ing a 'w' mode file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f = open(</a:t>
            </a:r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filename,'w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')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f.read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 err="1">
                <a:solidFill>
                  <a:srgbClr val="FF0000"/>
                </a:solidFill>
                <a:ea typeface="Courier New"/>
              </a:rPr>
              <a:t>Traceback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 (most recent call last):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FF0000"/>
                </a:solidFill>
                <a:ea typeface="Courier New"/>
              </a:rPr>
              <a:t>  File "&lt;pyshell#1&gt;", line 1, in &lt;module&gt;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FF0000"/>
                </a:solidFill>
                <a:ea typeface="Courier New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ea typeface="Courier New"/>
              </a:rPr>
              <a:t>f.read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()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 err="1">
                <a:solidFill>
                  <a:srgbClr val="FF0000"/>
                </a:solidFill>
                <a:ea typeface="Courier New"/>
              </a:rPr>
              <a:t>io.UnsupportedOperation</a:t>
            </a:r>
            <a:r>
              <a:rPr lang="en-US" sz="2800" dirty="0">
                <a:solidFill>
                  <a:srgbClr val="FF0000"/>
                </a:solidFill>
                <a:ea typeface="Courier New"/>
              </a:rPr>
              <a:t>: not readable</a:t>
            </a: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Courier New"/>
              </a:rPr>
              <a:t>Use ‘</a:t>
            </a:r>
            <a:r>
              <a:rPr lang="en-US" sz="2800" b="1" dirty="0">
                <a:solidFill>
                  <a:srgbClr val="000000"/>
                </a:solidFill>
                <a:ea typeface="Courier New"/>
              </a:rPr>
              <a:t>r+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’ mode for </a:t>
            </a:r>
            <a:r>
              <a:rPr lang="en-US" sz="2800" b="1" dirty="0">
                <a:solidFill>
                  <a:srgbClr val="000000"/>
                </a:solidFill>
                <a:ea typeface="Courier New"/>
              </a:rPr>
              <a:t>reading and writing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C658C48E-775E-4DE9-AA26-9F75044886C5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25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Iterating over a file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395453" y="1599942"/>
            <a:ext cx="5568351" cy="4495776"/>
          </a:xfrm>
          <a:prstGeom prst="rect">
            <a:avLst/>
          </a:prstGeom>
          <a:noFill/>
          <a:ln>
            <a:noFill/>
          </a:ln>
        </p:spPr>
        <p:txBody>
          <a:bodyPr lIns="82927" tIns="82927" rIns="82927" bIns="82927"/>
          <a:lstStyle/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When we read a file, Python defines a pointer (an </a:t>
            </a:r>
            <a:r>
              <a:rPr lang="en-US" sz="2600" i="1" dirty="0" err="1">
                <a:solidFill>
                  <a:srgbClr val="000000"/>
                </a:solidFill>
                <a:ea typeface="Courier New"/>
              </a:rPr>
              <a:t>iterator</a:t>
            </a:r>
            <a:r>
              <a:rPr lang="en-US" sz="2600" dirty="0">
                <a:solidFill>
                  <a:srgbClr val="000000"/>
                </a:solidFill>
                <a:ea typeface="Courier New"/>
              </a:rPr>
              <a:t>) which advances with every consecutive reading.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b="1" dirty="0" err="1">
                <a:solidFill>
                  <a:srgbClr val="38761D"/>
                </a:solidFill>
                <a:latin typeface="Courier New"/>
                <a:ea typeface="Courier New"/>
              </a:rPr>
              <a:t>f.readline</a:t>
            </a:r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() # </a:t>
            </a:r>
            <a:r>
              <a:rPr lang="en-US" sz="2600" b="1" i="1" dirty="0">
                <a:solidFill>
                  <a:srgbClr val="38761D"/>
                </a:solidFill>
                <a:latin typeface="Courier New"/>
                <a:ea typeface="Courier New"/>
              </a:rPr>
              <a:t>1st time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 &gt;&gt; Hi :)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b="1" dirty="0" err="1">
                <a:solidFill>
                  <a:srgbClr val="38761D"/>
                </a:solidFill>
                <a:latin typeface="Courier New"/>
                <a:ea typeface="Courier New"/>
              </a:rPr>
              <a:t>f.readline</a:t>
            </a:r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()# </a:t>
            </a:r>
            <a:r>
              <a:rPr lang="en-US" sz="2600" b="1" i="1" dirty="0">
                <a:solidFill>
                  <a:srgbClr val="38761D"/>
                </a:solidFill>
                <a:latin typeface="Courier New"/>
                <a:ea typeface="Courier New"/>
              </a:rPr>
              <a:t>2nd time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 &gt;&gt; Bi :(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5867473" y="1700531"/>
            <a:ext cx="3143055" cy="607449"/>
          </a:xfrm>
          <a:prstGeom prst="rect">
            <a:avLst/>
          </a:prstGeom>
          <a:noFill/>
          <a:ln>
            <a:noFill/>
          </a:ln>
        </p:spPr>
        <p:txBody>
          <a:bodyPr lIns="82927" tIns="82927" rIns="82927" bIns="82927"/>
          <a:lstStyle/>
          <a:p>
            <a:pPr algn="ctr" defTabSz="829280"/>
            <a:r>
              <a:rPr lang="en-US" sz="2600" u="sng" dirty="0">
                <a:solidFill>
                  <a:srgbClr val="000000"/>
                </a:solidFill>
                <a:ea typeface="Courier New"/>
              </a:rPr>
              <a:t>f content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6386035" y="2276956"/>
            <a:ext cx="2361292" cy="26234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2927" tIns="82927" rIns="82927" bIns="82927"/>
          <a:lstStyle/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Hi :)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Bi :(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 err="1">
                <a:solidFill>
                  <a:srgbClr val="000000"/>
                </a:solidFill>
                <a:ea typeface="Courier New"/>
              </a:rPr>
              <a:t>Mitz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Paz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08" name="TextShape 5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0B7668AA-352C-4FEF-B5C8-F90A352E60A1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26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Iterating over a file - </a:t>
            </a:r>
            <a:r>
              <a:rPr lang="en-US" sz="4000" dirty="0">
                <a:solidFill>
                  <a:srgbClr val="38761D"/>
                </a:solidFill>
                <a:ea typeface="Arial"/>
              </a:rPr>
              <a:t>tell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95453" y="1599942"/>
            <a:ext cx="5568351" cy="4495776"/>
          </a:xfrm>
          <a:prstGeom prst="rect">
            <a:avLst/>
          </a:prstGeom>
          <a:noFill/>
          <a:ln>
            <a:noFill/>
          </a:ln>
        </p:spPr>
        <p:txBody>
          <a:bodyPr lIns="82927" tIns="82927" rIns="82927" bIns="82927"/>
          <a:lstStyle/>
          <a:p>
            <a:pPr defTabSz="829280"/>
            <a:r>
              <a:rPr lang="en-US" sz="2800" dirty="0">
                <a:solidFill>
                  <a:srgbClr val="000000"/>
                </a:solidFill>
                <a:ea typeface="Courier New"/>
              </a:rPr>
              <a:t>The 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tell()</a:t>
            </a:r>
            <a:r>
              <a:rPr lang="en-US" sz="2800" dirty="0">
                <a:solidFill>
                  <a:srgbClr val="000000"/>
                </a:solidFill>
                <a:ea typeface="Courier New"/>
              </a:rPr>
              <a:t> method returns the current position within the file.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f.readline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() # </a:t>
            </a:r>
            <a:r>
              <a:rPr lang="en-US" sz="2800" b="1" i="1" dirty="0">
                <a:solidFill>
                  <a:srgbClr val="38761D"/>
                </a:solidFill>
                <a:latin typeface="Courier New"/>
                <a:ea typeface="Courier New"/>
              </a:rPr>
              <a:t>1st time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 &gt;&gt; Hi :)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 err="1">
                <a:solidFill>
                  <a:srgbClr val="38761D"/>
                </a:solidFill>
                <a:latin typeface="Courier New"/>
                <a:ea typeface="Courier New"/>
              </a:rPr>
              <a:t>f.tell</a:t>
            </a:r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()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b="1" dirty="0">
                <a:solidFill>
                  <a:srgbClr val="38761D"/>
                </a:solidFill>
                <a:latin typeface="Courier New"/>
                <a:ea typeface="Courier New"/>
              </a:rPr>
              <a:t> &gt;&gt; 5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5867473" y="1700531"/>
            <a:ext cx="3143055" cy="607449"/>
          </a:xfrm>
          <a:prstGeom prst="rect">
            <a:avLst/>
          </a:prstGeom>
          <a:noFill/>
          <a:ln>
            <a:noFill/>
          </a:ln>
        </p:spPr>
        <p:txBody>
          <a:bodyPr lIns="82927" tIns="82927" rIns="82927" bIns="82927"/>
          <a:lstStyle/>
          <a:p>
            <a:pPr algn="ctr" defTabSz="829280"/>
            <a:r>
              <a:rPr lang="en-US" sz="2600" u="sng" dirty="0">
                <a:solidFill>
                  <a:srgbClr val="000000"/>
                </a:solidFill>
                <a:ea typeface="Courier New"/>
              </a:rPr>
              <a:t>f content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6386035" y="2276956"/>
            <a:ext cx="2361292" cy="26234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2927" tIns="82927" rIns="82927" bIns="82927"/>
          <a:lstStyle/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Hi :)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Bi :(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 err="1">
                <a:solidFill>
                  <a:srgbClr val="000000"/>
                </a:solidFill>
                <a:ea typeface="Courier New"/>
              </a:rPr>
              <a:t>Mitz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Paz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13" name="TextShape 5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04D8217E-642C-4F8E-B9EC-0266E41BD36F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27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12610" y="228283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Access (e.g. print) all the lines in a file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f = open(filename)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for line in f: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	print(line)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600" dirty="0">
                <a:solidFill>
                  <a:srgbClr val="000000"/>
                </a:solidFill>
                <a:ea typeface="Courier New"/>
              </a:rPr>
              <a:t>When do the iteration stop? 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600" dirty="0">
                <a:solidFill>
                  <a:srgbClr val="000000"/>
                </a:solidFill>
                <a:ea typeface="Courier New"/>
              </a:rPr>
              <a:t>When reaching end-of-file (EOF)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>
              <a:buSzPct val="100000"/>
              <a:buFont typeface="Wingdings"/>
              <a:buChar char="❑"/>
              <a:defRPr sz="2600"/>
            </a:pPr>
            <a:r>
              <a:rPr lang="en-US" dirty="0"/>
              <a:t>We may think on a file as a sequence - thus we stop when there’s no more items in </a:t>
            </a:r>
            <a:r>
              <a:rPr lang="en-US" sz="2600" b="1" dirty="0">
                <a:solidFill>
                  <a:srgbClr val="38761D"/>
                </a:solidFill>
                <a:latin typeface="Courier New"/>
                <a:ea typeface="Courier New"/>
              </a:rPr>
              <a:t>f</a:t>
            </a:r>
            <a:r>
              <a:rPr lang="en-US" dirty="0"/>
              <a:t> - when we reach EOF</a:t>
            </a: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AE235518-5B43-48C5-91D6-EB4221AC24FD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28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685757" y="2130319"/>
            <a:ext cx="7771592" cy="1469635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r>
              <a:rPr lang="he-IL" sz="4000" dirty="0">
                <a:solidFill>
                  <a:srgbClr val="775F55"/>
                </a:solidFill>
                <a:ea typeface="Arial"/>
              </a:rPr>
              <a:t>Programs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with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multiple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files</a:t>
            </a:r>
          </a:p>
        </p:txBody>
      </p:sp>
      <p:sp>
        <p:nvSpPr>
          <p:cNvPr id="418" name="TextShape 2"/>
          <p:cNvSpPr txBox="1"/>
          <p:nvPr/>
        </p:nvSpPr>
        <p:spPr>
          <a:xfrm>
            <a:off x="1371517" y="3886367"/>
            <a:ext cx="6400077" cy="1752131"/>
          </a:xfrm>
          <a:prstGeom prst="rect">
            <a:avLst/>
          </a:prstGeom>
        </p:spPr>
        <p:txBody>
          <a:bodyPr lIns="82927" tIns="41464" rIns="82927" bIns="41464"/>
          <a:lstStyle/>
          <a:p>
            <a:pPr algn="ctr"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8675814" y="6493172"/>
            <a:ext cx="433007" cy="364796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r" defTabSz="829280"/>
            <a:fld id="{544F717D-99EA-4E30-8B68-ED489B811862}" type="slidenum">
              <a:rPr lang="en-US" sz="1100">
                <a:solidFill>
                  <a:srgbClr val="8B8B8B"/>
                </a:solidFill>
                <a:latin typeface="Calibri"/>
              </a:rPr>
              <a:pPr algn="r" defTabSz="829280"/>
              <a:t>29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How Can We Store Data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>
              <a:buSzPct val="48000"/>
              <a:buFont typeface="Arial"/>
              <a:buChar char="❏"/>
            </a:pPr>
            <a:endParaRPr lang="en-US" sz="2800" dirty="0">
              <a:solidFill>
                <a:srgbClr val="000000"/>
              </a:solidFill>
              <a:ea typeface="Arial"/>
            </a:endParaRPr>
          </a:p>
          <a:p>
            <a:pPr defTabSz="829280">
              <a:buSzPct val="48000"/>
              <a:buFont typeface="Arial"/>
              <a:buChar char="❏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 Till now, when we wanted to keep any piece of data we assigned to it variables of different types – integers, strings, lists, tuples etc.</a:t>
            </a:r>
          </a:p>
          <a:p>
            <a:pPr lvl="1" defTabSz="829280">
              <a:buSzPct val="48000"/>
              <a:buFont typeface="Arial"/>
              <a:buChar char="❏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Is there any limitation to the size of the data that can be assigned to a variable? </a:t>
            </a:r>
          </a:p>
          <a:p>
            <a:pPr defTabSz="829280">
              <a:buSzPct val="48000"/>
            </a:pPr>
            <a:endParaRPr lang="en-US" sz="2600" dirty="0">
              <a:solidFill>
                <a:srgbClr val="000000"/>
              </a:solidFill>
              <a:ea typeface="Arial"/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98153BEE-9ACD-4804-9AC6-F1FC2C1D88DF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23614" y="418682"/>
            <a:ext cx="8496209" cy="633576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ctr" defTabSz="829280"/>
            <a:r>
              <a:rPr lang="he-IL" sz="4000" dirty="0">
                <a:solidFill>
                  <a:srgbClr val="775F55"/>
                </a:solidFill>
                <a:ea typeface="Arial"/>
              </a:rPr>
              <a:t>Importing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files</a:t>
            </a:r>
          </a:p>
        </p:txBody>
      </p:sp>
      <p:sp>
        <p:nvSpPr>
          <p:cNvPr id="421" name="TextShape 2"/>
          <p:cNvSpPr txBox="1"/>
          <p:nvPr/>
        </p:nvSpPr>
        <p:spPr>
          <a:xfrm>
            <a:off x="217439" y="1562563"/>
            <a:ext cx="8496209" cy="1439589"/>
          </a:xfrm>
          <a:prstGeom prst="rect">
            <a:avLst/>
          </a:prstGeom>
        </p:spPr>
        <p:txBody>
          <a:bodyPr lIns="82927" tIns="41464" rIns="82927" bIns="41464"/>
          <a:lstStyle/>
          <a:p>
            <a:pPr defTabSz="829280"/>
            <a:r>
              <a:rPr lang="he-IL" sz="2900" dirty="0">
                <a:solidFill>
                  <a:srgbClr val="000000"/>
                </a:solidFill>
                <a:latin typeface="Calibri"/>
              </a:rPr>
              <a:t>Suppose </a:t>
            </a:r>
            <a:r>
              <a:rPr lang="he-IL" sz="2900" dirty="0">
                <a:solidFill>
                  <a:srgbClr val="000000"/>
                </a:solidFill>
                <a:latin typeface="Courier New"/>
              </a:rPr>
              <a:t>foo.py</a:t>
            </a:r>
            <a:r>
              <a:rPr lang="he-IL" sz="2900" dirty="0">
                <a:solidFill>
                  <a:srgbClr val="000000"/>
                </a:solidFill>
                <a:latin typeface="Calibri"/>
              </a:rPr>
              <a:t> has code we want to use in </a:t>
            </a:r>
            <a:r>
              <a:rPr lang="he-IL" sz="2900" dirty="0">
                <a:solidFill>
                  <a:srgbClr val="000000"/>
                </a:solidFill>
                <a:latin typeface="Courier New"/>
              </a:rPr>
              <a:t>bar.py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he-IL" sz="2900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he-IL" sz="2900" dirty="0">
                <a:solidFill>
                  <a:srgbClr val="000000"/>
                </a:solidFill>
                <a:latin typeface="Courier New"/>
              </a:rPr>
              <a:t>bar.py</a:t>
            </a:r>
            <a:r>
              <a:rPr lang="he-IL" sz="2900" dirty="0">
                <a:solidFill>
                  <a:srgbClr val="000000"/>
                </a:solidFill>
                <a:latin typeface="Calibri"/>
              </a:rPr>
              <a:t> we can write: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51444" y="6201532"/>
            <a:ext cx="8496209" cy="820056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sz="1500" dirty="0">
                <a:solidFill>
                  <a:srgbClr val="000000"/>
                </a:solidFill>
                <a:latin typeface="Calibri"/>
              </a:rPr>
              <a:t>Here’s more info on handling cyclic imports. https://docs.python.org/3/faq/programming.html#how-can-i-have-modules-that-mutually-import-each-other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349410" y="2780875"/>
            <a:ext cx="4869858" cy="7606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foo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foo.func1()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354310" y="4531700"/>
            <a:ext cx="4864633" cy="7606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import func1,func2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func1()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349410" y="5396171"/>
            <a:ext cx="4869858" cy="7606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import *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func1()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7" name="CustomShape 8"/>
          <p:cNvSpPr/>
          <p:nvPr/>
        </p:nvSpPr>
        <p:spPr>
          <a:xfrm rot="10800000">
            <a:off x="5363930" y="3138487"/>
            <a:ext cx="503542" cy="33768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428" name="CustomShape 9"/>
          <p:cNvSpPr/>
          <p:nvPr/>
        </p:nvSpPr>
        <p:spPr>
          <a:xfrm>
            <a:off x="5939639" y="3186821"/>
            <a:ext cx="2447828" cy="1186812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000000"/>
                </a:solidFill>
                <a:latin typeface="Calibri"/>
              </a:rPr>
              <a:t>preferred alternatives. No problems with name collision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354308" y="3648286"/>
            <a:ext cx="4869858" cy="7606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my_foo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my_foo.func1()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30" name="CustomShape 11"/>
          <p:cNvSpPr/>
          <p:nvPr/>
        </p:nvSpPr>
        <p:spPr>
          <a:xfrm rot="10800000">
            <a:off x="5363930" y="3789371"/>
            <a:ext cx="503542" cy="33768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323614" y="418682"/>
            <a:ext cx="8496209" cy="633576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ctr" defTabSz="829280"/>
            <a:r>
              <a:rPr lang="he-IL" sz="4000" dirty="0">
                <a:solidFill>
                  <a:srgbClr val="775F55"/>
                </a:solidFill>
                <a:ea typeface="Arial"/>
              </a:rPr>
              <a:t>Importing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runs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the</a:t>
            </a:r>
            <a:r>
              <a:rPr lang="he-IL" sz="4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he-IL" sz="4000" dirty="0">
                <a:solidFill>
                  <a:srgbClr val="775F55"/>
                </a:solidFill>
                <a:ea typeface="Arial"/>
              </a:rPr>
              <a:t>code</a:t>
            </a:r>
          </a:p>
        </p:txBody>
      </p:sp>
      <p:sp>
        <p:nvSpPr>
          <p:cNvPr id="433" name="CustomShape 3"/>
          <p:cNvSpPr/>
          <p:nvPr/>
        </p:nvSpPr>
        <p:spPr>
          <a:xfrm>
            <a:off x="381085" y="1844881"/>
            <a:ext cx="3398092" cy="14310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foo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foo.func1()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…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more_stuff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…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3973476" y="1844881"/>
            <a:ext cx="3405929" cy="14310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def func1():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dostuff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…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print(“hello”)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35" name="CustomShape 5"/>
          <p:cNvSpPr/>
          <p:nvPr/>
        </p:nvSpPr>
        <p:spPr>
          <a:xfrm>
            <a:off x="4324844" y="3433722"/>
            <a:ext cx="2447828" cy="364469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33CC33"/>
                </a:solidFill>
                <a:latin typeface="Calibri"/>
              </a:rPr>
              <a:t>Run this. Okay.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36" name="CustomShape 6"/>
          <p:cNvSpPr/>
          <p:nvPr/>
        </p:nvSpPr>
        <p:spPr>
          <a:xfrm rot="16200000">
            <a:off x="3891486" y="3414469"/>
            <a:ext cx="503595" cy="33765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437" name="CustomShape 7"/>
          <p:cNvSpPr/>
          <p:nvPr/>
        </p:nvSpPr>
        <p:spPr>
          <a:xfrm>
            <a:off x="826175" y="3421636"/>
            <a:ext cx="2648983" cy="638148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FF0000"/>
                </a:solidFill>
                <a:latin typeface="Calibri"/>
              </a:rPr>
              <a:t>If we run this,  also prints.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38" name="CustomShape 8"/>
          <p:cNvSpPr/>
          <p:nvPr/>
        </p:nvSpPr>
        <p:spPr>
          <a:xfrm rot="16200000">
            <a:off x="408816" y="3382137"/>
            <a:ext cx="503595" cy="33765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439" name="CustomShape 9"/>
          <p:cNvSpPr/>
          <p:nvPr/>
        </p:nvSpPr>
        <p:spPr>
          <a:xfrm>
            <a:off x="2195077" y="2218824"/>
            <a:ext cx="1799950" cy="849775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440" name="CustomShape 10"/>
          <p:cNvSpPr/>
          <p:nvPr/>
        </p:nvSpPr>
        <p:spPr>
          <a:xfrm>
            <a:off x="383371" y="4620858"/>
            <a:ext cx="3395806" cy="14310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foo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foo.func1()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…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more_stuff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…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1" name="CustomShape 11"/>
          <p:cNvSpPr/>
          <p:nvPr/>
        </p:nvSpPr>
        <p:spPr>
          <a:xfrm>
            <a:off x="3973477" y="4620858"/>
            <a:ext cx="4630169" cy="14310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81623" tIns="40811" rIns="81623" bIns="40811"/>
          <a:lstStyle/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def func1():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dostuff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…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b="1" dirty="0">
                <a:solidFill>
                  <a:srgbClr val="000000"/>
                </a:solidFill>
                <a:latin typeface="Courier New"/>
              </a:rPr>
              <a:t>if __name__ == “__main__”:</a:t>
            </a:r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2000" dirty="0">
                <a:solidFill>
                  <a:srgbClr val="000000"/>
                </a:solidFill>
                <a:latin typeface="Courier New"/>
              </a:rPr>
              <a:t>    print(“hello”)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2" name="CustomShape 12"/>
          <p:cNvSpPr/>
          <p:nvPr/>
        </p:nvSpPr>
        <p:spPr>
          <a:xfrm>
            <a:off x="4706255" y="6196306"/>
            <a:ext cx="2447828" cy="364469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33CC33"/>
                </a:solidFill>
                <a:latin typeface="Calibri"/>
              </a:rPr>
              <a:t>Run this. Okay.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3" name="CustomShape 13"/>
          <p:cNvSpPr/>
          <p:nvPr/>
        </p:nvSpPr>
        <p:spPr>
          <a:xfrm rot="16200000">
            <a:off x="4272569" y="6176729"/>
            <a:ext cx="503595" cy="33765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444" name="CustomShape 14"/>
          <p:cNvSpPr/>
          <p:nvPr/>
        </p:nvSpPr>
        <p:spPr>
          <a:xfrm>
            <a:off x="1033534" y="6205124"/>
            <a:ext cx="2097765" cy="364469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33CC33"/>
                </a:solidFill>
                <a:latin typeface="Calibri"/>
              </a:rPr>
              <a:t>Run this. Okay.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5" name="CustomShape 15"/>
          <p:cNvSpPr/>
          <p:nvPr/>
        </p:nvSpPr>
        <p:spPr>
          <a:xfrm rot="16200000">
            <a:off x="456494" y="6176729"/>
            <a:ext cx="503595" cy="33765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446" name="CustomShape 16"/>
          <p:cNvSpPr/>
          <p:nvPr/>
        </p:nvSpPr>
        <p:spPr>
          <a:xfrm>
            <a:off x="6580006" y="1844881"/>
            <a:ext cx="791560" cy="638148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0070C0"/>
                </a:solidFill>
                <a:latin typeface="Calibri"/>
              </a:rPr>
              <a:t>foo.py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7" name="CustomShape 17"/>
          <p:cNvSpPr/>
          <p:nvPr/>
        </p:nvSpPr>
        <p:spPr>
          <a:xfrm>
            <a:off x="7811757" y="4633921"/>
            <a:ext cx="791560" cy="638148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0070C0"/>
                </a:solidFill>
                <a:latin typeface="Calibri"/>
              </a:rPr>
              <a:t>foo.py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8" name="CustomShape 18"/>
          <p:cNvSpPr/>
          <p:nvPr/>
        </p:nvSpPr>
        <p:spPr>
          <a:xfrm>
            <a:off x="2987617" y="1844881"/>
            <a:ext cx="791560" cy="638148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0070C0"/>
                </a:solidFill>
                <a:latin typeface="Calibri"/>
              </a:rPr>
              <a:t>bar.py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9" name="CustomShape 19"/>
          <p:cNvSpPr/>
          <p:nvPr/>
        </p:nvSpPr>
        <p:spPr>
          <a:xfrm>
            <a:off x="2987617" y="4621184"/>
            <a:ext cx="791560" cy="638148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0070C0"/>
                </a:solidFill>
                <a:latin typeface="Calibri"/>
              </a:rPr>
              <a:t>bar.py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50" name="CustomShape 20"/>
          <p:cNvSpPr/>
          <p:nvPr/>
        </p:nvSpPr>
        <p:spPr>
          <a:xfrm>
            <a:off x="404926" y="4148942"/>
            <a:ext cx="8558906" cy="638148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000000"/>
                </a:solidFill>
                <a:latin typeface="Calibri"/>
              </a:rPr>
              <a:t>__name__ will have the value “__main__” only if the current module is first to execute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51" name="CustomShape 21"/>
          <p:cNvSpPr/>
          <p:nvPr/>
        </p:nvSpPr>
        <p:spPr>
          <a:xfrm>
            <a:off x="355682" y="1493437"/>
            <a:ext cx="8558906" cy="364469"/>
          </a:xfrm>
          <a:prstGeom prst="rect">
            <a:avLst/>
          </a:prstGeom>
          <a:noFill/>
          <a:ln>
            <a:noFill/>
          </a:ln>
        </p:spPr>
        <p:txBody>
          <a:bodyPr lIns="81623" tIns="40811" rIns="81623" bIns="40811"/>
          <a:lstStyle/>
          <a:p>
            <a:pPr defTabSz="829280"/>
            <a:r>
              <a:rPr lang="en-US" dirty="0">
                <a:solidFill>
                  <a:srgbClr val="000000"/>
                </a:solidFill>
                <a:latin typeface="Calibri"/>
              </a:rPr>
              <a:t>We want to be able to run foo.py, but also want to use its code in bar.py</a:t>
            </a:r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29280">
              <a:defRPr sz="4000">
                <a:solidFill>
                  <a:srgbClr val="775F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The </a:t>
            </a:r>
            <a:r>
              <a:rPr lang="en-US" dirty="0"/>
              <a:t>D</a:t>
            </a:r>
            <a:r>
              <a:rPr dirty="0"/>
              <a:t>ictionary </a:t>
            </a:r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S</a:t>
            </a:r>
            <a:r>
              <a:rPr dirty="0"/>
              <a:t>tructure</a:t>
            </a:r>
          </a:p>
        </p:txBody>
      </p:sp>
      <p:sp>
        <p:nvSpPr>
          <p:cNvPr id="600" name="Shape 600"/>
          <p:cNvSpPr/>
          <p:nvPr/>
        </p:nvSpPr>
        <p:spPr>
          <a:xfrm>
            <a:off x="380758" y="1752457"/>
            <a:ext cx="8305505" cy="309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marL="330868" indent="-330868" defTabSz="829280">
              <a:buSzPct val="100000"/>
              <a:buChar char="•"/>
              <a:defRPr sz="3300"/>
            </a:pPr>
            <a:r>
              <a:rPr sz="2800" dirty="0"/>
              <a:t>A dictionary is a another type of dataset</a:t>
            </a:r>
            <a:endParaRPr lang="en-US" sz="2800" dirty="0"/>
          </a:p>
          <a:p>
            <a:pPr marL="330868" indent="-330868" defTabSz="829280">
              <a:buSzPct val="100000"/>
              <a:buChar char="•"/>
              <a:defRPr sz="3300"/>
            </a:pPr>
            <a:endParaRPr lang="en-US" sz="2800" dirty="0"/>
          </a:p>
          <a:p>
            <a:pPr marL="330868" indent="-330868" defTabSz="829280">
              <a:buSzPct val="100000"/>
              <a:buChar char="•"/>
              <a:defRPr sz="3300"/>
            </a:pPr>
            <a:r>
              <a:rPr lang="en-US" sz="2800" dirty="0"/>
              <a:t>It contains </a:t>
            </a:r>
            <a:r>
              <a:rPr lang="en-US" sz="2800" b="1" i="1" dirty="0"/>
              <a:t>keys</a:t>
            </a:r>
            <a:r>
              <a:rPr lang="en-US" sz="2800" dirty="0"/>
              <a:t> and </a:t>
            </a:r>
            <a:r>
              <a:rPr lang="en-US" sz="2800" b="1" i="1" dirty="0"/>
              <a:t>values.</a:t>
            </a:r>
          </a:p>
          <a:p>
            <a:pPr defTabSz="829280">
              <a:buSzPct val="100000"/>
              <a:defRPr sz="3300"/>
            </a:pPr>
            <a:r>
              <a:rPr lang="en-US" sz="2800" b="1" i="1" dirty="0"/>
              <a:t> </a:t>
            </a:r>
          </a:p>
          <a:p>
            <a:pPr marL="330868" indent="-330868" defTabSz="829280">
              <a:buSzPct val="100000"/>
              <a:buChar char="•"/>
              <a:defRPr sz="3300"/>
            </a:pPr>
            <a:r>
              <a:rPr lang="en-US" sz="2800" dirty="0"/>
              <a:t>Each key has its own value</a:t>
            </a:r>
            <a:endParaRPr lang="he-IL" sz="2800" dirty="0"/>
          </a:p>
          <a:p>
            <a:pPr marL="330868" indent="-330868" defTabSz="829280">
              <a:buSzPct val="100000"/>
              <a:buChar char="•"/>
              <a:defRPr sz="3300"/>
            </a:pPr>
            <a:endParaRPr sz="2800" dirty="0"/>
          </a:p>
          <a:p>
            <a:pPr marL="330868" indent="-330868" defTabSz="829280">
              <a:buSzPct val="100000"/>
              <a:buChar char="•"/>
              <a:defRPr sz="3300"/>
            </a:pPr>
            <a:endParaRPr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55601" y="4094094"/>
            <a:ext cx="3822486" cy="2364530"/>
            <a:chOff x="1555601" y="4094094"/>
            <a:chExt cx="3822486" cy="2364530"/>
          </a:xfrm>
        </p:grpSpPr>
        <p:sp>
          <p:nvSpPr>
            <p:cNvPr id="2" name="TextBox 1"/>
            <p:cNvSpPr txBox="1"/>
            <p:nvPr/>
          </p:nvSpPr>
          <p:spPr>
            <a:xfrm>
              <a:off x="1555601" y="4888964"/>
              <a:ext cx="1143000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/>
                <a:t>1</a:t>
              </a:r>
            </a:p>
            <a:p>
              <a:r>
                <a:rPr lang="en-US" sz="2400" dirty="0"/>
                <a:t>2</a:t>
              </a:r>
            </a:p>
            <a:p>
              <a:r>
                <a:rPr lang="en-US" sz="2400" dirty="0"/>
                <a:t>3</a:t>
              </a:r>
            </a:p>
            <a:p>
              <a:r>
                <a:rPr lang="en-US" sz="2400" dirty="0"/>
                <a:t>“Hello”</a:t>
              </a:r>
              <a:endParaRPr lang="he-IL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8932" y="4094094"/>
              <a:ext cx="168915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Values</a:t>
              </a:r>
              <a:endParaRPr lang="he-IL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5601" y="4094094"/>
              <a:ext cx="114300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Keys</a:t>
              </a:r>
              <a:endParaRPr lang="he-IL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9412" y="4888964"/>
              <a:ext cx="1143000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/>
                <a:t>“a”</a:t>
              </a:r>
            </a:p>
            <a:p>
              <a:r>
                <a:rPr lang="en-US" sz="2400" dirty="0"/>
                <a:t>“b”</a:t>
              </a:r>
            </a:p>
            <a:p>
              <a:r>
                <a:rPr lang="en-US" sz="2400" dirty="0"/>
                <a:t>“c”</a:t>
              </a:r>
            </a:p>
            <a:p>
              <a:r>
                <a:rPr lang="en-US" sz="2400" dirty="0"/>
                <a:t>“world”</a:t>
              </a:r>
              <a:endParaRPr lang="he-IL" sz="24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424012" y="5105400"/>
              <a:ext cx="1295400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23786" y="5486400"/>
              <a:ext cx="1295400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4012" y="5867400"/>
              <a:ext cx="1295400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786814" y="6248400"/>
              <a:ext cx="874596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36179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29280">
              <a:defRPr sz="4000">
                <a:solidFill>
                  <a:srgbClr val="775F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The </a:t>
            </a:r>
            <a:r>
              <a:rPr lang="en-US" dirty="0"/>
              <a:t>D</a:t>
            </a:r>
            <a:r>
              <a:rPr dirty="0"/>
              <a:t>ictionary </a:t>
            </a:r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S</a:t>
            </a:r>
            <a:r>
              <a:rPr dirty="0"/>
              <a:t>tructure</a:t>
            </a:r>
          </a:p>
        </p:txBody>
      </p:sp>
      <p:sp>
        <p:nvSpPr>
          <p:cNvPr id="600" name="Shape 600"/>
          <p:cNvSpPr/>
          <p:nvPr/>
        </p:nvSpPr>
        <p:spPr>
          <a:xfrm>
            <a:off x="380758" y="1752457"/>
            <a:ext cx="8305505" cy="353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marL="330868" indent="-330868" defTabSz="829280">
              <a:buSzPct val="100000"/>
              <a:buChar char="•"/>
              <a:defRPr sz="3300"/>
            </a:pPr>
            <a:r>
              <a:rPr sz="2800" dirty="0"/>
              <a:t>Similar to lists - Dictionaries are mutable</a:t>
            </a:r>
            <a:endParaRPr lang="he-IL" sz="2800" dirty="0"/>
          </a:p>
          <a:p>
            <a:pPr marL="330868" indent="-330868" defTabSz="829280">
              <a:buSzPct val="100000"/>
              <a:buChar char="•"/>
              <a:defRPr sz="3300"/>
            </a:pPr>
            <a:endParaRPr sz="2800" dirty="0"/>
          </a:p>
          <a:p>
            <a:pPr marL="330868" indent="-330868" defTabSz="829280">
              <a:buSzPct val="100000"/>
              <a:buChar char="•"/>
              <a:defRPr sz="3300"/>
            </a:pPr>
            <a:r>
              <a:rPr sz="2800" dirty="0"/>
              <a:t>The main difference between dictionaries and list is how to retrieve values</a:t>
            </a:r>
            <a:endParaRPr lang="en-US" sz="2800" dirty="0"/>
          </a:p>
          <a:p>
            <a:pPr marL="330868" indent="-330868" defTabSz="829280">
              <a:buSzPct val="100000"/>
              <a:buChar char="•"/>
              <a:defRPr sz="3300"/>
            </a:pPr>
            <a:endParaRPr sz="2800" dirty="0"/>
          </a:p>
          <a:p>
            <a:pPr marL="330868" indent="-330868" defTabSz="829280">
              <a:buSzPct val="100000"/>
              <a:buChar char="•"/>
              <a:defRPr sz="3300"/>
            </a:pPr>
            <a:r>
              <a:rPr sz="2800" dirty="0"/>
              <a:t>In list we had indexes (L[0])</a:t>
            </a:r>
            <a:endParaRPr lang="en-US" sz="2800" dirty="0"/>
          </a:p>
          <a:p>
            <a:pPr marL="330868" indent="-330868" defTabSz="829280">
              <a:buSzPct val="100000"/>
              <a:buChar char="•"/>
              <a:defRPr sz="3300"/>
            </a:pPr>
            <a:endParaRPr sz="2800" dirty="0"/>
          </a:p>
          <a:p>
            <a:pPr marL="330868" indent="-330868" defTabSz="829280">
              <a:buSzPct val="100000"/>
              <a:buChar char="•"/>
              <a:defRPr sz="3300"/>
            </a:pPr>
            <a:r>
              <a:rPr sz="2800" dirty="0"/>
              <a:t>In </a:t>
            </a:r>
            <a:r>
              <a:rPr sz="2800" dirty="0" err="1"/>
              <a:t>dicts</a:t>
            </a:r>
            <a:r>
              <a:rPr sz="2800" dirty="0"/>
              <a:t> we use keys (d[‘key’])</a:t>
            </a:r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380759" y="274334"/>
            <a:ext cx="8305503" cy="1143049"/>
          </a:xfrm>
          <a:prstGeom prst="rect">
            <a:avLst/>
          </a:prstGeom>
        </p:spPr>
        <p:txBody>
          <a:bodyPr lIns="82927" tIns="41464" rIns="82927" bIns="82927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The dictionary data structure</a:t>
            </a:r>
          </a:p>
        </p:txBody>
      </p:sp>
      <p:sp>
        <p:nvSpPr>
          <p:cNvPr id="632" name="TextShape 2"/>
          <p:cNvSpPr txBox="1"/>
          <p:nvPr/>
        </p:nvSpPr>
        <p:spPr>
          <a:xfrm>
            <a:off x="380759" y="1752458"/>
            <a:ext cx="8305503" cy="4267492"/>
          </a:xfrm>
          <a:prstGeom prst="rect">
            <a:avLst/>
          </a:prstGeom>
        </p:spPr>
        <p:txBody>
          <a:bodyPr lIns="82927" tIns="41464" rIns="82927" bIns="41464"/>
          <a:lstStyle/>
          <a:p>
            <a:pPr defTabSz="829280">
              <a:buSzPct val="45000"/>
              <a:buFont typeface="StarSymbol"/>
              <a:buChar char=""/>
            </a:pPr>
            <a:r>
              <a:rPr lang="en-US" sz="2800" dirty="0"/>
              <a:t>Keys are unique within a dictionary while values may not be. </a:t>
            </a:r>
          </a:p>
          <a:p>
            <a:pPr defTabSz="829280">
              <a:buSzPct val="45000"/>
              <a:buFont typeface="StarSymbol"/>
              <a:buChar char=""/>
            </a:pPr>
            <a:endParaRPr lang="en-US" sz="2800" dirty="0">
              <a:solidFill>
                <a:srgbClr val="000000"/>
              </a:solidFill>
            </a:endParaRPr>
          </a:p>
          <a:p>
            <a:pPr defTabSz="829280">
              <a:buSzPct val="45000"/>
              <a:buFont typeface="StarSymbol"/>
              <a:buChar char=""/>
            </a:pPr>
            <a:r>
              <a:rPr lang="en-US" sz="2800" dirty="0"/>
              <a:t>Keys must be of an </a:t>
            </a:r>
            <a:r>
              <a:rPr lang="en-US" sz="2800" b="1" i="1" dirty="0"/>
              <a:t>immutable</a:t>
            </a:r>
            <a:r>
              <a:rPr lang="en-US" sz="2800" dirty="0"/>
              <a:t> data type such as strings, numbers, or tuples.</a:t>
            </a:r>
          </a:p>
          <a:p>
            <a:pPr defTabSz="829280">
              <a:buSzPct val="45000"/>
              <a:buFont typeface="StarSymbol"/>
              <a:buChar char=""/>
            </a:pPr>
            <a:endParaRPr lang="en-US" sz="2800" dirty="0"/>
          </a:p>
          <a:p>
            <a:pPr defTabSz="829280">
              <a:buSzPct val="4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</a:rPr>
              <a:t>Values can be any Python data type, </a:t>
            </a:r>
            <a:r>
              <a:rPr lang="en-US" sz="2800" dirty="0">
                <a:solidFill>
                  <a:srgbClr val="000000"/>
                </a:solidFill>
                <a:ea typeface="ＭＳ Ｐゴシック"/>
              </a:rPr>
              <a:t>mutable or immutable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6171491" y="6191407"/>
            <a:ext cx="2476564" cy="476488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CustomShape 4"/>
          <p:cNvSpPr/>
          <p:nvPr/>
        </p:nvSpPr>
        <p:spPr>
          <a:xfrm>
            <a:off x="914017" y="6172465"/>
            <a:ext cx="3962372" cy="457220"/>
          </a:xfrm>
          <a:prstGeom prst="rect">
            <a:avLst/>
          </a:prstGeom>
          <a:noFill/>
          <a:ln>
            <a:noFill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1" y="1787182"/>
            <a:ext cx="6522962" cy="3404666"/>
          </a:xfrm>
          <a:prstGeom prst="rect">
            <a:avLst/>
          </a:prstGeom>
        </p:spPr>
      </p:pic>
      <p:sp>
        <p:nvSpPr>
          <p:cNvPr id="605" name="Shape 605"/>
          <p:cNvSpPr/>
          <p:nvPr/>
        </p:nvSpPr>
        <p:spPr>
          <a:xfrm>
            <a:off x="228600" y="687531"/>
            <a:ext cx="8305505" cy="63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Creating a dictionary</a:t>
            </a:r>
          </a:p>
        </p:txBody>
      </p:sp>
      <p:sp>
        <p:nvSpPr>
          <p:cNvPr id="607" name="Shape 607"/>
          <p:cNvSpPr/>
          <p:nvPr/>
        </p:nvSpPr>
        <p:spPr>
          <a:xfrm>
            <a:off x="5119535" y="1823100"/>
            <a:ext cx="252248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FF2600"/>
                </a:solidFill>
              </a:defRPr>
            </a:lvl1pPr>
          </a:lstStyle>
          <a:p>
            <a:r>
              <a:rPr dirty="0"/>
              <a:t>empty dict</a:t>
            </a:r>
            <a:r>
              <a:rPr lang="en-US" dirty="0"/>
              <a:t>ionary</a:t>
            </a:r>
            <a:endParaRPr dirty="0"/>
          </a:p>
        </p:txBody>
      </p:sp>
      <p:sp>
        <p:nvSpPr>
          <p:cNvPr id="608" name="Shape 608"/>
          <p:cNvSpPr/>
          <p:nvPr/>
        </p:nvSpPr>
        <p:spPr>
          <a:xfrm flipH="1">
            <a:off x="4190998" y="2133600"/>
            <a:ext cx="928536" cy="596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3777142" y="3630418"/>
            <a:ext cx="893364" cy="47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FF2600"/>
                </a:solidFill>
              </a:defRPr>
            </a:lvl1pPr>
          </a:lstStyle>
          <a:p>
            <a:r>
              <a:rPr dirty="0"/>
              <a:t>a key</a:t>
            </a:r>
          </a:p>
        </p:txBody>
      </p:sp>
      <p:sp>
        <p:nvSpPr>
          <p:cNvPr id="611" name="Shape 611"/>
          <p:cNvSpPr/>
          <p:nvPr/>
        </p:nvSpPr>
        <p:spPr>
          <a:xfrm flipH="1" flipV="1">
            <a:off x="3200400" y="3449295"/>
            <a:ext cx="576742" cy="3069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6195126" y="3281948"/>
            <a:ext cx="1168907" cy="47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FF2600"/>
                </a:solidFill>
              </a:defRPr>
            </a:lvl1pPr>
          </a:lstStyle>
          <a:p>
            <a:r>
              <a:rPr dirty="0"/>
              <a:t>a value</a:t>
            </a:r>
          </a:p>
        </p:txBody>
      </p:sp>
      <p:sp>
        <p:nvSpPr>
          <p:cNvPr id="613" name="Shape 613"/>
          <p:cNvSpPr/>
          <p:nvPr/>
        </p:nvSpPr>
        <p:spPr>
          <a:xfrm flipH="1" flipV="1">
            <a:off x="5410200" y="3428999"/>
            <a:ext cx="648210" cy="15239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57" y="5191848"/>
            <a:ext cx="5100768" cy="14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8" grpId="0" animBg="1"/>
      <p:bldP spid="610" grpId="0" animBg="1"/>
      <p:bldP spid="611" grpId="0" animBg="1"/>
      <p:bldP spid="612" grpId="0" animBg="1"/>
      <p:bldP spid="6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/>
        </p:nvSpPr>
        <p:spPr>
          <a:xfrm>
            <a:off x="380758" y="779574"/>
            <a:ext cx="8305505" cy="63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t>Creating a dictionary</a:t>
            </a:r>
          </a:p>
        </p:txBody>
      </p:sp>
      <p:sp>
        <p:nvSpPr>
          <p:cNvPr id="616" name="Shape 616"/>
          <p:cNvSpPr/>
          <p:nvPr/>
        </p:nvSpPr>
        <p:spPr>
          <a:xfrm>
            <a:off x="380758" y="1752458"/>
            <a:ext cx="8305505" cy="43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* </a:t>
            </a:r>
            <a:r>
              <a:rPr sz="2800" dirty="0"/>
              <a:t>Creating a dictionary with terms: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28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he-IL" sz="28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he-IL" sz="2800" dirty="0"/>
          </a:p>
          <a:p>
            <a:pPr defTabSz="829280">
              <a:defRPr sz="2200"/>
            </a:pPr>
            <a:endParaRPr sz="2800" dirty="0"/>
          </a:p>
          <a:p>
            <a:pPr defTabSz="829280">
              <a:buSzPct val="85000"/>
              <a:buFont typeface="Verdana"/>
              <a:buChar char="•"/>
              <a:defRPr sz="2600"/>
            </a:pPr>
            <a:endParaRPr lang="he-IL" sz="2800" dirty="0"/>
          </a:p>
          <a:p>
            <a:pPr defTabSz="829280">
              <a:buSzPct val="85000"/>
              <a:buFont typeface="Verdana"/>
              <a:buChar char="•"/>
              <a:defRPr sz="2600"/>
            </a:pPr>
            <a:r>
              <a:rPr sz="2800" dirty="0"/>
              <a:t>In general, the order of items in a dictionary is unpredictable</a:t>
            </a:r>
            <a:endParaRPr lang="en-US" sz="2800" dirty="0"/>
          </a:p>
          <a:p>
            <a:pPr defTabSz="829280">
              <a:buSzPct val="85000"/>
              <a:buFont typeface="Verdana"/>
              <a:buChar char="•"/>
              <a:defRPr sz="2600"/>
            </a:pPr>
            <a:endParaRPr sz="2800" dirty="0"/>
          </a:p>
          <a:p>
            <a:pPr defTabSz="829280">
              <a:buSzPct val="85000"/>
              <a:buFont typeface="Verdana"/>
              <a:buChar char="•"/>
              <a:defRPr sz="2600"/>
            </a:pPr>
            <a:r>
              <a:rPr sz="2800" dirty="0"/>
              <a:t>Dictionaries are indexed by keys, not integers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90800"/>
            <a:ext cx="733425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58" y="3468349"/>
            <a:ext cx="7880114" cy="4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/>
        </p:nvSpPr>
        <p:spPr>
          <a:xfrm>
            <a:off x="365518" y="395721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Dictionary </a:t>
            </a:r>
            <a:r>
              <a:rPr lang="en-US" dirty="0"/>
              <a:t>I</a:t>
            </a:r>
            <a:r>
              <a:rPr dirty="0"/>
              <a:t>ndexing</a:t>
            </a:r>
          </a:p>
        </p:txBody>
      </p:sp>
      <p:sp>
        <p:nvSpPr>
          <p:cNvPr id="619" name="Shape 619"/>
          <p:cNvSpPr/>
          <p:nvPr/>
        </p:nvSpPr>
        <p:spPr>
          <a:xfrm>
            <a:off x="533400" y="4941369"/>
            <a:ext cx="8305505" cy="125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defTabSz="829280"/>
            <a:endParaRPr dirty="0"/>
          </a:p>
          <a:p>
            <a:pPr defTabSz="829280">
              <a:defRPr sz="2900"/>
            </a:pPr>
            <a:r>
              <a:rPr dirty="0"/>
              <a:t>* If the index is not a key in the dictionary, Python raises an exception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28801"/>
            <a:ext cx="4190999" cy="925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343843"/>
            <a:ext cx="7110832" cy="16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380758" y="779574"/>
            <a:ext cx="8305505" cy="63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t>The in operator</a:t>
            </a:r>
          </a:p>
        </p:txBody>
      </p:sp>
      <p:sp>
        <p:nvSpPr>
          <p:cNvPr id="622" name="Shape 622"/>
          <p:cNvSpPr/>
          <p:nvPr/>
        </p:nvSpPr>
        <p:spPr>
          <a:xfrm>
            <a:off x="380758" y="1752458"/>
            <a:ext cx="8305505" cy="3684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defTabSz="829280">
              <a:buSzPct val="85000"/>
              <a:buFont typeface="Verdana"/>
              <a:buChar char="•"/>
              <a:defRPr sz="2600"/>
            </a:pPr>
            <a:r>
              <a:rPr dirty="0"/>
              <a:t>Note that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dirty="0"/>
              <a:t> operator works differently for dictionaries than for other sequences</a:t>
            </a:r>
          </a:p>
          <a:p>
            <a:pPr marL="414640" lvl="1" indent="0" defTabSz="829280">
              <a:buSzPct val="85000"/>
              <a:buFont typeface="Verdana"/>
              <a:buChar char="•"/>
              <a:defRPr sz="2600"/>
            </a:pPr>
            <a:r>
              <a:rPr dirty="0"/>
              <a:t>For offset indexed sequences (strings, lists, tuples), 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x in y </a:t>
            </a:r>
            <a:r>
              <a:rPr dirty="0"/>
              <a:t>checks to see whether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dirty="0"/>
              <a:t> is an item in the sequence</a:t>
            </a:r>
          </a:p>
          <a:p>
            <a:pPr marL="414640" lvl="1" indent="0" defTabSz="829280">
              <a:buSzPct val="85000"/>
              <a:buFont typeface="Verdana"/>
              <a:buChar char="•"/>
              <a:defRPr sz="2600"/>
            </a:pPr>
            <a:r>
              <a:rPr dirty="0"/>
              <a:t>For dictionaries, 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x in y </a:t>
            </a:r>
            <a:r>
              <a:rPr dirty="0"/>
              <a:t>checks to see whether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dirty="0"/>
              <a:t> is a </a:t>
            </a:r>
            <a:r>
              <a:rPr b="1" i="1" dirty="0"/>
              <a:t>key</a:t>
            </a:r>
            <a:r>
              <a:rPr dirty="0"/>
              <a:t> in the dictionary</a:t>
            </a:r>
          </a:p>
          <a:p>
            <a:pPr defTabSz="829280">
              <a:defRPr sz="2600"/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724400"/>
            <a:ext cx="407773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741774"/>
            <a:ext cx="1208233" cy="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3939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380757" y="388029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Keys and </a:t>
            </a:r>
            <a:r>
              <a:rPr lang="en-US" dirty="0"/>
              <a:t>V</a:t>
            </a:r>
            <a:r>
              <a:rPr dirty="0"/>
              <a:t>alues</a:t>
            </a:r>
          </a:p>
        </p:txBody>
      </p:sp>
      <p:sp>
        <p:nvSpPr>
          <p:cNvPr id="625" name="Shape 625"/>
          <p:cNvSpPr/>
          <p:nvPr/>
        </p:nvSpPr>
        <p:spPr>
          <a:xfrm>
            <a:off x="380758" y="1752458"/>
            <a:ext cx="8305505" cy="2038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marL="342900" indent="-342900" defTabSz="829280">
              <a:buSzPct val="101000"/>
              <a:buFont typeface="Arial" pitchFamily="34" charset="0"/>
              <a:buChar char="•"/>
              <a:defRPr sz="2200"/>
            </a:pPr>
            <a:r>
              <a:rPr sz="2800" dirty="0"/>
              <a:t>The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sz="2800" dirty="0"/>
              <a:t> method returns a sequence of the keys in a dictionary</a:t>
            </a:r>
            <a:endParaRPr lang="en-US" sz="2800" dirty="0"/>
          </a:p>
          <a:p>
            <a:pPr marL="342900" indent="-342900" defTabSz="829280">
              <a:buSzPct val="101000"/>
              <a:buFont typeface="Arial" pitchFamily="34" charset="0"/>
              <a:buChar char="•"/>
              <a:defRPr sz="2200"/>
            </a:pPr>
            <a:endParaRPr sz="2800" dirty="0"/>
          </a:p>
          <a:p>
            <a:pPr defTabSz="829280"/>
            <a:endParaRPr dirty="0"/>
          </a:p>
          <a:p>
            <a:pPr marL="342900" indent="-342900" defTabSz="829280">
              <a:buSzPct val="101000"/>
              <a:buFont typeface="Arial" pitchFamily="34" charset="0"/>
              <a:buChar char="•"/>
              <a:defRPr sz="25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06449"/>
            <a:ext cx="5739161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4483046"/>
            <a:ext cx="5940591" cy="9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617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How Large is the Data We Use?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lvl="1" defTabSz="829280">
              <a:buSzPct val="48000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What will happen here?</a:t>
            </a:r>
          </a:p>
          <a:p>
            <a:pPr lvl="1" defTabSz="829280">
              <a:buSzPct val="48000"/>
            </a:pPr>
            <a:endParaRPr lang="en-US" sz="2800" dirty="0">
              <a:solidFill>
                <a:srgbClr val="000000"/>
              </a:solidFill>
              <a:ea typeface="Arial"/>
            </a:endParaRPr>
          </a:p>
          <a:p>
            <a:pPr lvl="1" defTabSz="829280">
              <a:buSzPct val="48000"/>
            </a:pPr>
            <a:endParaRPr lang="en-US" sz="2800" dirty="0">
              <a:solidFill>
                <a:srgbClr val="000000"/>
              </a:solidFill>
              <a:ea typeface="Arial"/>
            </a:endParaRPr>
          </a:p>
          <a:p>
            <a:pPr defTabSz="829280">
              <a:buSzPct val="48000"/>
            </a:pPr>
            <a:endParaRPr lang="en-US" sz="2600" dirty="0">
              <a:solidFill>
                <a:srgbClr val="000000"/>
              </a:solidFill>
              <a:ea typeface="Arial"/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98153BEE-9ACD-4804-9AC6-F1FC2C1D88DF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4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80" b="72606"/>
          <a:stretch/>
        </p:blipFill>
        <p:spPr>
          <a:xfrm>
            <a:off x="1066800" y="2286000"/>
            <a:ext cx="5619527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 b="81300"/>
          <a:stretch/>
        </p:blipFill>
        <p:spPr>
          <a:xfrm>
            <a:off x="1066800" y="4953000"/>
            <a:ext cx="6537270" cy="14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26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380757" y="471921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Keys and </a:t>
            </a:r>
            <a:r>
              <a:rPr lang="en-US" dirty="0"/>
              <a:t>V</a:t>
            </a:r>
            <a:r>
              <a:rPr dirty="0"/>
              <a:t>alues</a:t>
            </a:r>
          </a:p>
        </p:txBody>
      </p:sp>
      <p:sp>
        <p:nvSpPr>
          <p:cNvPr id="625" name="Shape 625"/>
          <p:cNvSpPr/>
          <p:nvPr/>
        </p:nvSpPr>
        <p:spPr>
          <a:xfrm>
            <a:off x="380758" y="1752458"/>
            <a:ext cx="8305505" cy="1099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marL="342900" indent="-342900" defTabSz="829280">
              <a:buSzPct val="101000"/>
              <a:buFont typeface="Arial" pitchFamily="34" charset="0"/>
              <a:buChar char="•"/>
              <a:defRPr sz="2500"/>
            </a:pPr>
            <a:r>
              <a:rPr dirty="0"/>
              <a:t>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dirty="0"/>
              <a:t> method returns a list of the values</a:t>
            </a:r>
            <a:endParaRPr lang="en-US" dirty="0"/>
          </a:p>
          <a:p>
            <a:pPr marL="342900" indent="-342900" defTabSz="829280">
              <a:buSzPct val="101000"/>
              <a:buFont typeface="Arial" pitchFamily="34" charset="0"/>
              <a:buChar char="•"/>
              <a:defRPr sz="2500"/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7266"/>
            <a:ext cx="4495800" cy="1030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04682"/>
            <a:ext cx="5690308" cy="87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5260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380757" y="471921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Keys and </a:t>
            </a:r>
            <a:r>
              <a:rPr lang="en-US" dirty="0"/>
              <a:t>V</a:t>
            </a:r>
            <a:r>
              <a:rPr dirty="0"/>
              <a:t>alues</a:t>
            </a:r>
          </a:p>
        </p:txBody>
      </p:sp>
      <p:sp>
        <p:nvSpPr>
          <p:cNvPr id="625" name="Shape 625"/>
          <p:cNvSpPr/>
          <p:nvPr/>
        </p:nvSpPr>
        <p:spPr>
          <a:xfrm>
            <a:off x="380758" y="1752458"/>
            <a:ext cx="8305505" cy="76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marL="342900" indent="-342900" defTabSz="829280">
              <a:buSzPct val="100000"/>
              <a:buFont typeface="Arial" pitchFamily="34" charset="0"/>
              <a:buChar char="•"/>
              <a:defRPr sz="2200"/>
            </a:pPr>
            <a:r>
              <a:rPr dirty="0"/>
              <a:t>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dirty="0"/>
              <a:t> method returns a list of  tuple pairs of the key-value pairs in a dictionary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5496983" cy="1009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17" y="4343400"/>
            <a:ext cx="8320745" cy="6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6751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21473">
              <a:defRPr sz="3480">
                <a:solidFill>
                  <a:srgbClr val="775F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Keys are unique - values not necessarily </a:t>
            </a:r>
          </a:p>
        </p:txBody>
      </p:sp>
      <p:sp>
        <p:nvSpPr>
          <p:cNvPr id="628" name="Shape 628"/>
          <p:cNvSpPr/>
          <p:nvPr/>
        </p:nvSpPr>
        <p:spPr>
          <a:xfrm>
            <a:off x="514515" y="1937482"/>
            <a:ext cx="92396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629" name="Shape 629"/>
          <p:cNvSpPr/>
          <p:nvPr/>
        </p:nvSpPr>
        <p:spPr>
          <a:xfrm>
            <a:off x="6034695" y="2153639"/>
            <a:ext cx="29746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FF2600"/>
                </a:solidFill>
              </a:defRPr>
            </a:lvl1pPr>
          </a:lstStyle>
          <a:p>
            <a:r>
              <a:rPr dirty="0"/>
              <a:t>Chang the value of d[1]</a:t>
            </a:r>
          </a:p>
        </p:txBody>
      </p:sp>
      <p:sp>
        <p:nvSpPr>
          <p:cNvPr id="630" name="Shape 630"/>
          <p:cNvSpPr/>
          <p:nvPr/>
        </p:nvSpPr>
        <p:spPr>
          <a:xfrm>
            <a:off x="4926694" y="5638800"/>
            <a:ext cx="369679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2600"/>
                </a:solidFill>
              </a:defRPr>
            </a:lvl1pPr>
          </a:lstStyle>
          <a:p>
            <a:r>
              <a:rPr dirty="0"/>
              <a:t>Add another key with value ‘b’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7239000" y="4940796"/>
            <a:ext cx="762000" cy="69800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1" y="1937482"/>
            <a:ext cx="2819400" cy="4368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08" y="3218732"/>
            <a:ext cx="5089189" cy="1555030"/>
          </a:xfrm>
          <a:prstGeom prst="rect">
            <a:avLst/>
          </a:prstGeom>
        </p:spPr>
      </p:pic>
      <p:sp>
        <p:nvSpPr>
          <p:cNvPr id="631" name="Shape 631"/>
          <p:cNvSpPr/>
          <p:nvPr/>
        </p:nvSpPr>
        <p:spPr>
          <a:xfrm flipH="1">
            <a:off x="7391399" y="2637265"/>
            <a:ext cx="872421" cy="11727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 animBg="1"/>
      <p:bldP spid="630" grpId="0" animBg="1"/>
      <p:bldP spid="632" grpId="0" animBg="1"/>
      <p:bldP spid="6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304800" y="521078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Example: </a:t>
            </a:r>
            <a:r>
              <a:rPr dirty="0" err="1"/>
              <a:t>histrogram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4648200" cy="4131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" y="6082389"/>
            <a:ext cx="9077707" cy="3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09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365518" y="496426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Key-Value </a:t>
            </a:r>
            <a:r>
              <a:rPr lang="en-US" dirty="0"/>
              <a:t>P</a:t>
            </a:r>
            <a:r>
              <a:rPr dirty="0"/>
              <a:t>airs</a:t>
            </a:r>
          </a:p>
        </p:txBody>
      </p:sp>
      <p:sp>
        <p:nvSpPr>
          <p:cNvPr id="638" name="Shape 638"/>
          <p:cNvSpPr/>
          <p:nvPr/>
        </p:nvSpPr>
        <p:spPr>
          <a:xfrm>
            <a:off x="380758" y="1752458"/>
            <a:ext cx="8305505" cy="120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defTabSz="829280">
              <a:defRPr sz="2500"/>
            </a:pPr>
            <a:r>
              <a:rPr dirty="0"/>
              <a:t>Change the </a:t>
            </a:r>
            <a:r>
              <a:rPr dirty="0" err="1"/>
              <a:t>print_hist</a:t>
            </a:r>
            <a:r>
              <a:rPr dirty="0"/>
              <a:t> function:</a:t>
            </a:r>
          </a:p>
          <a:p>
            <a:pPr defTabSz="829280">
              <a:defRPr sz="2400"/>
            </a:pPr>
            <a:endParaRPr dirty="0"/>
          </a:p>
          <a:p>
            <a:pPr defTabSz="829280">
              <a:defRPr sz="24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399"/>
            <a:ext cx="5486400" cy="2379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232240"/>
            <a:ext cx="6914337" cy="5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269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15240" y="395721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Sorting the </a:t>
            </a:r>
            <a:r>
              <a:rPr lang="en-US" dirty="0"/>
              <a:t>K</a:t>
            </a:r>
            <a:r>
              <a:rPr dirty="0"/>
              <a:t>eys</a:t>
            </a:r>
          </a:p>
        </p:txBody>
      </p:sp>
      <p:sp>
        <p:nvSpPr>
          <p:cNvPr id="641" name="Shape 641"/>
          <p:cNvSpPr/>
          <p:nvPr/>
        </p:nvSpPr>
        <p:spPr>
          <a:xfrm>
            <a:off x="380758" y="1752458"/>
            <a:ext cx="8305505" cy="776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defTabSz="829280">
              <a:defRPr sz="2500"/>
            </a:pPr>
            <a:r>
              <a:rPr dirty="0"/>
              <a:t>Change the </a:t>
            </a:r>
            <a:r>
              <a:rPr dirty="0" err="1"/>
              <a:t>print_hist</a:t>
            </a:r>
            <a:r>
              <a:rPr dirty="0"/>
              <a:t> function:</a:t>
            </a:r>
          </a:p>
          <a:p>
            <a:pPr defTabSz="829280">
              <a:defRPr sz="20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62200"/>
            <a:ext cx="5715000" cy="2609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5399646"/>
            <a:ext cx="5235557" cy="3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1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365518" y="381000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Using lists as values</a:t>
            </a:r>
          </a:p>
        </p:txBody>
      </p:sp>
      <p:sp>
        <p:nvSpPr>
          <p:cNvPr id="644" name="Shape 644"/>
          <p:cNvSpPr/>
          <p:nvPr/>
        </p:nvSpPr>
        <p:spPr>
          <a:xfrm>
            <a:off x="380758" y="1752458"/>
            <a:ext cx="8305505" cy="45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>
            <a:spAutoFit/>
          </a:bodyPr>
          <a:lstStyle/>
          <a:p>
            <a:pPr defTabSz="82928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458"/>
            <a:ext cx="4033838" cy="3561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5730763"/>
            <a:ext cx="6713627" cy="5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3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380758" y="533400"/>
            <a:ext cx="8305505" cy="6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1463" tIns="41463" rIns="41463" bIns="41463" anchor="b">
            <a:spAutoFit/>
          </a:bodyPr>
          <a:lstStyle>
            <a:lvl1pPr algn="ctr" defTabSz="829280">
              <a:defRPr sz="4000">
                <a:solidFill>
                  <a:srgbClr val="775F55"/>
                </a:solidFill>
              </a:defRPr>
            </a:lvl1pPr>
          </a:lstStyle>
          <a:p>
            <a:r>
              <a:rPr dirty="0"/>
              <a:t>Using tuples as keys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6759556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76800"/>
            <a:ext cx="4190046" cy="16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03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57172" y="274334"/>
            <a:ext cx="8229090" cy="114304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marL="2073201" lvl="5" defTabSz="829280"/>
            <a:r>
              <a:rPr lang="en-US" sz="2200" dirty="0">
                <a:solidFill>
                  <a:prstClr val="black"/>
                </a:solidFill>
                <a:latin typeface="Times New Roman"/>
                <a:ea typeface="Times New Roman"/>
              </a:rPr>
              <a:t>					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</a:rPr>
              <a:t>	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457172" y="1600269"/>
            <a:ext cx="8229090" cy="4526148"/>
          </a:xfrm>
          <a:prstGeom prst="rect">
            <a:avLst/>
          </a:prstGeom>
        </p:spPr>
        <p:txBody>
          <a:bodyPr lIns="82927" tIns="41464" rIns="82927" bIns="41464"/>
          <a:lstStyle/>
          <a:p>
            <a:pPr algn="just" defTabSz="829280">
              <a:buSzPct val="45000"/>
              <a:buFont typeface="Wingdings" pitchFamily="2" charset="2"/>
              <a:buChar char="q"/>
            </a:pPr>
            <a:r>
              <a:rPr lang="en-US" sz="2800" dirty="0"/>
              <a:t>XML developed by World Wide Consortium’s (W3C’s) XML Working Group (1996)</a:t>
            </a:r>
          </a:p>
          <a:p>
            <a:pPr algn="just" defTabSz="829280">
              <a:buSzPct val="45000"/>
              <a:buFont typeface="Wingdings" pitchFamily="2" charset="2"/>
              <a:buChar char="q"/>
            </a:pPr>
            <a:endParaRPr sz="2800" dirty="0"/>
          </a:p>
          <a:p>
            <a:pPr algn="just" defTabSz="829280">
              <a:buSzPct val="45000"/>
              <a:buFont typeface="Wingdings" pitchFamily="2" charset="2"/>
              <a:buChar char="q"/>
            </a:pPr>
            <a:r>
              <a:rPr lang="en-US" sz="2800" dirty="0"/>
              <a:t>XML portable, widely supported, open technology for describing data</a:t>
            </a:r>
          </a:p>
          <a:p>
            <a:pPr algn="just" defTabSz="829280">
              <a:buSzPct val="45000"/>
              <a:buFont typeface="Wingdings" pitchFamily="2" charset="2"/>
              <a:buChar char="q"/>
            </a:pPr>
            <a:endParaRPr sz="2800" dirty="0"/>
          </a:p>
          <a:p>
            <a:pPr algn="just" defTabSz="829280">
              <a:buSzPct val="45000"/>
              <a:buFont typeface="Wingdings" pitchFamily="2" charset="2"/>
              <a:buChar char="q"/>
            </a:pPr>
            <a:r>
              <a:rPr lang="en-US" sz="2800" dirty="0"/>
              <a:t>XML quickly becoming standard for data exchange between applications</a:t>
            </a:r>
            <a:endParaRPr sz="2800" dirty="0"/>
          </a:p>
          <a:p>
            <a:pPr algn="just" defTabSz="829280">
              <a:buSzPct val="45000"/>
              <a:buFont typeface="StarSymbol"/>
              <a:buChar char=""/>
            </a:pP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595412" y="412586"/>
            <a:ext cx="8229090" cy="114304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ctr" defTabSz="829280">
              <a:buSzPct val="45000"/>
            </a:pPr>
            <a:r>
              <a:rPr lang="en-US" sz="3200" dirty="0">
                <a:solidFill>
                  <a:srgbClr val="775F55"/>
                </a:solidFill>
                <a:ea typeface="Arial"/>
              </a:rPr>
              <a:t>XML (Extensible Markup Language)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457172" y="274334"/>
            <a:ext cx="8229090" cy="114304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ctr"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XML Documents</a:t>
            </a:r>
          </a:p>
        </p:txBody>
      </p:sp>
      <p:sp>
        <p:nvSpPr>
          <p:cNvPr id="456" name="TextShape 2"/>
          <p:cNvSpPr txBox="1"/>
          <p:nvPr/>
        </p:nvSpPr>
        <p:spPr>
          <a:xfrm>
            <a:off x="457172" y="1600269"/>
            <a:ext cx="8229090" cy="4526148"/>
          </a:xfrm>
          <a:prstGeom prst="rect">
            <a:avLst/>
          </a:prstGeom>
        </p:spPr>
        <p:txBody>
          <a:bodyPr lIns="82927" tIns="41464" rIns="82927" bIns="41464"/>
          <a:lstStyle/>
          <a:p>
            <a:pPr algn="just" defTabSz="829280">
              <a:buSzPct val="45000"/>
              <a:buFont typeface="Wingdings" pitchFamily="2" charset="2"/>
              <a:buChar char="q"/>
            </a:pPr>
            <a:r>
              <a:rPr lang="en-US" sz="2800" dirty="0"/>
              <a:t>XML marks up data using tags, which are names enclosed in angle brackets </a:t>
            </a:r>
            <a:endParaRPr sz="2800" dirty="0"/>
          </a:p>
          <a:p>
            <a:pPr marL="414640" lvl="1" algn="just" defTabSz="829280">
              <a:buFont typeface="Wingdings" pitchFamily="2" charset="2"/>
              <a:buChar char="q"/>
            </a:pPr>
            <a:r>
              <a:rPr lang="en-US" sz="2800" dirty="0"/>
              <a:t>&lt;tag&gt; elements &lt;/tag&gt;</a:t>
            </a:r>
            <a:endParaRPr sz="2800" dirty="0"/>
          </a:p>
          <a:p>
            <a:pPr marL="414640" lvl="1" algn="just" defTabSz="829280">
              <a:buSzPct val="75000"/>
              <a:buFont typeface="Wingdings" pitchFamily="2" charset="2"/>
              <a:buChar char="q"/>
            </a:pPr>
            <a:r>
              <a:rPr lang="en-US" sz="2800" dirty="0"/>
              <a:t>Elements: individual units of markup (i.e., everything included between a start tag and its corresponding end tag)</a:t>
            </a:r>
            <a:endParaRPr sz="2800" dirty="0"/>
          </a:p>
          <a:p>
            <a:pPr marL="414640" lvl="1" algn="just" defTabSz="829280">
              <a:buSzPct val="75000"/>
              <a:buFont typeface="Wingdings" pitchFamily="2" charset="2"/>
              <a:buChar char="q"/>
            </a:pPr>
            <a:r>
              <a:rPr lang="en-US" sz="2800" dirty="0"/>
              <a:t>Nested elements form hierarchies</a:t>
            </a:r>
            <a:endParaRPr sz="2800" dirty="0"/>
          </a:p>
          <a:p>
            <a:pPr marL="414640" lvl="1" algn="just" defTabSz="829280">
              <a:buSzPct val="75000"/>
              <a:buFont typeface="Wingdings" pitchFamily="2" charset="2"/>
              <a:buChar char="q"/>
            </a:pPr>
            <a:r>
              <a:rPr lang="en-US" sz="2800" dirty="0"/>
              <a:t>Root element contains all other document elements</a:t>
            </a:r>
          </a:p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800" dirty="0"/>
              <a:t>View XML documents</a:t>
            </a:r>
          </a:p>
          <a:p>
            <a:pPr marL="414640" lvl="1" defTabSz="829280">
              <a:buSzPct val="75000"/>
              <a:buFont typeface="Wingdings" pitchFamily="2" charset="2"/>
              <a:buChar char="q"/>
            </a:pPr>
            <a:r>
              <a:rPr lang="en-US" sz="2800" dirty="0"/>
              <a:t>Any text editor</a:t>
            </a:r>
          </a:p>
          <a:p>
            <a:pPr marL="829280" lvl="2" defTabSz="829280">
              <a:buSzPct val="45000"/>
              <a:buFont typeface="Wingdings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Times New Roman"/>
                <a:ea typeface="Times New Roman"/>
              </a:rPr>
              <a:t>Internet Explorer, Notepad, Visual Studio, etc.</a:t>
            </a:r>
            <a:endParaRPr lang="en-US" dirty="0">
              <a:solidFill>
                <a:prstClr val="black"/>
              </a:solidFill>
            </a:endParaRPr>
          </a:p>
          <a:p>
            <a:pPr indent="-42560" algn="just" defTabSz="829280">
              <a:buSzPct val="75000"/>
              <a:buFont typeface="Wingdings" pitchFamily="2" charset="2"/>
              <a:buChar char="q"/>
            </a:pPr>
            <a:endParaRPr dirty="0">
              <a:solidFill>
                <a:prstClr val="black"/>
              </a:solidFill>
            </a:endParaRPr>
          </a:p>
          <a:p>
            <a:pPr marL="414640" lvl="1" algn="just" defTabSz="829280">
              <a:buSzPct val="75000"/>
              <a:buFont typeface="StarSymbol"/>
              <a:buChar char=""/>
            </a:pPr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Memory Limitation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>
              <a:buSzPct val="48000"/>
              <a:buFont typeface="Arial"/>
              <a:buChar char="❏"/>
            </a:pPr>
            <a:endParaRPr lang="en-US" sz="2600" dirty="0">
              <a:solidFill>
                <a:srgbClr val="000000"/>
              </a:solidFill>
              <a:ea typeface="Arial"/>
            </a:endParaRPr>
          </a:p>
          <a:p>
            <a:pPr defTabSz="829280">
              <a:buSzPct val="48000"/>
              <a:buFont typeface="Arial"/>
              <a:buChar char="❏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The containers we know (list\tuple etc.) are limited in the amount of information they can hold (~536M items on a 32bit system[</a:t>
            </a:r>
            <a:r>
              <a:rPr lang="en-US" sz="2800" u="sng" dirty="0">
                <a:solidFill>
                  <a:srgbClr val="F7B615"/>
                </a:solidFill>
                <a:ea typeface="Arial"/>
              </a:rPr>
              <a:t>ref</a:t>
            </a:r>
            <a:r>
              <a:rPr lang="en-US" sz="2800" dirty="0">
                <a:solidFill>
                  <a:srgbClr val="000000"/>
                </a:solidFill>
                <a:ea typeface="Arial"/>
              </a:rPr>
              <a:t>])</a:t>
            </a:r>
            <a:endParaRPr sz="2800"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98153BEE-9ACD-4804-9AC6-F1FC2C1D88DF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59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457172" y="274334"/>
            <a:ext cx="8229090" cy="114304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ctr"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XML Documents</a:t>
            </a:r>
          </a:p>
        </p:txBody>
      </p:sp>
      <p:sp>
        <p:nvSpPr>
          <p:cNvPr id="456" name="TextShape 2"/>
          <p:cNvSpPr txBox="1"/>
          <p:nvPr/>
        </p:nvSpPr>
        <p:spPr>
          <a:xfrm>
            <a:off x="457172" y="1600269"/>
            <a:ext cx="8229090" cy="4526148"/>
          </a:xfrm>
          <a:prstGeom prst="rect">
            <a:avLst/>
          </a:prstGeom>
        </p:spPr>
        <p:txBody>
          <a:bodyPr lIns="82927" tIns="41464" rIns="82927" bIns="41464"/>
          <a:lstStyle/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800" dirty="0"/>
              <a:t>XML documents end with .xml extension</a:t>
            </a:r>
          </a:p>
          <a:p>
            <a:pPr defTabSz="829280">
              <a:buSzPct val="45000"/>
              <a:buFont typeface="Wingdings" pitchFamily="2" charset="2"/>
              <a:buChar char="q"/>
            </a:pPr>
            <a:endParaRPr lang="en-US" sz="2800" dirty="0"/>
          </a:p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800" dirty="0"/>
              <a:t>View XML documents</a:t>
            </a:r>
          </a:p>
          <a:p>
            <a:pPr marL="414640" lvl="1" defTabSz="829280">
              <a:buSzPct val="75000"/>
              <a:buFont typeface="Wingdings" pitchFamily="2" charset="2"/>
              <a:buChar char="q"/>
            </a:pPr>
            <a:r>
              <a:rPr lang="en-US" sz="2800" dirty="0"/>
              <a:t>Any text editor</a:t>
            </a:r>
          </a:p>
          <a:p>
            <a:pPr marL="829280" lvl="2" defTabSz="829280">
              <a:buSzPct val="45000"/>
              <a:buFont typeface="Wingdings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Times New Roman"/>
                <a:ea typeface="Times New Roman"/>
              </a:rPr>
              <a:t>Internet Explorer, Notepad, Visual Studio, etc.</a:t>
            </a:r>
            <a:endParaRPr lang="en-US" dirty="0">
              <a:solidFill>
                <a:prstClr val="black"/>
              </a:solidFill>
            </a:endParaRPr>
          </a:p>
          <a:p>
            <a:pPr indent="-42560" algn="just" defTabSz="829280">
              <a:buSzPct val="75000"/>
              <a:buFont typeface="Wingdings" pitchFamily="2" charset="2"/>
              <a:buChar char="q"/>
            </a:pPr>
            <a:endParaRPr dirty="0">
              <a:solidFill>
                <a:prstClr val="black"/>
              </a:solidFill>
            </a:endParaRPr>
          </a:p>
          <a:p>
            <a:pPr marL="414640" lvl="1" algn="just" defTabSz="829280">
              <a:buSzPct val="75000"/>
              <a:buFont typeface="StarSymbol"/>
              <a:buChar char=""/>
            </a:pP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7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2350" cy="990860"/>
          </a:xfrm>
        </p:spPr>
        <p:txBody>
          <a:bodyPr/>
          <a:lstStyle/>
          <a:p>
            <a:r>
              <a:rPr lang="en-US" sz="2400" dirty="0"/>
              <a:t>XML Tree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924800" cy="35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55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4"/>
          <p:cNvSpPr txBox="1"/>
          <p:nvPr/>
        </p:nvSpPr>
        <p:spPr>
          <a:xfrm>
            <a:off x="456519" y="122143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XML: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9" y="1600200"/>
            <a:ext cx="8443898" cy="4891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4"/>
          <p:cNvSpPr txBox="1"/>
          <p:nvPr/>
        </p:nvSpPr>
        <p:spPr>
          <a:xfrm>
            <a:off x="456519" y="122143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XML: Well-formed XML</a:t>
            </a:r>
          </a:p>
        </p:txBody>
      </p:sp>
      <p:sp>
        <p:nvSpPr>
          <p:cNvPr id="568" name="TextShape 5"/>
          <p:cNvSpPr txBox="1"/>
          <p:nvPr/>
        </p:nvSpPr>
        <p:spPr>
          <a:xfrm>
            <a:off x="457172" y="1719148"/>
            <a:ext cx="8229090" cy="4411517"/>
          </a:xfrm>
          <a:prstGeom prst="rect">
            <a:avLst/>
          </a:prstGeom>
        </p:spPr>
        <p:txBody>
          <a:bodyPr lIns="82927" tIns="41464" rIns="82927" bIns="41464"/>
          <a:lstStyle/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</a:rPr>
              <a:t> All XML elements must have a closing tag</a:t>
            </a:r>
          </a:p>
          <a:p>
            <a:pPr defTabSz="829280">
              <a:buSzPct val="45000"/>
              <a:buFont typeface="Wingdings" pitchFamily="2" charset="2"/>
              <a:buChar char="q"/>
            </a:pPr>
            <a:endParaRPr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</a:rPr>
              <a:t> XML tags are case sensitive</a:t>
            </a:r>
            <a:endParaRPr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endParaRPr lang="en-US" sz="2900"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</a:rPr>
              <a:t> All XML elements must be properly nested</a:t>
            </a:r>
            <a:endParaRPr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endParaRPr lang="en-US" sz="2900"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</a:rPr>
              <a:t> All XML documents must have a root tag</a:t>
            </a:r>
            <a:endParaRPr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endParaRPr lang="en-US" sz="2900"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</a:rPr>
              <a:t> Attribute values must always be quoted</a:t>
            </a:r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4"/>
          <p:cNvSpPr txBox="1"/>
          <p:nvPr/>
        </p:nvSpPr>
        <p:spPr>
          <a:xfrm>
            <a:off x="457172" y="-76200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 err="1">
                <a:solidFill>
                  <a:srgbClr val="775F55"/>
                </a:solidFill>
                <a:ea typeface="Arial"/>
              </a:rPr>
              <a:t>ElementTree</a:t>
            </a:r>
            <a:endParaRPr lang="en-US" sz="4000" dirty="0">
              <a:solidFill>
                <a:srgbClr val="775F55"/>
              </a:solidFill>
              <a:ea typeface="Arial"/>
            </a:endParaRPr>
          </a:p>
        </p:txBody>
      </p:sp>
      <p:sp>
        <p:nvSpPr>
          <p:cNvPr id="589" name="TextShape 5"/>
          <p:cNvSpPr txBox="1"/>
          <p:nvPr/>
        </p:nvSpPr>
        <p:spPr>
          <a:xfrm>
            <a:off x="457172" y="1719148"/>
            <a:ext cx="8229090" cy="4411517"/>
          </a:xfrm>
          <a:prstGeom prst="rect">
            <a:avLst/>
          </a:prstGeom>
        </p:spPr>
        <p:txBody>
          <a:bodyPr lIns="82927" tIns="41464" rIns="82927" bIns="41464"/>
          <a:lstStyle/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</a:rPr>
              <a:t> Access the contents of an XML file in a "</a:t>
            </a:r>
            <a:r>
              <a:rPr lang="en-US" sz="2900" dirty="0" err="1">
                <a:solidFill>
                  <a:prstClr val="black"/>
                </a:solidFill>
              </a:rPr>
              <a:t>pythonic</a:t>
            </a:r>
            <a:r>
              <a:rPr lang="en-US" sz="2900" dirty="0">
                <a:solidFill>
                  <a:prstClr val="black"/>
                </a:solidFill>
              </a:rPr>
              <a:t>" way.</a:t>
            </a:r>
            <a:endParaRPr dirty="0">
              <a:solidFill>
                <a:prstClr val="black"/>
              </a:solidFill>
            </a:endParaRPr>
          </a:p>
          <a:p>
            <a:pPr marL="414640" lvl="1" defTabSz="829280">
              <a:buSzPct val="75000"/>
              <a:buFont typeface="Wingdings" pitchFamily="2" charset="2"/>
              <a:buChar char="q"/>
            </a:pPr>
            <a:r>
              <a:rPr lang="en-US" sz="2500" dirty="0">
                <a:solidFill>
                  <a:prstClr val="black"/>
                </a:solidFill>
              </a:rPr>
              <a:t> Use iteration to access nested structure</a:t>
            </a:r>
            <a:endParaRPr dirty="0">
              <a:solidFill>
                <a:prstClr val="black"/>
              </a:solidFill>
            </a:endParaRPr>
          </a:p>
          <a:p>
            <a:pPr marL="414640" lvl="1" defTabSz="829280">
              <a:buSzPct val="75000"/>
              <a:buFont typeface="Wingdings" pitchFamily="2" charset="2"/>
              <a:buChar char="q"/>
            </a:pPr>
            <a:r>
              <a:rPr lang="en-US" sz="2500" dirty="0">
                <a:solidFill>
                  <a:prstClr val="black"/>
                </a:solidFill>
              </a:rPr>
              <a:t> Use dictionaries to access attributes</a:t>
            </a:r>
            <a:endParaRPr dirty="0">
              <a:solidFill>
                <a:prstClr val="black"/>
              </a:solidFill>
            </a:endParaRPr>
          </a:p>
          <a:p>
            <a:pPr marL="414640" lvl="1" defTabSz="829280">
              <a:buSzPct val="75000"/>
              <a:buFont typeface="Wingdings" pitchFamily="2" charset="2"/>
              <a:buChar char="q"/>
            </a:pPr>
            <a:r>
              <a:rPr lang="en-US" sz="2500" dirty="0">
                <a:solidFill>
                  <a:prstClr val="black"/>
                </a:solidFill>
              </a:rPr>
              <a:t> Each element/node is an "Element"</a:t>
            </a:r>
            <a:endParaRPr dirty="0">
              <a:solidFill>
                <a:prstClr val="black"/>
              </a:solidFill>
            </a:endParaRPr>
          </a:p>
          <a:p>
            <a:pPr marL="414640" lvl="1" defTabSz="829280">
              <a:buSzPct val="75000"/>
              <a:buFont typeface="Wingdings" pitchFamily="2" charset="2"/>
              <a:buChar char="q"/>
            </a:pPr>
            <a:endParaRPr dirty="0">
              <a:solidFill>
                <a:prstClr val="black"/>
              </a:solidFill>
            </a:endParaRPr>
          </a:p>
          <a:p>
            <a:pPr defTabSz="829280">
              <a:buSzPct val="45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</a:rPr>
              <a:t> Google "</a:t>
            </a:r>
            <a:r>
              <a:rPr lang="en-US" sz="2900" dirty="0" err="1">
                <a:solidFill>
                  <a:prstClr val="black"/>
                </a:solidFill>
              </a:rPr>
              <a:t>ElementTree</a:t>
            </a:r>
            <a:r>
              <a:rPr lang="en-US" sz="2900" dirty="0">
                <a:solidFill>
                  <a:prstClr val="black"/>
                </a:solidFill>
              </a:rPr>
              <a:t> python" for docs</a:t>
            </a:r>
            <a:endParaRPr dirty="0">
              <a:solidFill>
                <a:prstClr val="black"/>
              </a:solidFill>
            </a:endParaRPr>
          </a:p>
          <a:p>
            <a:pPr marL="414640" lvl="1" defTabSz="829280">
              <a:buSzPct val="75000"/>
              <a:buFont typeface="StarSymbol"/>
              <a:buChar char=""/>
            </a:pPr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4"/>
          <p:cNvSpPr txBox="1"/>
          <p:nvPr/>
        </p:nvSpPr>
        <p:spPr>
          <a:xfrm>
            <a:off x="456519" y="122143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XML: Back to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786145" cy="451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4"/>
          <p:cNvSpPr txBox="1"/>
          <p:nvPr/>
        </p:nvSpPr>
        <p:spPr>
          <a:xfrm>
            <a:off x="456519" y="122143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Basic </a:t>
            </a:r>
            <a:r>
              <a:rPr lang="en-US" sz="4000" dirty="0" err="1">
                <a:solidFill>
                  <a:srgbClr val="775F55"/>
                </a:solidFill>
                <a:ea typeface="Arial"/>
              </a:rPr>
              <a:t>ElementTree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 Usage</a:t>
            </a:r>
          </a:p>
        </p:txBody>
      </p:sp>
      <p:sp>
        <p:nvSpPr>
          <p:cNvPr id="594" name="CustomShape 5"/>
          <p:cNvSpPr/>
          <p:nvPr/>
        </p:nvSpPr>
        <p:spPr>
          <a:xfrm>
            <a:off x="228259" y="1523521"/>
            <a:ext cx="8610175" cy="4996104"/>
          </a:xfrm>
          <a:prstGeom prst="rect">
            <a:avLst/>
          </a:prstGeom>
          <a:noFill/>
          <a:ln w="9360" cmpd="dbl">
            <a:noFill/>
            <a:miter/>
          </a:ln>
        </p:spPr>
        <p:txBody>
          <a:bodyPr lIns="81623" tIns="42443" rIns="81623" bIns="42443"/>
          <a:lstStyle/>
          <a:p>
            <a:pPr defTabSz="829280"/>
            <a:r>
              <a:rPr lang="en-US" sz="1300" dirty="0">
                <a:solidFill>
                  <a:srgbClr val="FF7700"/>
                </a:solidFill>
                <a:latin typeface="Courier New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xml.etree.ElementTree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as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ET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Parse the XML file and get the recipe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document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ET.parse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"recipe.xml"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root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document.getroot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()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What is the root?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(root.tag)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Get the (single) title element contained in the recipe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element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root.find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'title'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(element.tag,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All elements contained in the recipe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element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root:
   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(element.tag,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Finds all ingredients contained in the recipe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element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root.findall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'ingredient'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):
   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(element.tag,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</a:t>
            </a: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1300" dirty="0">
                <a:solidFill>
                  <a:srgbClr val="DD0000"/>
                </a:solidFill>
                <a:latin typeface="Courier New"/>
              </a:rPr>
              <a:t># Continued…</a:t>
            </a:r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4"/>
          <p:cNvSpPr txBox="1"/>
          <p:nvPr/>
        </p:nvSpPr>
        <p:spPr>
          <a:xfrm>
            <a:off x="456519" y="122143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Basic </a:t>
            </a:r>
            <a:r>
              <a:rPr lang="en-US" sz="4000" dirty="0" err="1">
                <a:solidFill>
                  <a:srgbClr val="775F55"/>
                </a:solidFill>
                <a:ea typeface="Arial"/>
              </a:rPr>
              <a:t>ElementTree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 Usage</a:t>
            </a:r>
          </a:p>
        </p:txBody>
      </p:sp>
      <p:sp>
        <p:nvSpPr>
          <p:cNvPr id="599" name="CustomShape 5"/>
          <p:cNvSpPr/>
          <p:nvPr/>
        </p:nvSpPr>
        <p:spPr>
          <a:xfrm>
            <a:off x="228259" y="1676363"/>
            <a:ext cx="8610175" cy="3504262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81623" tIns="42443" rIns="81623" bIns="42443"/>
          <a:lstStyle/>
          <a:p>
            <a:pPr defTabSz="829280"/>
            <a:endParaRPr dirty="0">
              <a:solidFill>
                <a:prstClr val="black"/>
              </a:solidFill>
            </a:endParaRPr>
          </a:p>
          <a:p>
            <a:pPr defTabSz="829280"/>
            <a:r>
              <a:rPr lang="en-US" sz="1300" dirty="0">
                <a:solidFill>
                  <a:srgbClr val="DD0000"/>
                </a:solidFill>
                <a:latin typeface="Courier New"/>
              </a:rPr>
              <a:t># Finds all steps contained in the root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There are none!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element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root.findall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'step'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):
   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"!"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,element.tag,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Gets the instructions </a:t>
            </a:r>
            <a:r>
              <a:rPr lang="en-US" sz="1300" dirty="0" err="1">
                <a:solidFill>
                  <a:srgbClr val="DD0000"/>
                </a:solidFill>
                <a:latin typeface="Courier New"/>
              </a:rPr>
              <a:t>elementment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instructions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root.find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'instructions'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Finds all steps contained in the instructions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element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instructions.findall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'step'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):
   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(element.tag,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Finds all steps contained at any depth in the recipe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element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root.getiterator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'step'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):
   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(element.tag,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</a:t>
            </a:r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4"/>
          <p:cNvSpPr txBox="1"/>
          <p:nvPr/>
        </p:nvSpPr>
        <p:spPr>
          <a:xfrm>
            <a:off x="456519" y="122143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Basic </a:t>
            </a:r>
            <a:r>
              <a:rPr lang="en-US" sz="4000" dirty="0" err="1">
                <a:solidFill>
                  <a:srgbClr val="775F55"/>
                </a:solidFill>
                <a:ea typeface="Arial"/>
              </a:rPr>
              <a:t>ElementTree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 Usage</a:t>
            </a:r>
          </a:p>
        </p:txBody>
      </p:sp>
      <p:sp>
        <p:nvSpPr>
          <p:cNvPr id="604" name="CustomShape 5"/>
          <p:cNvSpPr/>
          <p:nvPr/>
        </p:nvSpPr>
        <p:spPr>
          <a:xfrm>
            <a:off x="228259" y="1676363"/>
            <a:ext cx="8610175" cy="3504262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81623" tIns="42443" rIns="81623" bIns="42443"/>
          <a:lstStyle/>
          <a:p>
            <a:pPr defTabSz="829280"/>
            <a:r>
              <a:rPr lang="en-US" sz="1300" dirty="0">
                <a:solidFill>
                  <a:srgbClr val="FF7700"/>
                </a:solidFill>
                <a:latin typeface="Courier New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xml.etree.ElementTree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as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ET
</a:t>
            </a:r>
            <a:r>
              <a:rPr lang="en-US" sz="1300" dirty="0">
                <a:solidFill>
                  <a:srgbClr val="DD0000"/>
                </a:solidFill>
                <a:latin typeface="Courier New"/>
              </a:rPr>
              <a:t># Parse the XML file and get the recipe element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document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ET.parse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"recipe.xml"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root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document.getroot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()
element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root.find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'title'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element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root.findall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'ingredient'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):
   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'amount'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],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'unit‘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])
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"Instructions:“</a:t>
            </a:r>
            <a:r>
              <a:rPr lang="en-US" sz="1300" dirty="0">
                <a:latin typeface="Courier New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element =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root.find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'instructions'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
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i,step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enumerate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element.findall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>
                <a:solidFill>
                  <a:srgbClr val="00AA00"/>
                </a:solidFill>
                <a:latin typeface="Courier New"/>
              </a:rPr>
              <a:t>'step'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)):
    </a:t>
            </a:r>
            <a:r>
              <a:rPr lang="en-US" sz="1300" dirty="0">
                <a:solidFill>
                  <a:srgbClr val="900090"/>
                </a:solidFill>
                <a:latin typeface="Courier New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 (i+1, </a:t>
            </a:r>
            <a:r>
              <a:rPr lang="en-US" sz="1300" dirty="0" err="1">
                <a:solidFill>
                  <a:srgbClr val="000000"/>
                </a:solidFill>
                <a:latin typeface="Courier New"/>
              </a:rPr>
              <a:t>step.text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)</a:t>
            </a:r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4"/>
          <p:cNvSpPr txBox="1"/>
          <p:nvPr/>
        </p:nvSpPr>
        <p:spPr>
          <a:xfrm>
            <a:off x="456519" y="122143"/>
            <a:ext cx="7543332" cy="1295238"/>
          </a:xfrm>
          <a:prstGeom prst="rect">
            <a:avLst/>
          </a:prstGeom>
        </p:spPr>
        <p:txBody>
          <a:bodyPr lIns="82927" tIns="41464" rIns="82927" bIns="41464" anchor="b"/>
          <a:lstStyle/>
          <a:p>
            <a:pPr algn="ctr" defTabSz="829280">
              <a:buSzPct val="45000"/>
            </a:pPr>
            <a:r>
              <a:rPr lang="en-US" sz="4000" dirty="0">
                <a:solidFill>
                  <a:srgbClr val="775F55"/>
                </a:solidFill>
                <a:ea typeface="Arial"/>
              </a:rPr>
              <a:t>Basic </a:t>
            </a:r>
            <a:r>
              <a:rPr lang="en-US" sz="4000" dirty="0" err="1">
                <a:solidFill>
                  <a:srgbClr val="775F55"/>
                </a:solidFill>
                <a:ea typeface="Arial"/>
              </a:rPr>
              <a:t>ElementTree</a:t>
            </a:r>
            <a:r>
              <a:rPr lang="en-US" sz="4000" dirty="0">
                <a:solidFill>
                  <a:srgbClr val="775F55"/>
                </a:solidFill>
                <a:ea typeface="Arial"/>
              </a:rPr>
              <a:t> Usage</a:t>
            </a:r>
          </a:p>
        </p:txBody>
      </p:sp>
      <p:sp>
        <p:nvSpPr>
          <p:cNvPr id="609" name="CustomShape 5"/>
          <p:cNvSpPr/>
          <p:nvPr/>
        </p:nvSpPr>
        <p:spPr>
          <a:xfrm>
            <a:off x="228259" y="1676362"/>
            <a:ext cx="8610175" cy="5029237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81623" tIns="42443" rIns="81623" bIns="42443"/>
          <a:lstStyle/>
          <a:p>
            <a:pPr defTabSz="829280"/>
            <a:r>
              <a:rPr lang="en-US" sz="1400" dirty="0">
                <a:solidFill>
                  <a:srgbClr val="FF7700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xml.etree.ElementTree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>
                <a:solidFill>
                  <a:srgbClr val="FF7700"/>
                </a:solidFill>
                <a:latin typeface="Courier New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ET
</a:t>
            </a:r>
            <a:r>
              <a:rPr lang="en-US" sz="1400" dirty="0">
                <a:solidFill>
                  <a:srgbClr val="DD0000"/>
                </a:solidFill>
                <a:latin typeface="Courier New"/>
              </a:rPr>
              <a:t># Parse the XML file and get the recipe element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
document =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ET.parse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AA00"/>
                </a:solidFill>
                <a:latin typeface="Courier New"/>
              </a:rPr>
              <a:t>"recipe.xml"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
root =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document.getroot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
ingredients = []
</a:t>
            </a:r>
            <a:r>
              <a:rPr lang="en-US" sz="1400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element </a:t>
            </a:r>
            <a:r>
              <a:rPr lang="en-US" sz="1400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root.findall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AA00"/>
                </a:solidFill>
                <a:latin typeface="Courier New"/>
              </a:rPr>
              <a:t>'ingredient'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):
   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ingredients.append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element.text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>
                <a:solidFill>
                  <a:srgbClr val="00AA00"/>
                </a:solidFill>
                <a:latin typeface="Courier New"/>
              </a:rPr>
              <a:t>'amount'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], </a:t>
            </a:r>
          </a:p>
          <a:p>
            <a:pPr defTabSz="829280"/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>
                <a:solidFill>
                  <a:srgbClr val="00AA00"/>
                </a:solidFill>
                <a:latin typeface="Courier New"/>
              </a:rPr>
              <a:t>'unit'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]])
    </a:t>
            </a:r>
            <a:r>
              <a:rPr lang="en-US" sz="1400" dirty="0">
                <a:solidFill>
                  <a:srgbClr val="FF7700"/>
                </a:solidFill>
                <a:latin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element.attrib.get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AA00"/>
                </a:solidFill>
                <a:latin typeface="Courier New"/>
              </a:rPr>
              <a:t>'state'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):
        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ingredients.append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element.attrib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>
                <a:solidFill>
                  <a:srgbClr val="00AA00"/>
                </a:solidFill>
                <a:latin typeface="Courier New"/>
              </a:rPr>
              <a:t>'state'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])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
</a:t>
            </a:r>
            <a:endParaRPr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How Long is the Data Kept?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>
              <a:buSzPct val="48000"/>
              <a:buFont typeface="Arial"/>
              <a:buChar char="❏"/>
            </a:pPr>
            <a:endParaRPr lang="en-US" sz="2600" dirty="0">
              <a:solidFill>
                <a:srgbClr val="000000"/>
              </a:solidFill>
              <a:ea typeface="Arial"/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98153BEE-9ACD-4804-9AC6-F1FC2C1D88DF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6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93" b="20439"/>
          <a:stretch/>
        </p:blipFill>
        <p:spPr>
          <a:xfrm>
            <a:off x="762000" y="1219144"/>
            <a:ext cx="6415632" cy="5318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477845"/>
            <a:ext cx="37490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75F55"/>
                </a:solidFill>
                <a:ea typeface="Arial"/>
              </a:rPr>
              <a:t>School Solution of EX5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2057400"/>
            <a:ext cx="8152350" cy="990860"/>
          </a:xfrm>
        </p:spPr>
        <p:txBody>
          <a:bodyPr/>
          <a:lstStyle/>
          <a:p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Keep up with the GUI demonstration!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Idea: Comparing stores by prices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–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Say you would like to get a list of squares, from some list/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tuple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US" dirty="0">
                <a:latin typeface="Arial" pitchFamily="34" charset="0"/>
                <a:cs typeface="Arial" pitchFamily="34" charset="0"/>
              </a:rPr>
              <a:t>. You would have probably written: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seems like a lot of code for such a simple operation.</a:t>
            </a:r>
          </a:p>
          <a:p>
            <a:r>
              <a:rPr lang="en-US" dirty="0"/>
              <a:t>In these cases you should remember your </a:t>
            </a:r>
            <a:r>
              <a:rPr lang="en-US" dirty="0" err="1"/>
              <a:t>zen</a:t>
            </a:r>
            <a:r>
              <a:rPr lang="en-US" dirty="0"/>
              <a:t>!</a:t>
            </a:r>
          </a:p>
          <a:p>
            <a:r>
              <a:rPr lang="en-US" dirty="0"/>
              <a:t>Simple is better, but how can we simplify this?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/>
              </a:rPr>
              <a:t>get_squares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 way to create a list from another </a:t>
            </a:r>
            <a:r>
              <a:rPr lang="en-US" dirty="0" err="1"/>
              <a:t>iterable</a:t>
            </a:r>
            <a:r>
              <a:rPr lang="en-US" dirty="0"/>
              <a:t>/sequence, where each element in the created list:</a:t>
            </a:r>
          </a:p>
          <a:p>
            <a:pPr lvl="1"/>
            <a:r>
              <a:rPr lang="en-US" dirty="0"/>
              <a:t>Satisfies a certain condition.</a:t>
            </a:r>
          </a:p>
          <a:p>
            <a:pPr lvl="1"/>
            <a:r>
              <a:rPr lang="en-US" dirty="0"/>
              <a:t>Is a function of a member in the original sequence/</a:t>
            </a:r>
            <a:r>
              <a:rPr lang="en-US" dirty="0" err="1"/>
              <a:t>iterabel</a:t>
            </a:r>
            <a:r>
              <a:rPr lang="en-US" dirty="0"/>
              <a:t>.</a:t>
            </a:r>
          </a:p>
          <a:p>
            <a:r>
              <a:rPr lang="en-US" dirty="0"/>
              <a:t>It allows for the creation of lists in an understandable syntax.</a:t>
            </a:r>
          </a:p>
          <a:p>
            <a:r>
              <a:rPr lang="en-US" dirty="0"/>
              <a:t>You just write your expression inside the ‘[]’!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Returning to our previous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be simplified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Much easier right?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760" y="4365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/>
              </a:rPr>
              <a:t>get_squares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22768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/>
              </a:rPr>
              <a:t>get_squares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00200"/>
            <a:ext cx="8532440" cy="4997152"/>
          </a:xfrm>
        </p:spPr>
        <p:txBody>
          <a:bodyPr>
            <a:normAutofit/>
          </a:bodyPr>
          <a:lstStyle/>
          <a:p>
            <a:r>
              <a:rPr lang="en-US" dirty="0"/>
              <a:t>You can add conditions inside an expression, allowing for the creation of a </a:t>
            </a:r>
            <a:r>
              <a:rPr lang="en-US" dirty="0" err="1"/>
              <a:t>sublist</a:t>
            </a:r>
            <a:r>
              <a:rPr lang="en-US" dirty="0"/>
              <a:t> in a more “</a:t>
            </a:r>
            <a:r>
              <a:rPr lang="en-US" dirty="0" err="1"/>
              <a:t>pythonic</a:t>
            </a:r>
            <a:r>
              <a:rPr lang="en-US" dirty="0"/>
              <a:t>” way.</a:t>
            </a:r>
          </a:p>
          <a:p>
            <a:r>
              <a:rPr lang="en-US" dirty="0"/>
              <a:t>What do you think these examples do?</a:t>
            </a:r>
          </a:p>
          <a:p>
            <a:pPr lvl="1"/>
            <a:r>
              <a:rPr lang="en-US" sz="23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min</a:t>
            </a:r>
            <a:r>
              <a:rPr lang="en-US" sz="2300" b="1" dirty="0" err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max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)]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23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num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is_prime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)]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23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chr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chr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chr</a:t>
            </a:r>
            <a:r>
              <a:rPr lang="en-US" sz="23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islower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()]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/>
            <a:r>
              <a:rPr lang="en-US" sz="23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round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pi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))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6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)]</a:t>
            </a:r>
          </a:p>
          <a:p>
            <a:pPr lvl="1"/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[[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],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4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5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6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],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7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8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300" dirty="0">
                <a:solidFill>
                  <a:srgbClr val="FF0000"/>
                </a:solidFill>
                <a:latin typeface="Courier New"/>
              </a:rPr>
              <a:t>9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]]</a:t>
            </a:r>
            <a:br>
              <a:rPr lang="en-US" sz="2300" dirty="0">
                <a:solidFill>
                  <a:srgbClr val="000000"/>
                </a:solidFill>
                <a:latin typeface="Courier New"/>
              </a:rPr>
            </a:br>
            <a:r>
              <a:rPr lang="en-US" sz="23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num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elem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num </a:t>
            </a:r>
            <a:r>
              <a:rPr lang="en-US" sz="23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urier New"/>
              </a:rPr>
              <a:t>elem</a:t>
            </a:r>
            <a:r>
              <a:rPr lang="en-US" sz="2300" b="1" dirty="0">
                <a:solidFill>
                  <a:srgbClr val="000080"/>
                </a:solidFill>
                <a:latin typeface="Courier New"/>
              </a:rPr>
              <a:t>]</a:t>
            </a:r>
            <a:endParaRPr lang="en-US" sz="2300" dirty="0"/>
          </a:p>
          <a:p>
            <a:pPr lvl="1"/>
            <a:endParaRPr lang="en-US" sz="23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323614" y="418682"/>
            <a:ext cx="8496209" cy="633576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ctr" defTabSz="829280"/>
            <a:r>
              <a:rPr lang="en-GB" sz="4000" dirty="0" err="1">
                <a:solidFill>
                  <a:srgbClr val="775F55"/>
                </a:solidFill>
                <a:latin typeface="Tw Cen MT"/>
              </a:rPr>
              <a:t>Fucntion</a:t>
            </a:r>
            <a:r>
              <a:rPr lang="en-GB" sz="4000" dirty="0">
                <a:solidFill>
                  <a:srgbClr val="775F55"/>
                </a:solidFill>
                <a:latin typeface="Tw Cen MT"/>
              </a:rPr>
              <a:t> Extras</a:t>
            </a:r>
            <a:endParaRPr lang="en-GB" sz="4000" dirty="0">
              <a:solidFill>
                <a:prstClr val="black"/>
              </a:solidFill>
            </a:endParaRPr>
          </a:p>
        </p:txBody>
      </p:sp>
      <p:sp>
        <p:nvSpPr>
          <p:cNvPr id="681" name="TextShape 2"/>
          <p:cNvSpPr txBox="1"/>
          <p:nvPr/>
        </p:nvSpPr>
        <p:spPr>
          <a:xfrm>
            <a:off x="323614" y="1196609"/>
            <a:ext cx="8496209" cy="5400744"/>
          </a:xfrm>
          <a:prstGeom prst="rect">
            <a:avLst/>
          </a:prstGeom>
        </p:spPr>
        <p:txBody>
          <a:bodyPr lIns="82927" tIns="41464" rIns="82927" bIns="41464"/>
          <a:lstStyle/>
          <a:p>
            <a:pPr defTabSz="829280">
              <a:buFont typeface="Arial"/>
              <a:buChar char="•"/>
            </a:pPr>
            <a:endParaRPr lang="en-US" sz="2900" dirty="0">
              <a:solidFill>
                <a:srgbClr val="000000"/>
              </a:solidFill>
              <a:latin typeface="Calibri"/>
            </a:endParaRPr>
          </a:p>
          <a:p>
            <a:pPr defTabSz="829280">
              <a:buFont typeface="Arial"/>
              <a:buChar char="•"/>
            </a:pPr>
            <a:r>
              <a:rPr lang="he-IL" sz="2900" dirty="0">
                <a:solidFill>
                  <a:srgbClr val="000000"/>
                </a:solidFill>
                <a:latin typeface="+mj-lt"/>
              </a:rPr>
              <a:t>You can define functions that accept as many arguments as the user wishes to provide.</a:t>
            </a:r>
            <a:endParaRPr dirty="0">
              <a:solidFill>
                <a:prstClr val="black"/>
              </a:solidFill>
              <a:latin typeface="+mj-lt"/>
            </a:endParaRPr>
          </a:p>
          <a:p>
            <a:pPr defTabSz="829280">
              <a:buFont typeface="Arial"/>
              <a:buChar char="•"/>
            </a:pPr>
            <a:r>
              <a:rPr lang="he-IL" sz="2900" dirty="0">
                <a:solidFill>
                  <a:srgbClr val="000000"/>
                </a:solidFill>
                <a:latin typeface="+mj-lt"/>
              </a:rPr>
              <a:t>Arguments are placed in a tuple. </a:t>
            </a:r>
            <a:endParaRPr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82" name="TextShape 3"/>
          <p:cNvSpPr txBox="1"/>
          <p:nvPr/>
        </p:nvSpPr>
        <p:spPr>
          <a:xfrm>
            <a:off x="8747655" y="6525504"/>
            <a:ext cx="395127" cy="332137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algn="r" defTabSz="829280"/>
            <a:fld id="{520FBA13-F846-4072-A9F4-F3EEFBDF79DD}" type="slidenum">
              <a:rPr lang="en-US" sz="1100">
                <a:solidFill>
                  <a:srgbClr val="8B8B8B"/>
                </a:solidFill>
                <a:latin typeface="Calibri"/>
              </a:rPr>
              <a:pPr algn="r" defTabSz="829280"/>
              <a:t>65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7315200" cy="2426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12" y="3737246"/>
            <a:ext cx="2701143" cy="1163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3"/>
            <a:ext cx="8219520" cy="1054191"/>
          </a:xfrm>
          <a:ln/>
        </p:spPr>
        <p:txBody>
          <a:bodyPr lIns="82945" tIns="41473" rIns="82945" bIns="41473"/>
          <a:lstStyle/>
          <a:p>
            <a:pPr>
              <a:lnSpc>
                <a:spcPct val="6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Passing dictionaries to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2" y="1752600"/>
            <a:ext cx="8338268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0" y="4495800"/>
            <a:ext cx="4900246" cy="914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How Long is the Data Kept? 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r>
              <a:rPr lang="en-US" sz="2800" dirty="0">
                <a:solidFill>
                  <a:srgbClr val="000000"/>
                </a:solidFill>
              </a:rPr>
              <a:t>But what happens to the accounts data when the program finishes to run, for any reason?</a:t>
            </a:r>
          </a:p>
          <a:p>
            <a:pPr defTabSz="829280"/>
            <a:endParaRPr lang="en-US" sz="2600" dirty="0">
              <a:solidFill>
                <a:srgbClr val="000000"/>
              </a:solidFill>
            </a:endParaRPr>
          </a:p>
          <a:p>
            <a:pPr defTabSz="829280"/>
            <a:r>
              <a:rPr lang="en-US" sz="2800" b="1" i="1" dirty="0">
                <a:solidFill>
                  <a:srgbClr val="000000"/>
                </a:solidFill>
              </a:rPr>
              <a:t>That data is lost, since it is kept only while the program is running</a:t>
            </a:r>
            <a:endParaRPr lang="en-US" sz="2800" b="1" i="1" dirty="0">
              <a:solidFill>
                <a:prstClr val="black"/>
              </a:solidFill>
            </a:endParaRPr>
          </a:p>
          <a:p>
            <a:pPr defTabSz="829280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A7BCB4C1-330F-4B24-8653-6F1CFF2C4D40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7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Solution – we can use files!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A file is an ordered sequence of bytes.</a:t>
            </a:r>
          </a:p>
          <a:p>
            <a:pPr defTabSz="829280">
              <a:buFont typeface="Wingdings" charset="2"/>
              <a:buChar char=""/>
            </a:pPr>
            <a:endParaRPr lang="en-US" sz="2800" dirty="0">
              <a:solidFill>
                <a:srgbClr val="000000"/>
              </a:solidFill>
              <a:ea typeface="Arial"/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</a:rPr>
              <a:t>Can store large amount of data</a:t>
            </a:r>
          </a:p>
          <a:p>
            <a:pPr defTabSz="829280">
              <a:buFont typeface="Wingdings" charset="2"/>
              <a:buChar char=""/>
            </a:pPr>
            <a:endParaRPr sz="2800" dirty="0">
              <a:solidFill>
                <a:prstClr val="black"/>
              </a:solidFill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Files information is maintained across  system shut downs\reboots, and could be accessed by different programs.</a:t>
            </a:r>
          </a:p>
          <a:p>
            <a:pPr defTabSz="829280">
              <a:buFont typeface="Wingdings" charset="2"/>
              <a:buChar char=""/>
            </a:pPr>
            <a:endParaRPr lang="en-US" sz="2800" dirty="0">
              <a:solidFill>
                <a:srgbClr val="000000"/>
              </a:solidFill>
              <a:ea typeface="Arial"/>
            </a:endParaRPr>
          </a:p>
          <a:p>
            <a:pPr defTabSz="829280">
              <a:buFont typeface="Wingdings" charset="2"/>
              <a:buChar char=""/>
            </a:pPr>
            <a:r>
              <a:rPr lang="en-US" sz="2800" dirty="0">
                <a:solidFill>
                  <a:srgbClr val="000000"/>
                </a:solidFill>
                <a:ea typeface="Arial"/>
              </a:rPr>
              <a:t>Upon reading a file, a suitable program interprets the content of a file (playing music, displaying images and text).</a:t>
            </a:r>
          </a:p>
          <a:p>
            <a:pPr defTabSz="829280">
              <a:buFont typeface="Wingdings" charset="2"/>
              <a:buChar char=""/>
            </a:pPr>
            <a:endParaRPr dirty="0">
              <a:solidFill>
                <a:prstClr val="black"/>
              </a:solidFill>
            </a:endParaRPr>
          </a:p>
          <a:p>
            <a:pPr defTabSz="829280"/>
            <a:endParaRPr dirty="0">
              <a:solidFill>
                <a:prstClr val="black"/>
              </a:solidFill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A7BCB4C1-330F-4B24-8653-6F1CFF2C4D40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5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12610" y="228610"/>
            <a:ext cx="8152350" cy="990534"/>
          </a:xfrm>
          <a:prstGeom prst="rect">
            <a:avLst/>
          </a:prstGeom>
        </p:spPr>
        <p:txBody>
          <a:bodyPr lIns="82927" tIns="82927" rIns="82927" bIns="82927" anchor="ctr"/>
          <a:lstStyle/>
          <a:p>
            <a:pPr defTabSz="829280"/>
            <a:r>
              <a:rPr lang="en-US" sz="4000" dirty="0">
                <a:solidFill>
                  <a:srgbClr val="775F55"/>
                </a:solidFill>
                <a:ea typeface="Arial"/>
              </a:rPr>
              <a:t>Handling Files in Python</a:t>
            </a:r>
            <a:r>
              <a:rPr lang="en-US" sz="1300" dirty="0">
                <a:solidFill>
                  <a:srgbClr val="000000"/>
                </a:solidFill>
                <a:ea typeface="Arial"/>
              </a:rPr>
              <a:t>
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612610" y="1600271"/>
            <a:ext cx="8152350" cy="4495449"/>
          </a:xfrm>
          <a:prstGeom prst="rect">
            <a:avLst/>
          </a:prstGeom>
        </p:spPr>
        <p:txBody>
          <a:bodyPr lIns="82927" tIns="82927" rIns="82927" bIns="82927"/>
          <a:lstStyle/>
          <a:p>
            <a:pPr defTabSz="829280"/>
            <a:endParaRPr sz="2800" dirty="0">
              <a:solidFill>
                <a:prstClr val="black"/>
              </a:solidFill>
            </a:endParaRPr>
          </a:p>
          <a:p>
            <a:pPr defTabSz="829280"/>
            <a:r>
              <a:rPr lang="en-US" sz="2800" dirty="0">
                <a:solidFill>
                  <a:srgbClr val="000000"/>
                </a:solidFill>
                <a:ea typeface="Arial"/>
              </a:rPr>
              <a:t>To create files, write to files and read from files </a:t>
            </a:r>
            <a:r>
              <a:rPr lang="en-US" sz="2800" b="1" dirty="0">
                <a:solidFill>
                  <a:srgbClr val="000000"/>
                </a:solidFill>
                <a:ea typeface="Arial"/>
              </a:rPr>
              <a:t>Python defines a custom file handling API </a:t>
            </a:r>
            <a:r>
              <a:rPr lang="en-US" sz="2800" dirty="0">
                <a:solidFill>
                  <a:srgbClr val="000000"/>
                </a:solidFill>
                <a:ea typeface="Arial"/>
              </a:rPr>
              <a:t>(Application Programming Interface).</a:t>
            </a:r>
            <a:endParaRPr sz="2800" dirty="0">
              <a:solidFill>
                <a:prstClr val="black"/>
              </a:solidFill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0" y="1272051"/>
            <a:ext cx="533258" cy="243959"/>
          </a:xfrm>
          <a:prstGeom prst="rect">
            <a:avLst/>
          </a:prstGeom>
        </p:spPr>
        <p:txBody>
          <a:bodyPr lIns="82927" tIns="41464" rIns="82927" bIns="41464" anchor="ctr"/>
          <a:lstStyle/>
          <a:p>
            <a:pPr defTabSz="829280"/>
            <a:fld id="{A7BCB4C1-330F-4B24-8653-6F1CFF2C4D40}" type="slidenum">
              <a:rPr lang="en-US" sz="1300" b="1">
                <a:solidFill>
                  <a:srgbClr val="FFFFFF"/>
                </a:solidFill>
                <a:ea typeface="Arial"/>
              </a:rPr>
              <a:pPr defTabSz="829280"/>
              <a:t>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9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2578</Words>
  <Application>Microsoft Office PowerPoint</Application>
  <PresentationFormat>On-screen Show (4:3)</PresentationFormat>
  <Paragraphs>492</Paragraphs>
  <Slides>66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81" baseType="lpstr">
      <vt:lpstr>ＭＳ Ｐゴシック</vt:lpstr>
      <vt:lpstr>Arial</vt:lpstr>
      <vt:lpstr>Calibri</vt:lpstr>
      <vt:lpstr>Courier New</vt:lpstr>
      <vt:lpstr>DejaVu Sans</vt:lpstr>
      <vt:lpstr>Menlo</vt:lpstr>
      <vt:lpstr>StarSymbol</vt:lpstr>
      <vt:lpstr>Times New Roman</vt:lpstr>
      <vt:lpstr>Tw Cen MT</vt:lpstr>
      <vt:lpstr>Verdana</vt:lpstr>
      <vt:lpstr>Wingdings</vt:lpstr>
      <vt:lpstr>Wingdings 2</vt:lpstr>
      <vt:lpstr>1_Office Theme</vt:lpstr>
      <vt:lpstr>1_Median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multiple lines – use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Dictionary Data Structure</vt:lpstr>
      <vt:lpstr>The Dictionary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Keys are unique - values not necessarily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 Tree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School Solution of EX5</vt:lpstr>
      <vt:lpstr>List Comprehensions – motivation</vt:lpstr>
      <vt:lpstr>List Comprehensions - 1</vt:lpstr>
      <vt:lpstr>List Comprehensions - 2</vt:lpstr>
      <vt:lpstr>Conditioning</vt:lpstr>
      <vt:lpstr>PowerPoint Presentation</vt:lpstr>
      <vt:lpstr>Passing dictionaries to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doronz</dc:creator>
  <cp:lastModifiedBy>Shelly</cp:lastModifiedBy>
  <cp:revision>79</cp:revision>
  <dcterms:created xsi:type="dcterms:W3CDTF">2015-11-12T11:44:09Z</dcterms:created>
  <dcterms:modified xsi:type="dcterms:W3CDTF">2016-12-02T08:53:18Z</dcterms:modified>
</cp:coreProperties>
</file>