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8" r:id="rId2"/>
    <p:sldId id="257" r:id="rId3"/>
    <p:sldId id="262" r:id="rId4"/>
    <p:sldId id="259" r:id="rId5"/>
    <p:sldId id="263" r:id="rId6"/>
    <p:sldId id="261" r:id="rId7"/>
    <p:sldId id="264" r:id="rId8"/>
    <p:sldId id="266" r:id="rId9"/>
    <p:sldId id="268" r:id="rId10"/>
    <p:sldId id="265" r:id="rId11"/>
    <p:sldId id="267" r:id="rId12"/>
    <p:sldId id="256" r:id="rId13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4B3"/>
    <a:srgbClr val="FFFFFF"/>
    <a:srgbClr val="6633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12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E88D-AA88-48C0-8D72-2274D577EC55}" type="datetimeFigureOut">
              <a:rPr lang="he-IL" smtClean="0"/>
              <a:t>כ"ז/כסלו/תשע"ו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FEB8-2523-4406-8716-EC0159631A8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216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E88D-AA88-48C0-8D72-2274D577EC55}" type="datetimeFigureOut">
              <a:rPr lang="he-IL" smtClean="0"/>
              <a:t>כ"ז/כסלו/תשע"ו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FEB8-2523-4406-8716-EC0159631A8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049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E88D-AA88-48C0-8D72-2274D577EC55}" type="datetimeFigureOut">
              <a:rPr lang="he-IL" smtClean="0"/>
              <a:t>כ"ז/כסלו/תשע"ו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FEB8-2523-4406-8716-EC0159631A8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241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E88D-AA88-48C0-8D72-2274D577EC55}" type="datetimeFigureOut">
              <a:rPr lang="he-IL" smtClean="0"/>
              <a:t>כ"ז/כסלו/תשע"ו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FEB8-2523-4406-8716-EC0159631A8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681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E88D-AA88-48C0-8D72-2274D577EC55}" type="datetimeFigureOut">
              <a:rPr lang="he-IL" smtClean="0"/>
              <a:t>כ"ז/כסלו/תשע"ו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FEB8-2523-4406-8716-EC0159631A8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109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E88D-AA88-48C0-8D72-2274D577EC55}" type="datetimeFigureOut">
              <a:rPr lang="he-IL" smtClean="0"/>
              <a:t>כ"ז/כסלו/תשע"ו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FEB8-2523-4406-8716-EC0159631A8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555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E88D-AA88-48C0-8D72-2274D577EC55}" type="datetimeFigureOut">
              <a:rPr lang="he-IL" smtClean="0"/>
              <a:t>כ"ז/כסלו/תשע"ו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FEB8-2523-4406-8716-EC0159631A8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969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E88D-AA88-48C0-8D72-2274D577EC55}" type="datetimeFigureOut">
              <a:rPr lang="he-IL" smtClean="0"/>
              <a:t>כ"ז/כסלו/תשע"ו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FEB8-2523-4406-8716-EC0159631A8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094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E88D-AA88-48C0-8D72-2274D577EC55}" type="datetimeFigureOut">
              <a:rPr lang="he-IL" smtClean="0"/>
              <a:t>כ"ז/כסלו/תשע"ו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FEB8-2523-4406-8716-EC0159631A8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3027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E88D-AA88-48C0-8D72-2274D577EC55}" type="datetimeFigureOut">
              <a:rPr lang="he-IL" smtClean="0"/>
              <a:t>כ"ז/כסלו/תשע"ו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FEB8-2523-4406-8716-EC0159631A8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9484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E88D-AA88-48C0-8D72-2274D577EC55}" type="datetimeFigureOut">
              <a:rPr lang="he-IL" smtClean="0"/>
              <a:t>כ"ז/כסלו/תשע"ו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FEB8-2523-4406-8716-EC0159631A8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27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EE88D-AA88-48C0-8D72-2274D577EC55}" type="datetimeFigureOut">
              <a:rPr lang="he-IL" smtClean="0"/>
              <a:t>כ"ז/כסלו/תשע"ו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FFEB8-2523-4406-8716-EC0159631A8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356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0"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56674" y="0"/>
            <a:ext cx="5406189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5400" b="1" dirty="0" smtClean="0">
                <a:ln>
                  <a:solidFill>
                    <a:schemeClr val="bg1"/>
                  </a:solidFill>
                </a:ln>
                <a:solidFill>
                  <a:srgbClr val="663300"/>
                </a:solidFill>
                <a:effectLst>
                  <a:glow rad="190500">
                    <a:srgbClr val="EFE4B3">
                      <a:alpha val="60000"/>
                    </a:srgbClr>
                  </a:glow>
                </a:effectLst>
                <a:latin typeface="Broadway" panose="04040905080B02020502" pitchFamily="82" charset="0"/>
              </a:rPr>
              <a:t>Coffee Break</a:t>
            </a:r>
            <a:endParaRPr lang="he-IL" sz="5400" b="1" dirty="0">
              <a:ln>
                <a:solidFill>
                  <a:schemeClr val="bg1"/>
                </a:solidFill>
              </a:ln>
              <a:solidFill>
                <a:srgbClr val="663300"/>
              </a:solidFill>
              <a:effectLst>
                <a:glow rad="190500">
                  <a:srgbClr val="EFE4B3">
                    <a:alpha val="60000"/>
                  </a:srgbClr>
                </a:glow>
              </a:effectLst>
              <a:latin typeface="Broadway" panose="04040905080B020205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3704" y="923330"/>
            <a:ext cx="824029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 smtClean="0">
                <a:ln w="3175">
                  <a:noFill/>
                </a:ln>
                <a:solidFill>
                  <a:srgbClr val="663300"/>
                </a:solidFill>
                <a:effectLst>
                  <a:glow rad="190500">
                    <a:srgbClr val="EFE4B3">
                      <a:alpha val="60000"/>
                    </a:srgbClr>
                  </a:glow>
                </a:effectLst>
                <a:latin typeface="Batang" panose="02030600000101010101" pitchFamily="18" charset="-127"/>
                <a:ea typeface="Batang" panose="02030600000101010101" pitchFamily="18" charset="-127"/>
                <a:cs typeface="Segoe UI Semilight" panose="020B0402040204020203" pitchFamily="34" charset="0"/>
              </a:rPr>
              <a:t>Spend your time with interesting people</a:t>
            </a:r>
            <a:endParaRPr lang="he-IL" sz="3200" b="1" dirty="0">
              <a:ln w="3175">
                <a:noFill/>
              </a:ln>
              <a:solidFill>
                <a:srgbClr val="663300"/>
              </a:solidFill>
              <a:effectLst>
                <a:glow rad="190500">
                  <a:srgbClr val="EFE4B3">
                    <a:alpha val="60000"/>
                  </a:srgbClr>
                </a:glow>
              </a:effectLst>
              <a:latin typeface="Batang" panose="02030600000101010101" pitchFamily="18" charset="-127"/>
              <a:ea typeface="Batang" panose="02030600000101010101" pitchFamily="18" charset="-127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19552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>
            <a:alpha val="6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>
            <a:spLocks noGrp="1"/>
          </p:cNvSpPr>
          <p:nvPr>
            <p:ph type="title"/>
          </p:nvPr>
        </p:nvSpPr>
        <p:spPr>
          <a:xfrm>
            <a:off x="14085" y="372295"/>
            <a:ext cx="9142615" cy="1325563"/>
          </a:xfrm>
          <a:prstGeom prst="rect">
            <a:avLst/>
          </a:prstGeom>
          <a:solidFill>
            <a:srgbClr val="6633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>
                <a:solidFill>
                  <a:srgbClr val="EFE4B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העבודה מאחורי הקלעים</a:t>
            </a:r>
            <a:endParaRPr lang="he-IL" dirty="0">
              <a:solidFill>
                <a:srgbClr val="EFE4B3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9292" y="2037416"/>
            <a:ext cx="8712200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b="1" dirty="0" smtClean="0">
                <a:solidFill>
                  <a:srgbClr val="6633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באפליקציה שלנו השתמשנו ב:</a:t>
            </a:r>
          </a:p>
          <a:p>
            <a:endParaRPr lang="he-IL" sz="3200" b="1" dirty="0" smtClean="0">
              <a:solidFill>
                <a:srgbClr val="6633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3200" b="1" dirty="0" smtClean="0">
                <a:solidFill>
                  <a:srgbClr val="6633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טכנולוגיה חדישה של </a:t>
            </a:r>
            <a:r>
              <a:rPr lang="en-US" sz="3200" b="1" dirty="0" smtClean="0">
                <a:solidFill>
                  <a:srgbClr val="6633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HTML5</a:t>
            </a:r>
            <a:r>
              <a:rPr lang="he-IL" sz="3200" b="1" dirty="0" smtClean="0">
                <a:solidFill>
                  <a:srgbClr val="6633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ו-</a:t>
            </a:r>
            <a:r>
              <a:rPr lang="en-US" sz="3200" b="1" dirty="0" smtClean="0">
                <a:solidFill>
                  <a:srgbClr val="6633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CSS3</a:t>
            </a:r>
            <a:r>
              <a:rPr lang="he-IL" sz="3200" b="1" dirty="0">
                <a:solidFill>
                  <a:srgbClr val="6633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he-IL" sz="3200" b="1" dirty="0" smtClean="0">
                <a:solidFill>
                  <a:srgbClr val="6633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לעיצוב</a:t>
            </a:r>
          </a:p>
          <a:p>
            <a:endParaRPr lang="he-IL" sz="3200" b="1" dirty="0">
              <a:solidFill>
                <a:srgbClr val="6633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3200" b="1" dirty="0" smtClean="0">
                <a:solidFill>
                  <a:srgbClr val="6633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שימוש ב - </a:t>
            </a:r>
            <a:r>
              <a:rPr lang="en-US" sz="3200" b="1" dirty="0" smtClean="0">
                <a:solidFill>
                  <a:srgbClr val="6633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Cloud platform as service</a:t>
            </a:r>
            <a:endParaRPr lang="he-IL" sz="3200" b="1" dirty="0" smtClean="0">
              <a:solidFill>
                <a:srgbClr val="6633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he-IL" sz="3200" b="1" dirty="0">
              <a:solidFill>
                <a:srgbClr val="6633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6633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JAVASCRIPT </a:t>
            </a:r>
            <a:r>
              <a:rPr lang="he-IL" sz="3200" b="1" dirty="0" smtClean="0">
                <a:solidFill>
                  <a:srgbClr val="6633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he-IL" sz="3200" b="1" dirty="0" smtClean="0">
                <a:solidFill>
                  <a:srgbClr val="6633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לשפת </a:t>
            </a:r>
            <a:r>
              <a:rPr lang="he-IL" sz="3200" b="1" dirty="0" smtClean="0">
                <a:solidFill>
                  <a:srgbClr val="6633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שרת </a:t>
            </a:r>
            <a:r>
              <a:rPr lang="he-IL" sz="3200" b="1" dirty="0" smtClean="0">
                <a:solidFill>
                  <a:srgbClr val="6633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ולקוח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3200" b="1" dirty="0">
              <a:solidFill>
                <a:srgbClr val="6633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3200" b="1" dirty="0" smtClean="0">
                <a:solidFill>
                  <a:srgbClr val="6633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שימוש ב-</a:t>
            </a:r>
            <a:r>
              <a:rPr lang="en-US" sz="3200" b="1" dirty="0" smtClean="0">
                <a:solidFill>
                  <a:srgbClr val="6633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Android Studio</a:t>
            </a:r>
            <a:r>
              <a:rPr lang="he-IL" sz="3200" b="1" dirty="0" smtClean="0">
                <a:solidFill>
                  <a:srgbClr val="6633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ליצירת האפליקציה</a:t>
            </a:r>
            <a:endParaRPr lang="he-IL" sz="3200" b="1" dirty="0" smtClean="0">
              <a:solidFill>
                <a:srgbClr val="663300"/>
              </a:solidFill>
              <a:latin typeface="Brush Script MT" panose="03060802040406070304" pitchFamily="66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89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>
            <a:alpha val="6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>
            <a:spLocks noGrp="1"/>
          </p:cNvSpPr>
          <p:nvPr>
            <p:ph type="title"/>
          </p:nvPr>
        </p:nvSpPr>
        <p:spPr>
          <a:xfrm>
            <a:off x="14085" y="372295"/>
            <a:ext cx="9142615" cy="1325563"/>
          </a:xfrm>
          <a:prstGeom prst="rect">
            <a:avLst/>
          </a:prstGeom>
          <a:solidFill>
            <a:srgbClr val="6633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>
                <a:solidFill>
                  <a:srgbClr val="EFE4B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לאן מתקדמים מכאן ?</a:t>
            </a:r>
            <a:endParaRPr lang="he-IL" dirty="0">
              <a:solidFill>
                <a:srgbClr val="EFE4B3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9292" y="2329516"/>
            <a:ext cx="8712200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3200" b="1" dirty="0" smtClean="0">
                <a:solidFill>
                  <a:srgbClr val="6633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נוסיף צ'אטים למשתתפי האירוע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3200" b="1" dirty="0">
              <a:solidFill>
                <a:srgbClr val="6633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3200" b="1" dirty="0" smtClean="0">
                <a:solidFill>
                  <a:srgbClr val="6633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נאפשר בחירה של טווח גילאים שברצוננו לפגוש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3200" b="1" dirty="0">
              <a:solidFill>
                <a:srgbClr val="6633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3200" b="1" dirty="0" smtClean="0">
                <a:solidFill>
                  <a:srgbClr val="6633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יהיו תוויות כך שנוכל לסנן את סוגי האירועים שיעניינו אותנו</a:t>
            </a:r>
          </a:p>
        </p:txBody>
      </p:sp>
    </p:spTree>
    <p:extLst>
      <p:ext uri="{BB962C8B-B14F-4D97-AF65-F5344CB8AC3E}">
        <p14:creationId xmlns:p14="http://schemas.microsoft.com/office/powerpoint/2010/main" val="316689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D:\Cloud\Google_Drive\עדכונים\מצגות\תמונות\smile.jpg"/>
          <p:cNvPicPr>
            <a:picLocks noChangeAspect="1" noChangeArrowheads="1"/>
          </p:cNvPicPr>
          <p:nvPr/>
        </p:nvPicPr>
        <p:blipFill>
          <a:blip r:embed="rId2" cstate="print"/>
          <a:srcRect r="9174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84541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>
            <a:alpha val="6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090737" y="301590"/>
            <a:ext cx="4772047" cy="196977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b="1" dirty="0" smtClean="0">
                <a:solidFill>
                  <a:srgbClr val="6633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לכולם זה קורה. </a:t>
            </a:r>
            <a:r>
              <a:rPr lang="he-IL" sz="6600" b="1" dirty="0" smtClean="0">
                <a:solidFill>
                  <a:srgbClr val="6633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בדידות. </a:t>
            </a:r>
            <a:endParaRPr lang="he-IL" sz="5400" b="1" dirty="0" smtClean="0">
              <a:solidFill>
                <a:srgbClr val="6633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he-IL" sz="2800" b="1" dirty="0" smtClean="0">
                <a:solidFill>
                  <a:srgbClr val="6633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היא מגיעה לכולם. </a:t>
            </a:r>
            <a:endParaRPr lang="he-IL" sz="2800" b="1" dirty="0">
              <a:solidFill>
                <a:srgbClr val="6633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27" name="תמונה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91" y="1366189"/>
            <a:ext cx="2512930" cy="2512930"/>
          </a:xfrm>
          <a:prstGeom prst="rect">
            <a:avLst/>
          </a:prstGeom>
        </p:spPr>
      </p:pic>
      <p:pic>
        <p:nvPicPr>
          <p:cNvPr id="28" name="תמונה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790" y="3246721"/>
            <a:ext cx="3311524" cy="331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36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reveal thruBlk="1"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>
            <a:alpha val="6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אליפסה 3"/>
          <p:cNvSpPr/>
          <p:nvPr/>
        </p:nvSpPr>
        <p:spPr>
          <a:xfrm>
            <a:off x="-898358" y="1315453"/>
            <a:ext cx="4219074" cy="4003267"/>
          </a:xfrm>
          <a:prstGeom prst="ellipse">
            <a:avLst/>
          </a:prstGeom>
          <a:solidFill>
            <a:srgbClr val="66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"בני </a:t>
            </a:r>
            <a:r>
              <a:rPr lang="he-IL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אדם עוצבו </a:t>
            </a:r>
            <a:r>
              <a:rPr lang="he-IL" sz="2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למטרות רבות</a:t>
            </a:r>
            <a:r>
              <a:rPr lang="he-IL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 </a:t>
            </a:r>
            <a:endParaRPr lang="he-IL" sz="2400" b="1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he-IL" sz="2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בדידות</a:t>
            </a:r>
            <a:r>
              <a:rPr lang="he-IL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 אינה אחת </a:t>
            </a:r>
            <a:r>
              <a:rPr lang="he-IL" sz="2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מהמטרות </a:t>
            </a:r>
            <a:r>
              <a:rPr lang="he-IL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האלו</a:t>
            </a:r>
            <a:r>
              <a:rPr lang="he-IL" sz="2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."</a:t>
            </a:r>
            <a:endParaRPr lang="he-IL" sz="24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he-IL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 מרק </a:t>
            </a:r>
            <a:r>
              <a:rPr lang="he-IL" sz="2400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צ'רי</a:t>
            </a:r>
            <a:endParaRPr lang="he-IL" sz="24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14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>
            <a:alpha val="6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364" y="3757554"/>
            <a:ext cx="915366" cy="915366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369" y="2202386"/>
            <a:ext cx="797430" cy="797430"/>
          </a:xfrm>
          <a:prstGeom prst="rect">
            <a:avLst/>
          </a:prstGeom>
        </p:spPr>
      </p:pic>
      <p:pic>
        <p:nvPicPr>
          <p:cNvPr id="12" name="תמונה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514" y="5393455"/>
            <a:ext cx="800176" cy="800176"/>
          </a:xfrm>
          <a:prstGeom prst="rect">
            <a:avLst/>
          </a:prstGeom>
        </p:spPr>
      </p:pic>
      <p:sp>
        <p:nvSpPr>
          <p:cNvPr id="14" name="Rectangle 6"/>
          <p:cNvSpPr>
            <a:spLocks noGrp="1"/>
          </p:cNvSpPr>
          <p:nvPr>
            <p:ph type="title"/>
          </p:nvPr>
        </p:nvSpPr>
        <p:spPr>
          <a:xfrm>
            <a:off x="1385" y="727895"/>
            <a:ext cx="9142615" cy="1325563"/>
          </a:xfrm>
          <a:prstGeom prst="rect">
            <a:avLst/>
          </a:prstGeom>
          <a:solidFill>
            <a:srgbClr val="6633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>
                <a:solidFill>
                  <a:srgbClr val="EFE4B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אז מה עושים ?</a:t>
            </a:r>
            <a:endParaRPr lang="he-IL" dirty="0">
              <a:solidFill>
                <a:srgbClr val="EFE4B3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5" name="תמונה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839" y="855940"/>
            <a:ext cx="861301" cy="86130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342022" y="2301954"/>
            <a:ext cx="2756347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b="1" dirty="0" smtClean="0">
                <a:solidFill>
                  <a:srgbClr val="6633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נכנסים לאפליקציה ויוצרים אירוע חדש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45219" y="3799739"/>
            <a:ext cx="327514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b="1" dirty="0" smtClean="0">
                <a:solidFill>
                  <a:srgbClr val="6633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כל מי שברדיוס של 200 מטר מקבל התראה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2601" y="5333313"/>
            <a:ext cx="2186463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b="1" dirty="0" smtClean="0">
                <a:solidFill>
                  <a:srgbClr val="6633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מתקשרים אחד עם השני ו...</a:t>
            </a:r>
          </a:p>
        </p:txBody>
      </p:sp>
      <p:pic>
        <p:nvPicPr>
          <p:cNvPr id="25" name="תמונה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01529">
            <a:off x="5144901" y="3155525"/>
            <a:ext cx="575463" cy="575463"/>
          </a:xfrm>
          <a:prstGeom prst="rect">
            <a:avLst/>
          </a:prstGeom>
        </p:spPr>
      </p:pic>
      <p:pic>
        <p:nvPicPr>
          <p:cNvPr id="26" name="תמונה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50012">
            <a:off x="2800585" y="4748842"/>
            <a:ext cx="575463" cy="57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42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>
            <a:alpha val="6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99" y="1708248"/>
            <a:ext cx="800176" cy="800176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159" y="570889"/>
            <a:ext cx="800176" cy="800176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159" y="3365047"/>
            <a:ext cx="800176" cy="800176"/>
          </a:xfrm>
          <a:prstGeom prst="rect">
            <a:avLst/>
          </a:prstGeom>
        </p:spPr>
      </p:pic>
      <p:pic>
        <p:nvPicPr>
          <p:cNvPr id="13" name="תמונה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99" y="5015454"/>
            <a:ext cx="800176" cy="80017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094700" y="3365047"/>
            <a:ext cx="4465569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b="1" dirty="0" smtClean="0">
                <a:solidFill>
                  <a:srgbClr val="6633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הולכים לבר לראות משחק עם אוהד שרוף כמוכם !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65114" y="1631282"/>
            <a:ext cx="3118337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b="1" dirty="0" smtClean="0">
                <a:solidFill>
                  <a:srgbClr val="6633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יוצאים לריצת בוקר עם שותף מאתגר !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28675" y="570889"/>
            <a:ext cx="2731594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b="1" dirty="0" smtClean="0">
                <a:solidFill>
                  <a:srgbClr val="6633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הולכים לארוחת צהריים קלילה !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68587" y="4938488"/>
            <a:ext cx="4007605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b="1" dirty="0" smtClean="0">
                <a:solidFill>
                  <a:srgbClr val="6633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יוצאים לסרט שאף אחד לא רצה לראות אתכם !</a:t>
            </a:r>
          </a:p>
        </p:txBody>
      </p:sp>
    </p:spTree>
    <p:extLst>
      <p:ext uri="{BB962C8B-B14F-4D97-AF65-F5344CB8AC3E}">
        <p14:creationId xmlns:p14="http://schemas.microsoft.com/office/powerpoint/2010/main" val="4170101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>
            <a:alpha val="6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>
            <a:spLocks noGrp="1"/>
          </p:cNvSpPr>
          <p:nvPr>
            <p:ph type="title"/>
          </p:nvPr>
        </p:nvSpPr>
        <p:spPr>
          <a:xfrm>
            <a:off x="1385" y="727895"/>
            <a:ext cx="9142615" cy="1325563"/>
          </a:xfrm>
          <a:prstGeom prst="rect">
            <a:avLst/>
          </a:prstGeom>
          <a:solidFill>
            <a:srgbClr val="6633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>
                <a:solidFill>
                  <a:srgbClr val="EFE4B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או אולי פשוט... </a:t>
            </a:r>
            <a:endParaRPr lang="he-IL" dirty="0">
              <a:solidFill>
                <a:srgbClr val="EFE4B3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712368"/>
            <a:ext cx="1764632" cy="1764632"/>
          </a:xfrm>
          <a:prstGeom prst="rect">
            <a:avLst/>
          </a:prstGeom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89" y="2053458"/>
            <a:ext cx="1764632" cy="1764632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2053458"/>
            <a:ext cx="1764632" cy="176463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208511" y="3256616"/>
            <a:ext cx="4582599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200" b="1" dirty="0" smtClean="0">
                <a:solidFill>
                  <a:srgbClr val="6633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נכנסים לאפליקציה ומסתכלים באירועים המופיעים ב-</a:t>
            </a:r>
            <a:r>
              <a:rPr lang="en-US" sz="4400" b="1" dirty="0" smtClean="0">
                <a:solidFill>
                  <a:srgbClr val="663300"/>
                </a:solidFill>
                <a:latin typeface="Brush Script MT" panose="03060802040406070304" pitchFamily="66" charset="0"/>
                <a:cs typeface="Segoe UI Semilight" panose="020B0402040204020203" pitchFamily="34" charset="0"/>
              </a:rPr>
              <a:t>feed</a:t>
            </a:r>
            <a:endParaRPr lang="he-IL" sz="3200" b="1" dirty="0" smtClean="0">
              <a:solidFill>
                <a:srgbClr val="663300"/>
              </a:solidFill>
              <a:latin typeface="Brush Script MT" panose="03060802040406070304" pitchFamily="66" charset="0"/>
              <a:cs typeface="Segoe UI Semilight" panose="020B0402040204020203" pitchFamily="34" charset="0"/>
            </a:endParaRPr>
          </a:p>
        </p:txBody>
      </p:sp>
      <p:pic>
        <p:nvPicPr>
          <p:cNvPr id="11" name="תמונה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89" y="4712368"/>
            <a:ext cx="1764632" cy="176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7449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>
            <a:alpha val="6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>
            <a:spLocks noGrp="1"/>
          </p:cNvSpPr>
          <p:nvPr>
            <p:ph type="title"/>
          </p:nvPr>
        </p:nvSpPr>
        <p:spPr>
          <a:xfrm>
            <a:off x="14085" y="372295"/>
            <a:ext cx="9142615" cy="1325563"/>
          </a:xfrm>
          <a:prstGeom prst="rect">
            <a:avLst/>
          </a:prstGeom>
          <a:solidFill>
            <a:srgbClr val="6633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>
                <a:solidFill>
                  <a:srgbClr val="EFE4B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איך זה נראה ?</a:t>
            </a:r>
            <a:endParaRPr lang="he-IL" dirty="0">
              <a:solidFill>
                <a:srgbClr val="EFE4B3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 rotWithShape="1">
          <a:blip r:embed="rId2"/>
          <a:srcRect t="11322" b="13296"/>
          <a:stretch/>
        </p:blipFill>
        <p:spPr>
          <a:xfrm>
            <a:off x="3172932" y="1827780"/>
            <a:ext cx="2819787" cy="3778886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3"/>
          <a:srcRect t="11813" b="13050"/>
          <a:stretch/>
        </p:blipFill>
        <p:spPr>
          <a:xfrm>
            <a:off x="6233632" y="1827780"/>
            <a:ext cx="2829002" cy="3778886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/>
        </p:nvPicPr>
        <p:blipFill rotWithShape="1">
          <a:blip r:embed="rId4"/>
          <a:srcRect t="11322" b="12804"/>
          <a:stretch/>
        </p:blipFill>
        <p:spPr>
          <a:xfrm>
            <a:off x="190500" y="1827780"/>
            <a:ext cx="2801536" cy="377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067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>
            <a:alpha val="6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>
            <a:spLocks noGrp="1"/>
          </p:cNvSpPr>
          <p:nvPr>
            <p:ph type="title"/>
          </p:nvPr>
        </p:nvSpPr>
        <p:spPr>
          <a:xfrm>
            <a:off x="14085" y="372295"/>
            <a:ext cx="9142615" cy="1325563"/>
          </a:xfrm>
          <a:prstGeom prst="rect">
            <a:avLst/>
          </a:prstGeom>
          <a:solidFill>
            <a:srgbClr val="6633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>
                <a:solidFill>
                  <a:srgbClr val="EFE4B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איך זה נראה ?</a:t>
            </a:r>
            <a:endParaRPr lang="he-IL" dirty="0">
              <a:solidFill>
                <a:srgbClr val="EFE4B3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/>
          <a:srcRect t="11569" b="13049"/>
          <a:stretch/>
        </p:blipFill>
        <p:spPr>
          <a:xfrm>
            <a:off x="152400" y="1834514"/>
            <a:ext cx="2819787" cy="3778886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 rotWithShape="1">
          <a:blip r:embed="rId3"/>
          <a:srcRect t="11568" b="7156"/>
          <a:stretch/>
        </p:blipFill>
        <p:spPr>
          <a:xfrm>
            <a:off x="3124202" y="1834514"/>
            <a:ext cx="2615331" cy="3778886"/>
          </a:xfrm>
          <a:prstGeom prst="rect">
            <a:avLst/>
          </a:prstGeom>
        </p:spPr>
      </p:pic>
      <p:pic>
        <p:nvPicPr>
          <p:cNvPr id="9" name="תמונה 8"/>
          <p:cNvPicPr>
            <a:picLocks noChangeAspect="1"/>
          </p:cNvPicPr>
          <p:nvPr/>
        </p:nvPicPr>
        <p:blipFill rotWithShape="1">
          <a:blip r:embed="rId4"/>
          <a:srcRect t="12059" b="12804"/>
          <a:stretch/>
        </p:blipFill>
        <p:spPr>
          <a:xfrm>
            <a:off x="6032502" y="1834514"/>
            <a:ext cx="2829002" cy="377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8133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>
            <a:alpha val="6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>
            <a:spLocks noGrp="1"/>
          </p:cNvSpPr>
          <p:nvPr>
            <p:ph type="title"/>
          </p:nvPr>
        </p:nvSpPr>
        <p:spPr>
          <a:xfrm>
            <a:off x="14085" y="372295"/>
            <a:ext cx="9142615" cy="1325563"/>
          </a:xfrm>
          <a:prstGeom prst="rect">
            <a:avLst/>
          </a:prstGeom>
          <a:solidFill>
            <a:srgbClr val="6633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he-IL" dirty="0" smtClean="0">
                <a:solidFill>
                  <a:srgbClr val="EFE4B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מודל עסקי</a:t>
            </a:r>
            <a:endParaRPr lang="he-IL" dirty="0">
              <a:solidFill>
                <a:srgbClr val="EFE4B3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9292" y="1841242"/>
            <a:ext cx="8712200" cy="50167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b="1" dirty="0" smtClean="0">
                <a:solidFill>
                  <a:srgbClr val="6633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האפליקציה תהיה חינמית, אך תהיה גם אפשרות לחברות לשלם לנו סכום מסוים המתאים למספר משתנים:</a:t>
            </a:r>
          </a:p>
          <a:p>
            <a:pPr algn="ctr"/>
            <a:endParaRPr lang="he-IL" sz="3200" b="1" dirty="0" smtClean="0">
              <a:solidFill>
                <a:srgbClr val="6633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/>
            <a:r>
              <a:rPr lang="he-IL" sz="3200" b="1" dirty="0" smtClean="0">
                <a:solidFill>
                  <a:srgbClr val="6633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זמן תצוגה על ה-</a:t>
            </a:r>
            <a:r>
              <a:rPr lang="en-US" sz="3200" b="1" dirty="0" smtClean="0">
                <a:solidFill>
                  <a:srgbClr val="6633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feed</a:t>
            </a:r>
            <a:endParaRPr lang="he-IL" sz="3200" b="1" dirty="0" smtClean="0">
              <a:solidFill>
                <a:srgbClr val="6633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/>
            <a:endParaRPr lang="en-US" sz="3200" b="1" dirty="0" smtClean="0">
              <a:solidFill>
                <a:srgbClr val="6633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/>
            <a:r>
              <a:rPr lang="he-IL" sz="3200" b="1" dirty="0" smtClean="0">
                <a:solidFill>
                  <a:srgbClr val="6633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מספר קליקים במסגרת הזמן</a:t>
            </a:r>
          </a:p>
          <a:p>
            <a:pPr algn="ctr"/>
            <a:endParaRPr lang="he-IL" sz="3200" b="1" dirty="0" smtClean="0">
              <a:solidFill>
                <a:srgbClr val="6633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/>
            <a:r>
              <a:rPr lang="he-IL" sz="3200" b="1" dirty="0" smtClean="0">
                <a:solidFill>
                  <a:srgbClr val="6633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טווח ההתראה</a:t>
            </a:r>
          </a:p>
          <a:p>
            <a:endParaRPr lang="he-IL" sz="3200" b="1" dirty="0" smtClean="0">
              <a:solidFill>
                <a:srgbClr val="663300"/>
              </a:solidFill>
              <a:latin typeface="Brush Script MT" panose="03060802040406070304" pitchFamily="66" charset="0"/>
              <a:cs typeface="Segoe UI Semilight" panose="020B0402040204020203" pitchFamily="34" charset="0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182" y="5724169"/>
            <a:ext cx="608503" cy="608503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654" y="4737099"/>
            <a:ext cx="608503" cy="608503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685" y="3803453"/>
            <a:ext cx="608503" cy="60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1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</TotalTime>
  <Words>186</Words>
  <Application>Microsoft Office PowerPoint</Application>
  <PresentationFormat>‫הצגה על המסך (4:3)</PresentationFormat>
  <Paragraphs>43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21" baseType="lpstr">
      <vt:lpstr>Batang</vt:lpstr>
      <vt:lpstr>Arial</vt:lpstr>
      <vt:lpstr>Broadway</vt:lpstr>
      <vt:lpstr>Brush Script MT</vt:lpstr>
      <vt:lpstr>Calibri</vt:lpstr>
      <vt:lpstr>Calibri Light</vt:lpstr>
      <vt:lpstr>Segoe UI Semilight</vt:lpstr>
      <vt:lpstr>Times New Roman</vt:lpstr>
      <vt:lpstr>ערכת נושא Office</vt:lpstr>
      <vt:lpstr>מצגת של PowerPoint</vt:lpstr>
      <vt:lpstr>מצגת של PowerPoint</vt:lpstr>
      <vt:lpstr>מצגת של PowerPoint</vt:lpstr>
      <vt:lpstr>אז מה עושים ?</vt:lpstr>
      <vt:lpstr>מצגת של PowerPoint</vt:lpstr>
      <vt:lpstr>או אולי פשוט... </vt:lpstr>
      <vt:lpstr>איך זה נראה ?</vt:lpstr>
      <vt:lpstr>איך זה נראה ?</vt:lpstr>
      <vt:lpstr>מודל עסקי</vt:lpstr>
      <vt:lpstr>העבודה מאחורי הקלעים</vt:lpstr>
      <vt:lpstr>לאן מתקדמים מכאן ?</vt:lpstr>
      <vt:lpstr>מצגת של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User</dc:creator>
  <cp:lastModifiedBy>User</cp:lastModifiedBy>
  <cp:revision>22</cp:revision>
  <dcterms:created xsi:type="dcterms:W3CDTF">2015-12-08T19:51:16Z</dcterms:created>
  <dcterms:modified xsi:type="dcterms:W3CDTF">2015-12-09T07:33:43Z</dcterms:modified>
</cp:coreProperties>
</file>