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0" r:id="rId2"/>
    <p:sldId id="272" r:id="rId3"/>
    <p:sldId id="285" r:id="rId4"/>
    <p:sldId id="281" r:id="rId5"/>
    <p:sldId id="271" r:id="rId6"/>
    <p:sldId id="273" r:id="rId7"/>
    <p:sldId id="274" r:id="rId8"/>
    <p:sldId id="275" r:id="rId9"/>
    <p:sldId id="282" r:id="rId10"/>
    <p:sldId id="276" r:id="rId11"/>
    <p:sldId id="277" r:id="rId12"/>
    <p:sldId id="283" r:id="rId13"/>
    <p:sldId id="278" r:id="rId14"/>
    <p:sldId id="279" r:id="rId15"/>
    <p:sldId id="280" r:id="rId16"/>
    <p:sldId id="284"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36" userDrawn="1">
          <p15:clr>
            <a:srgbClr val="A4A3A4"/>
          </p15:clr>
        </p15:guide>
        <p15:guide id="4" orient="horz" pos="480" userDrawn="1">
          <p15:clr>
            <a:srgbClr val="A4A3A4"/>
          </p15:clr>
        </p15:guide>
        <p15:guide id="5" orient="horz" pos="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7B8E0"/>
    <a:srgbClr val="04C6D5"/>
    <a:srgbClr val="02CA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6215" autoAdjust="0"/>
  </p:normalViewPr>
  <p:slideViewPr>
    <p:cSldViewPr snapToGrid="0" showGuides="1">
      <p:cViewPr varScale="1">
        <p:scale>
          <a:sx n="67" d="100"/>
          <a:sy n="67" d="100"/>
        </p:scale>
        <p:origin x="604" y="40"/>
      </p:cViewPr>
      <p:guideLst>
        <p:guide orient="horz" pos="2160"/>
        <p:guide pos="3840"/>
        <p:guide pos="336"/>
        <p:guide orient="horz" pos="480"/>
        <p:guide orient="horz" pos="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549F7-B81F-4181-9B7B-C095112C346E}" type="datetimeFigureOut">
              <a:rPr lang="en-US" smtClean="0"/>
              <a:t>11/16/2019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0F2FB-55D5-483D-A5A0-47B99420B677}" type="slidenum">
              <a:rPr lang="en-US" smtClean="0"/>
              <a:t>‹#›</a:t>
            </a:fld>
            <a:endParaRPr lang="en-US"/>
          </a:p>
        </p:txBody>
      </p:sp>
    </p:spTree>
    <p:extLst>
      <p:ext uri="{BB962C8B-B14F-4D97-AF65-F5344CB8AC3E}">
        <p14:creationId xmlns:p14="http://schemas.microsoft.com/office/powerpoint/2010/main" val="4292672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C0F2FB-55D5-483D-A5A0-47B99420B677}" type="slidenum">
              <a:rPr lang="en-US" smtClean="0"/>
              <a:t>17</a:t>
            </a:fld>
            <a:endParaRPr lang="en-US"/>
          </a:p>
        </p:txBody>
      </p:sp>
    </p:spTree>
    <p:extLst>
      <p:ext uri="{BB962C8B-B14F-4D97-AF65-F5344CB8AC3E}">
        <p14:creationId xmlns:p14="http://schemas.microsoft.com/office/powerpoint/2010/main" val="15987380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17C4-D855-4EF0-A7C8-C2BC0D1B62DA}"/>
              </a:ext>
            </a:extLst>
          </p:cNvPr>
          <p:cNvSpPr>
            <a:spLocks noGrp="1"/>
          </p:cNvSpPr>
          <p:nvPr>
            <p:ph type="ctrTitle"/>
          </p:nvPr>
        </p:nvSpPr>
        <p:spPr>
          <a:xfrm>
            <a:off x="533400" y="1333500"/>
            <a:ext cx="10248900" cy="2171700"/>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6BFD89F-BA22-4E19-9C17-F74513996CAC}"/>
              </a:ext>
            </a:extLst>
          </p:cNvPr>
          <p:cNvSpPr>
            <a:spLocks noGrp="1"/>
          </p:cNvSpPr>
          <p:nvPr>
            <p:ph type="subTitle" idx="1" hasCustomPrompt="1"/>
          </p:nvPr>
        </p:nvSpPr>
        <p:spPr>
          <a:xfrm>
            <a:off x="533400" y="4114800"/>
            <a:ext cx="10248900" cy="419100"/>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Name</a:t>
            </a:r>
          </a:p>
        </p:txBody>
      </p:sp>
      <p:pic>
        <p:nvPicPr>
          <p:cNvPr id="11" name="Graphic 10">
            <a:extLst>
              <a:ext uri="{FF2B5EF4-FFF2-40B4-BE49-F238E27FC236}">
                <a16:creationId xmlns:a16="http://schemas.microsoft.com/office/drawing/2014/main" id="{79177672-FE98-4C04-A9DD-C93F82BF6EF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285" y="452847"/>
            <a:ext cx="3222174" cy="436624"/>
          </a:xfrm>
          <a:prstGeom prst="rect">
            <a:avLst/>
          </a:prstGeom>
        </p:spPr>
      </p:pic>
      <p:sp>
        <p:nvSpPr>
          <p:cNvPr id="12" name="Footer Placeholder 4">
            <a:extLst>
              <a:ext uri="{FF2B5EF4-FFF2-40B4-BE49-F238E27FC236}">
                <a16:creationId xmlns:a16="http://schemas.microsoft.com/office/drawing/2014/main" id="{65629E56-A2EB-4E55-908A-6FCCADA8E62B}"/>
              </a:ext>
            </a:extLst>
          </p:cNvPr>
          <p:cNvSpPr txBox="1">
            <a:spLocks/>
          </p:cNvSpPr>
          <p:nvPr userDrawn="1"/>
        </p:nvSpPr>
        <p:spPr>
          <a:xfrm>
            <a:off x="543371" y="6534981"/>
            <a:ext cx="4015500" cy="182880"/>
          </a:xfrm>
          <a:prstGeom prst="rect">
            <a:avLst/>
          </a:prstGeom>
        </p:spPr>
        <p:txBody>
          <a:bodyPr vert="horz" lIns="0" tIns="0" rIns="0" bIns="0" rtlCol="0" anchor="b" anchorCtr="0"/>
          <a:lstStyle>
            <a:defPPr>
              <a:defRPr lang="en-US"/>
            </a:defPPr>
            <a:lvl1pPr marL="0" algn="l" defTabSz="1219170" rtl="0" eaLnBrk="1" latinLnBrk="0" hangingPunct="1">
              <a:tabLst/>
              <a:defRPr sz="900" b="0" i="0" kern="1200">
                <a:solidFill>
                  <a:schemeClr val="tx2"/>
                </a:solidFill>
                <a:latin typeface="Calibri" panose="020F0502020204030204" pitchFamily="34" charset="0"/>
                <a:ea typeface="+mn-ea"/>
                <a:cs typeface="Calibri" panose="020F050202020403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mn-ea"/>
                <a:cs typeface="Calibri" panose="020F0502020204030204" pitchFamily="34" charset="0"/>
              </a:rPr>
              <a:t>© 2018 </a:t>
            </a:r>
            <a:r>
              <a:rPr kumimoji="0" lang="en-US" sz="900" b="0" i="0" u="none" strike="noStrike" kern="1200" cap="none" spc="0" normalizeH="0" baseline="0" noProof="0" dirty="0" err="1">
                <a:ln>
                  <a:noFill/>
                </a:ln>
                <a:solidFill>
                  <a:schemeClr val="tx2"/>
                </a:solidFill>
                <a:effectLst/>
                <a:uLnTx/>
                <a:uFillTx/>
                <a:latin typeface="+mn-lt"/>
                <a:ea typeface="+mn-ea"/>
                <a:cs typeface="Calibri" panose="020F0502020204030204" pitchFamily="34" charset="0"/>
              </a:rPr>
              <a:t>Istern</a:t>
            </a:r>
            <a:r>
              <a:rPr kumimoji="0" lang="en-US" sz="900" b="0" i="0" u="none" strike="noStrike" kern="1200" cap="none" spc="0" normalizeH="0" baseline="0" noProof="0" dirty="0">
                <a:ln>
                  <a:noFill/>
                </a:ln>
                <a:solidFill>
                  <a:schemeClr val="tx2"/>
                </a:solidFill>
                <a:effectLst/>
                <a:uLnTx/>
                <a:uFillTx/>
                <a:latin typeface="+mn-lt"/>
                <a:ea typeface="+mn-ea"/>
                <a:cs typeface="Calibri" panose="020F0502020204030204" pitchFamily="34" charset="0"/>
              </a:rPr>
              <a:t> Digital Corporation or its affiliates. All rights reserved.</a:t>
            </a:r>
          </a:p>
        </p:txBody>
      </p:sp>
      <p:sp>
        <p:nvSpPr>
          <p:cNvPr id="13" name="Date Placeholder 3">
            <a:extLst>
              <a:ext uri="{FF2B5EF4-FFF2-40B4-BE49-F238E27FC236}">
                <a16:creationId xmlns:a16="http://schemas.microsoft.com/office/drawing/2014/main" id="{A47F8347-31D0-40EF-AC2E-A66D01EDDCB2}"/>
              </a:ext>
            </a:extLst>
          </p:cNvPr>
          <p:cNvSpPr txBox="1">
            <a:spLocks/>
          </p:cNvSpPr>
          <p:nvPr userDrawn="1"/>
        </p:nvSpPr>
        <p:spPr bwMode="white">
          <a:xfrm>
            <a:off x="11094720" y="6534982"/>
            <a:ext cx="609600" cy="182880"/>
          </a:xfrm>
          <a:prstGeom prst="rect">
            <a:avLst/>
          </a:prstGeom>
        </p:spPr>
        <p:txBody>
          <a:bodyPr vert="horz" lIns="0" tIns="0" rIns="0" bIns="0" rtlCol="0" anchor="b" anchorCtr="0"/>
          <a:lstStyle>
            <a:defPPr>
              <a:defRPr lang="en-US"/>
            </a:defPPr>
            <a:lvl1pPr marL="0" algn="r" defTabSz="1219170" rtl="0" eaLnBrk="1" latinLnBrk="0" hangingPunct="1">
              <a:defRPr sz="900" b="0" i="0" kern="1200">
                <a:solidFill>
                  <a:schemeClr val="tx2"/>
                </a:solidFill>
                <a:latin typeface="Calibri" panose="020F0502020204030204" pitchFamily="34" charset="0"/>
                <a:ea typeface="+mn-ea"/>
                <a:cs typeface="Calibri" panose="020F050202020403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10" rtl="0" eaLnBrk="1" fontAlgn="auto" latinLnBrk="0" hangingPunct="1">
              <a:lnSpc>
                <a:spcPct val="100000"/>
              </a:lnSpc>
              <a:spcBef>
                <a:spcPts val="0"/>
              </a:spcBef>
              <a:spcAft>
                <a:spcPts val="0"/>
              </a:spcAft>
              <a:buClrTx/>
              <a:buSzTx/>
              <a:buFontTx/>
              <a:buNone/>
              <a:tabLst/>
              <a:defRPr/>
            </a:pPr>
            <a:fld id="{A0AC4F4D-1B8E-40CF-9694-B495B1FA2971}" type="datetime1">
              <a:rPr kumimoji="0" lang="en-US" sz="900" b="0" i="0" u="none" strike="noStrike" kern="1200" cap="none" spc="0" normalizeH="0" baseline="0" noProof="0" smtClean="0">
                <a:ln>
                  <a:noFill/>
                </a:ln>
                <a:solidFill>
                  <a:schemeClr val="tx2"/>
                </a:solidFill>
                <a:effectLst/>
                <a:uLnTx/>
                <a:uFillTx/>
                <a:latin typeface="+mn-lt"/>
                <a:ea typeface="+mn-ea"/>
                <a:cs typeface="Calibri" panose="020F0502020204030204" pitchFamily="34" charset="0"/>
              </a:rPr>
              <a:pPr marL="0" marR="0" lvl="0" indent="0" algn="r" defTabSz="1219110" rtl="0" eaLnBrk="1" fontAlgn="auto" latinLnBrk="0" hangingPunct="1">
                <a:lnSpc>
                  <a:spcPct val="100000"/>
                </a:lnSpc>
                <a:spcBef>
                  <a:spcPts val="0"/>
                </a:spcBef>
                <a:spcAft>
                  <a:spcPts val="0"/>
                </a:spcAft>
                <a:buClrTx/>
                <a:buSzTx/>
                <a:buFontTx/>
                <a:buNone/>
                <a:tabLst/>
                <a:defRPr/>
              </a:pPr>
              <a:t>11/16/2019</a:t>
            </a:fld>
            <a:endParaRPr kumimoji="0" lang="en-US" sz="900" b="0" i="0" u="none" strike="noStrike" kern="1200" cap="none" spc="0" normalizeH="0" baseline="0" noProof="0" dirty="0">
              <a:ln>
                <a:noFill/>
              </a:ln>
              <a:solidFill>
                <a:schemeClr val="tx2"/>
              </a:solidFill>
              <a:effectLst/>
              <a:uLnTx/>
              <a:uFillTx/>
              <a:latin typeface="+mn-lt"/>
              <a:ea typeface="+mn-ea"/>
              <a:cs typeface="Calibri" panose="020F0502020204030204" pitchFamily="34" charset="0"/>
            </a:endParaRPr>
          </a:p>
        </p:txBody>
      </p:sp>
      <p:pic>
        <p:nvPicPr>
          <p:cNvPr id="14" name="Picture 13">
            <a:extLst>
              <a:ext uri="{FF2B5EF4-FFF2-40B4-BE49-F238E27FC236}">
                <a16:creationId xmlns:a16="http://schemas.microsoft.com/office/drawing/2014/main" id="{AA4318E6-7F44-4356-B14B-13BA748AC872}"/>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8"/>
          <a:stretch/>
        </p:blipFill>
        <p:spPr>
          <a:xfrm rot="10800000">
            <a:off x="0" y="-1"/>
            <a:ext cx="281885" cy="6858001"/>
          </a:xfrm>
          <a:prstGeom prst="rect">
            <a:avLst/>
          </a:prstGeom>
        </p:spPr>
      </p:pic>
      <p:sp>
        <p:nvSpPr>
          <p:cNvPr id="16" name="Text Placeholder 15">
            <a:extLst>
              <a:ext uri="{FF2B5EF4-FFF2-40B4-BE49-F238E27FC236}">
                <a16:creationId xmlns:a16="http://schemas.microsoft.com/office/drawing/2014/main" id="{50739740-E1B8-41F0-85F7-919F06D28F08}"/>
              </a:ext>
            </a:extLst>
          </p:cNvPr>
          <p:cNvSpPr>
            <a:spLocks noGrp="1"/>
          </p:cNvSpPr>
          <p:nvPr>
            <p:ph type="body" sz="quarter" idx="10" hasCustomPrompt="1"/>
          </p:nvPr>
        </p:nvSpPr>
        <p:spPr>
          <a:xfrm>
            <a:off x="533399" y="4533900"/>
            <a:ext cx="10248901" cy="533400"/>
          </a:xfrm>
        </p:spPr>
        <p:txBody>
          <a:bodyPr>
            <a:noAutofit/>
          </a:bodyPr>
          <a:lstStyle>
            <a:lvl1pPr marL="0" indent="0">
              <a:buNone/>
              <a:defRPr/>
            </a:lvl1pPr>
          </a:lstStyle>
          <a:p>
            <a:r>
              <a:rPr lang="en-US" dirty="0"/>
              <a:t>Presenter’s Title</a:t>
            </a:r>
          </a:p>
        </p:txBody>
      </p:sp>
      <p:sp>
        <p:nvSpPr>
          <p:cNvPr id="18" name="Text Placeholder 17">
            <a:extLst>
              <a:ext uri="{FF2B5EF4-FFF2-40B4-BE49-F238E27FC236}">
                <a16:creationId xmlns:a16="http://schemas.microsoft.com/office/drawing/2014/main" id="{D54B0E95-1AD7-406D-9E12-D4533732968C}"/>
              </a:ext>
            </a:extLst>
          </p:cNvPr>
          <p:cNvSpPr>
            <a:spLocks noGrp="1"/>
          </p:cNvSpPr>
          <p:nvPr>
            <p:ph type="body" sz="quarter" idx="11"/>
          </p:nvPr>
        </p:nvSpPr>
        <p:spPr>
          <a:xfrm>
            <a:off x="533400" y="5067300"/>
            <a:ext cx="10248900" cy="461962"/>
          </a:xfrm>
        </p:spPr>
        <p:txBody>
          <a:bodyPr>
            <a:noAutofit/>
          </a:bodyPr>
          <a:lstStyle>
            <a:lvl1pPr marL="0" indent="0">
              <a:buNone/>
              <a:defRPr sz="2000"/>
            </a:lvl1pPr>
          </a:lstStyle>
          <a:p>
            <a:pPr lvl="0"/>
            <a:r>
              <a:rPr lang="en-US"/>
              <a:t>Edit Master text styles</a:t>
            </a:r>
          </a:p>
        </p:txBody>
      </p:sp>
      <p:sp>
        <p:nvSpPr>
          <p:cNvPr id="15" name="Footer Placeholder 4">
            <a:extLst>
              <a:ext uri="{FF2B5EF4-FFF2-40B4-BE49-F238E27FC236}">
                <a16:creationId xmlns:a16="http://schemas.microsoft.com/office/drawing/2014/main" id="{FFF63F21-60A1-F642-BFFB-25F0A0FA0EC7}"/>
              </a:ext>
            </a:extLst>
          </p:cNvPr>
          <p:cNvSpPr txBox="1">
            <a:spLocks/>
          </p:cNvSpPr>
          <p:nvPr userDrawn="1"/>
        </p:nvSpPr>
        <p:spPr>
          <a:xfrm>
            <a:off x="3894466" y="6529346"/>
            <a:ext cx="4015500" cy="182880"/>
          </a:xfrm>
          <a:prstGeom prst="rect">
            <a:avLst/>
          </a:prstGeom>
        </p:spPr>
        <p:txBody>
          <a:bodyPr vert="horz" lIns="0" tIns="0" rIns="0" bIns="0" rtlCol="0" anchor="b" anchorCtr="0"/>
          <a:lstStyle>
            <a:defPPr>
              <a:defRPr lang="en-US"/>
            </a:defPPr>
            <a:lvl1pPr marL="0" algn="l" defTabSz="914400" rtl="0" eaLnBrk="1" latinLnBrk="0" hangingPunct="1">
              <a:tabLst/>
              <a:defRPr sz="700" kern="1200">
                <a:solidFill>
                  <a:schemeClr val="tx2">
                    <a:lumMod val="50000"/>
                  </a:schemeClr>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mn-ea"/>
                <a:cs typeface="+mn-cs"/>
              </a:rPr>
              <a:t>|  </a:t>
            </a:r>
            <a:r>
              <a:rPr kumimoji="0" lang="en-US" sz="900" b="1" i="0" u="none" strike="noStrike" kern="1200" cap="none" spc="0" normalizeH="0" baseline="0" noProof="0" dirty="0">
                <a:ln>
                  <a:noFill/>
                </a:ln>
                <a:solidFill>
                  <a:schemeClr val="tx2"/>
                </a:solidFill>
                <a:effectLst/>
                <a:uLnTx/>
                <a:uFillTx/>
                <a:latin typeface="+mn-lt"/>
                <a:ea typeface="+mn-ea"/>
                <a:cs typeface="+mn-cs"/>
              </a:rPr>
              <a:t> ISTERN DIGITAL CONFIDENTIAL</a:t>
            </a:r>
          </a:p>
        </p:txBody>
      </p:sp>
    </p:spTree>
    <p:extLst>
      <p:ext uri="{BB962C8B-B14F-4D97-AF65-F5344CB8AC3E}">
        <p14:creationId xmlns:p14="http://schemas.microsoft.com/office/powerpoint/2010/main" val="145278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08" userDrawn="1">
          <p15:clr>
            <a:srgbClr val="FBAE40"/>
          </p15:clr>
        </p15:guide>
        <p15:guide id="2" pos="3840" userDrawn="1">
          <p15:clr>
            <a:srgbClr val="FBAE40"/>
          </p15:clr>
        </p15:guide>
        <p15:guide id="3" pos="6792" userDrawn="1">
          <p15:clr>
            <a:srgbClr val="FBAE40"/>
          </p15:clr>
        </p15:guide>
        <p15:guide id="4" orient="horz" pos="2592" userDrawn="1">
          <p15:clr>
            <a:srgbClr val="FBAE40"/>
          </p15:clr>
        </p15:guide>
        <p15:guide id="5" orient="horz" pos="2856" userDrawn="1">
          <p15:clr>
            <a:srgbClr val="FBAE40"/>
          </p15:clr>
        </p15:guide>
        <p15:guide id="6" orient="horz" pos="31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Closing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8D63D95-1FCD-4827-9D7C-1A172B2109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66353" y="2955793"/>
            <a:ext cx="7277493" cy="986143"/>
          </a:xfrm>
          <a:prstGeom prst="rect">
            <a:avLst/>
          </a:prstGeom>
        </p:spPr>
      </p:pic>
      <p:sp>
        <p:nvSpPr>
          <p:cNvPr id="3" name="Footer Placeholder 4">
            <a:extLst>
              <a:ext uri="{FF2B5EF4-FFF2-40B4-BE49-F238E27FC236}">
                <a16:creationId xmlns:a16="http://schemas.microsoft.com/office/drawing/2014/main" id="{7D44CA8C-58F8-4B9E-BC3C-D144DD577C77}"/>
              </a:ext>
            </a:extLst>
          </p:cNvPr>
          <p:cNvSpPr txBox="1">
            <a:spLocks/>
          </p:cNvSpPr>
          <p:nvPr userDrawn="1"/>
        </p:nvSpPr>
        <p:spPr>
          <a:xfrm>
            <a:off x="543371" y="6534981"/>
            <a:ext cx="4015500" cy="182880"/>
          </a:xfrm>
          <a:prstGeom prst="rect">
            <a:avLst/>
          </a:prstGeom>
        </p:spPr>
        <p:txBody>
          <a:bodyPr vert="horz" lIns="0" tIns="0" rIns="0" bIns="0" rtlCol="0" anchor="b" anchorCtr="0"/>
          <a:lstStyle>
            <a:defPPr>
              <a:defRPr lang="en-US"/>
            </a:defPPr>
            <a:lvl1pPr marL="0" algn="l" defTabSz="1219170" rtl="0" eaLnBrk="1" latinLnBrk="0" hangingPunct="1">
              <a:tabLst/>
              <a:defRPr sz="900" b="0" i="0" kern="1200">
                <a:solidFill>
                  <a:schemeClr val="tx2"/>
                </a:solidFill>
                <a:latin typeface="Calibri" panose="020F0502020204030204" pitchFamily="34" charset="0"/>
                <a:ea typeface="+mn-ea"/>
                <a:cs typeface="Calibri" panose="020F050202020403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mn-ea"/>
                <a:cs typeface="Calibri" panose="020F0502020204030204" pitchFamily="34" charset="0"/>
              </a:rPr>
              <a:t>© 2018 </a:t>
            </a:r>
            <a:r>
              <a:rPr kumimoji="0" lang="en-US" sz="900" b="0" i="0" u="none" strike="noStrike" kern="1200" cap="none" spc="0" normalizeH="0" baseline="0" noProof="0" dirty="0" err="1">
                <a:ln>
                  <a:noFill/>
                </a:ln>
                <a:solidFill>
                  <a:schemeClr val="tx2"/>
                </a:solidFill>
                <a:effectLst/>
                <a:uLnTx/>
                <a:uFillTx/>
                <a:latin typeface="+mn-lt"/>
                <a:ea typeface="+mn-ea"/>
                <a:cs typeface="Calibri" panose="020F0502020204030204" pitchFamily="34" charset="0"/>
              </a:rPr>
              <a:t>Istern</a:t>
            </a:r>
            <a:r>
              <a:rPr kumimoji="0" lang="en-US" sz="900" b="0" i="0" u="none" strike="noStrike" kern="1200" cap="none" spc="0" normalizeH="0" baseline="0" noProof="0" dirty="0">
                <a:ln>
                  <a:noFill/>
                </a:ln>
                <a:solidFill>
                  <a:schemeClr val="tx2"/>
                </a:solidFill>
                <a:effectLst/>
                <a:uLnTx/>
                <a:uFillTx/>
                <a:latin typeface="+mn-lt"/>
                <a:ea typeface="+mn-ea"/>
                <a:cs typeface="Calibri" panose="020F0502020204030204" pitchFamily="34" charset="0"/>
              </a:rPr>
              <a:t> Digital Corporation or its affiliates. All rights reserved.</a:t>
            </a:r>
          </a:p>
        </p:txBody>
      </p:sp>
      <p:sp>
        <p:nvSpPr>
          <p:cNvPr id="4" name="Date Placeholder 3">
            <a:extLst>
              <a:ext uri="{FF2B5EF4-FFF2-40B4-BE49-F238E27FC236}">
                <a16:creationId xmlns:a16="http://schemas.microsoft.com/office/drawing/2014/main" id="{AF06124B-E880-41E3-AF3C-F19DE9115140}"/>
              </a:ext>
            </a:extLst>
          </p:cNvPr>
          <p:cNvSpPr txBox="1">
            <a:spLocks/>
          </p:cNvSpPr>
          <p:nvPr userDrawn="1"/>
        </p:nvSpPr>
        <p:spPr bwMode="white">
          <a:xfrm>
            <a:off x="11094720" y="6534982"/>
            <a:ext cx="609600" cy="182880"/>
          </a:xfrm>
          <a:prstGeom prst="rect">
            <a:avLst/>
          </a:prstGeom>
        </p:spPr>
        <p:txBody>
          <a:bodyPr vert="horz" lIns="0" tIns="0" rIns="0" bIns="0" rtlCol="0" anchor="b" anchorCtr="0"/>
          <a:lstStyle>
            <a:defPPr>
              <a:defRPr lang="en-US"/>
            </a:defPPr>
            <a:lvl1pPr marL="0" algn="r" defTabSz="1219170" rtl="0" eaLnBrk="1" latinLnBrk="0" hangingPunct="1">
              <a:defRPr sz="900" b="0" i="0" kern="1200">
                <a:solidFill>
                  <a:schemeClr val="tx2"/>
                </a:solidFill>
                <a:latin typeface="Calibri" panose="020F0502020204030204" pitchFamily="34" charset="0"/>
                <a:ea typeface="+mn-ea"/>
                <a:cs typeface="Calibri" panose="020F050202020403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10" rtl="0" eaLnBrk="1" fontAlgn="auto" latinLnBrk="0" hangingPunct="1">
              <a:lnSpc>
                <a:spcPct val="100000"/>
              </a:lnSpc>
              <a:spcBef>
                <a:spcPts val="0"/>
              </a:spcBef>
              <a:spcAft>
                <a:spcPts val="0"/>
              </a:spcAft>
              <a:buClrTx/>
              <a:buSzTx/>
              <a:buFontTx/>
              <a:buNone/>
              <a:tabLst/>
              <a:defRPr/>
            </a:pPr>
            <a:fld id="{A0AC4F4D-1B8E-40CF-9694-B495B1FA2971}" type="datetime1">
              <a:rPr kumimoji="0" lang="en-US" sz="900" b="0" i="0" u="none" strike="noStrike" kern="1200" cap="none" spc="0" normalizeH="0" baseline="0" noProof="0" smtClean="0">
                <a:ln>
                  <a:noFill/>
                </a:ln>
                <a:solidFill>
                  <a:schemeClr val="tx2"/>
                </a:solidFill>
                <a:effectLst/>
                <a:uLnTx/>
                <a:uFillTx/>
                <a:latin typeface="+mn-lt"/>
                <a:ea typeface="+mn-ea"/>
                <a:cs typeface="Calibri" panose="020F0502020204030204" pitchFamily="34" charset="0"/>
              </a:rPr>
              <a:pPr marL="0" marR="0" lvl="0" indent="0" algn="r" defTabSz="1219110" rtl="0" eaLnBrk="1" fontAlgn="auto" latinLnBrk="0" hangingPunct="1">
                <a:lnSpc>
                  <a:spcPct val="100000"/>
                </a:lnSpc>
                <a:spcBef>
                  <a:spcPts val="0"/>
                </a:spcBef>
                <a:spcAft>
                  <a:spcPts val="0"/>
                </a:spcAft>
                <a:buClrTx/>
                <a:buSzTx/>
                <a:buFontTx/>
                <a:buNone/>
                <a:tabLst/>
                <a:defRPr/>
              </a:pPr>
              <a:t>11/16/2019</a:t>
            </a:fld>
            <a:endParaRPr kumimoji="0" lang="en-US" sz="900" b="0" i="0" u="none" strike="noStrike" kern="1200" cap="none" spc="0" normalizeH="0" baseline="0" noProof="0" dirty="0">
              <a:ln>
                <a:noFill/>
              </a:ln>
              <a:solidFill>
                <a:schemeClr val="tx2"/>
              </a:solidFill>
              <a:effectLst/>
              <a:uLnTx/>
              <a:uFillTx/>
              <a:latin typeface="+mn-lt"/>
              <a:ea typeface="+mn-ea"/>
              <a:cs typeface="Calibri" panose="020F0502020204030204" pitchFamily="34" charset="0"/>
            </a:endParaRPr>
          </a:p>
        </p:txBody>
      </p:sp>
      <p:pic>
        <p:nvPicPr>
          <p:cNvPr id="5" name="Picture 4">
            <a:extLst>
              <a:ext uri="{FF2B5EF4-FFF2-40B4-BE49-F238E27FC236}">
                <a16:creationId xmlns:a16="http://schemas.microsoft.com/office/drawing/2014/main" id="{4E668F1E-1C59-4A8E-8E5F-07FF3ED489A4}"/>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8"/>
          <a:stretch/>
        </p:blipFill>
        <p:spPr>
          <a:xfrm rot="10800000">
            <a:off x="0" y="-1"/>
            <a:ext cx="281885" cy="6858001"/>
          </a:xfrm>
          <a:prstGeom prst="rect">
            <a:avLst/>
          </a:prstGeom>
        </p:spPr>
      </p:pic>
      <p:sp>
        <p:nvSpPr>
          <p:cNvPr id="6" name="Footer Placeholder 4">
            <a:extLst>
              <a:ext uri="{FF2B5EF4-FFF2-40B4-BE49-F238E27FC236}">
                <a16:creationId xmlns:a16="http://schemas.microsoft.com/office/drawing/2014/main" id="{F22D4599-12B9-EE4E-9C40-E03ACD118355}"/>
              </a:ext>
            </a:extLst>
          </p:cNvPr>
          <p:cNvSpPr txBox="1">
            <a:spLocks/>
          </p:cNvSpPr>
          <p:nvPr userDrawn="1"/>
        </p:nvSpPr>
        <p:spPr>
          <a:xfrm>
            <a:off x="3894466" y="6529346"/>
            <a:ext cx="4015500" cy="182880"/>
          </a:xfrm>
          <a:prstGeom prst="rect">
            <a:avLst/>
          </a:prstGeom>
        </p:spPr>
        <p:txBody>
          <a:bodyPr vert="horz" lIns="0" tIns="0" rIns="0" bIns="0" rtlCol="0" anchor="b" anchorCtr="0"/>
          <a:lstStyle>
            <a:defPPr>
              <a:defRPr lang="en-US"/>
            </a:defPPr>
            <a:lvl1pPr marL="0" algn="l" defTabSz="914400" rtl="0" eaLnBrk="1" latinLnBrk="0" hangingPunct="1">
              <a:tabLst/>
              <a:defRPr sz="700" kern="1200">
                <a:solidFill>
                  <a:schemeClr val="tx2">
                    <a:lumMod val="50000"/>
                  </a:schemeClr>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mn-ea"/>
                <a:cs typeface="+mn-cs"/>
              </a:rPr>
              <a:t>|  </a:t>
            </a:r>
            <a:r>
              <a:rPr kumimoji="0" lang="en-US" sz="900" b="1" i="0" u="none" strike="noStrike" kern="1200" cap="none" spc="0" normalizeH="0" baseline="0" noProof="0" dirty="0">
                <a:ln>
                  <a:noFill/>
                </a:ln>
                <a:solidFill>
                  <a:schemeClr val="tx2"/>
                </a:solidFill>
                <a:effectLst/>
                <a:uLnTx/>
                <a:uFillTx/>
                <a:latin typeface="+mn-lt"/>
                <a:ea typeface="+mn-ea"/>
                <a:cs typeface="+mn-cs"/>
              </a:rPr>
              <a:t> ISTERN DIGITAL CONFIDENTIAL</a:t>
            </a:r>
          </a:p>
        </p:txBody>
      </p:sp>
    </p:spTree>
    <p:extLst>
      <p:ext uri="{BB962C8B-B14F-4D97-AF65-F5344CB8AC3E}">
        <p14:creationId xmlns:p14="http://schemas.microsoft.com/office/powerpoint/2010/main" val="99268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1551-C0A0-4E87-92CF-F361AB9BA22E}"/>
              </a:ext>
            </a:extLst>
          </p:cNvPr>
          <p:cNvSpPr>
            <a:spLocks noGrp="1"/>
          </p:cNvSpPr>
          <p:nvPr>
            <p:ph type="title"/>
          </p:nvPr>
        </p:nvSpPr>
        <p:spPr>
          <a:xfrm>
            <a:off x="533400" y="191000"/>
            <a:ext cx="11201400" cy="571000"/>
          </a:xfrm>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CF0F12E5-B09E-4DD7-A194-E9095F7C4F58}"/>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8" name="Text Placeholder 7">
            <a:extLst>
              <a:ext uri="{FF2B5EF4-FFF2-40B4-BE49-F238E27FC236}">
                <a16:creationId xmlns:a16="http://schemas.microsoft.com/office/drawing/2014/main" id="{886A6BEE-FF3B-47E3-B20E-4F97A56E6683}"/>
              </a:ext>
            </a:extLst>
          </p:cNvPr>
          <p:cNvSpPr>
            <a:spLocks noGrp="1"/>
          </p:cNvSpPr>
          <p:nvPr>
            <p:ph type="body" sz="quarter" idx="13"/>
          </p:nvPr>
        </p:nvSpPr>
        <p:spPr>
          <a:xfrm>
            <a:off x="533400" y="762000"/>
            <a:ext cx="11201560" cy="571500"/>
          </a:xfrm>
        </p:spPr>
        <p:txBody>
          <a:bodyPr lIns="0" tIns="0" rIns="0" bIns="0">
            <a:noAutofit/>
          </a:bodyPr>
          <a:lstStyle>
            <a:lvl1pPr marL="0" indent="0">
              <a:lnSpc>
                <a:spcPct val="95000"/>
              </a:lnSpc>
              <a:spcBef>
                <a:spcPts val="1200"/>
              </a:spcBef>
              <a:buNone/>
              <a:defRPr sz="2200" b="1">
                <a:solidFill>
                  <a:schemeClr val="tx2"/>
                </a:solidFill>
                <a:latin typeface="Verdana" panose="020B0604030504040204" pitchFamily="34" charset="0"/>
                <a:ea typeface="Verdana" panose="020B0604030504040204" pitchFamily="34" charset="0"/>
              </a:defRPr>
            </a:lvl1pPr>
          </a:lstStyle>
          <a:p>
            <a:pPr lvl="0"/>
            <a:r>
              <a:rPr lang="en-US"/>
              <a:t>Edit Master text styles</a:t>
            </a:r>
          </a:p>
        </p:txBody>
      </p:sp>
    </p:spTree>
    <p:extLst>
      <p:ext uri="{BB962C8B-B14F-4D97-AF65-F5344CB8AC3E}">
        <p14:creationId xmlns:p14="http://schemas.microsoft.com/office/powerpoint/2010/main" val="165552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1551-C0A0-4E87-92CF-F361AB9BA22E}"/>
              </a:ext>
            </a:extLst>
          </p:cNvPr>
          <p:cNvSpPr>
            <a:spLocks noGrp="1"/>
          </p:cNvSpPr>
          <p:nvPr>
            <p:ph type="title"/>
          </p:nvPr>
        </p:nvSpPr>
        <p:spPr>
          <a:xfrm>
            <a:off x="533400" y="191000"/>
            <a:ext cx="11201400" cy="571000"/>
          </a:xfrm>
        </p:spPr>
        <p:txBody>
          <a:bodyPr>
            <a:noAutofit/>
          </a:bodyPr>
          <a:lstStyle/>
          <a:p>
            <a:r>
              <a:rPr lang="en-US"/>
              <a:t>Click to edit Master title style</a:t>
            </a:r>
          </a:p>
        </p:txBody>
      </p:sp>
      <p:sp>
        <p:nvSpPr>
          <p:cNvPr id="8" name="Text Placeholder 7">
            <a:extLst>
              <a:ext uri="{FF2B5EF4-FFF2-40B4-BE49-F238E27FC236}">
                <a16:creationId xmlns:a16="http://schemas.microsoft.com/office/drawing/2014/main" id="{886A6BEE-FF3B-47E3-B20E-4F97A56E6683}"/>
              </a:ext>
            </a:extLst>
          </p:cNvPr>
          <p:cNvSpPr>
            <a:spLocks noGrp="1"/>
          </p:cNvSpPr>
          <p:nvPr>
            <p:ph type="body" sz="quarter" idx="13"/>
          </p:nvPr>
        </p:nvSpPr>
        <p:spPr>
          <a:xfrm>
            <a:off x="533240" y="762000"/>
            <a:ext cx="11201560" cy="571500"/>
          </a:xfrm>
        </p:spPr>
        <p:txBody>
          <a:bodyPr lIns="0" tIns="0" rIns="0" bIns="0">
            <a:noAutofit/>
          </a:bodyPr>
          <a:lstStyle>
            <a:lvl1pPr marL="0" indent="0">
              <a:lnSpc>
                <a:spcPct val="95000"/>
              </a:lnSpc>
              <a:spcBef>
                <a:spcPts val="1200"/>
              </a:spcBef>
              <a:buNone/>
              <a:defRPr sz="2200" b="1">
                <a:solidFill>
                  <a:schemeClr val="tx2"/>
                </a:solidFill>
                <a:latin typeface="Verdana" panose="020B0604030504040204" pitchFamily="34" charset="0"/>
                <a:ea typeface="Verdana" panose="020B0604030504040204" pitchFamily="34" charset="0"/>
              </a:defRPr>
            </a:lvl1pPr>
          </a:lstStyle>
          <a:p>
            <a:pPr lvl="0"/>
            <a:r>
              <a:rPr lang="en-US"/>
              <a:t>Edit Master text styles</a:t>
            </a:r>
          </a:p>
        </p:txBody>
      </p:sp>
    </p:spTree>
    <p:extLst>
      <p:ext uri="{BB962C8B-B14F-4D97-AF65-F5344CB8AC3E}">
        <p14:creationId xmlns:p14="http://schemas.microsoft.com/office/powerpoint/2010/main" val="102781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27AF-E679-4053-BE9A-B0EEC5E8AFA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748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1551-C0A0-4E87-92CF-F361AB9BA22E}"/>
              </a:ext>
            </a:extLst>
          </p:cNvPr>
          <p:cNvSpPr>
            <a:spLocks noGrp="1"/>
          </p:cNvSpPr>
          <p:nvPr>
            <p:ph type="title"/>
          </p:nvPr>
        </p:nvSpPr>
        <p:spPr>
          <a:xfrm>
            <a:off x="533400" y="191000"/>
            <a:ext cx="11201400" cy="571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F0F12E5-B09E-4DD7-A194-E9095F7C4F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5762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2-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3517-2593-4E52-97CF-5405430F2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C03D14-DAD4-4A64-B58D-B11DBF28ACFB}"/>
              </a:ext>
            </a:extLst>
          </p:cNvPr>
          <p:cNvSpPr>
            <a:spLocks noGrp="1"/>
          </p:cNvSpPr>
          <p:nvPr>
            <p:ph sz="half" idx="1"/>
          </p:nvPr>
        </p:nvSpPr>
        <p:spPr>
          <a:xfrm>
            <a:off x="533400" y="1333500"/>
            <a:ext cx="5486400" cy="4351338"/>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a16="http://schemas.microsoft.com/office/drawing/2014/main" id="{47BAC7E1-6242-448F-802A-62F8159BCA05}"/>
              </a:ext>
            </a:extLst>
          </p:cNvPr>
          <p:cNvSpPr>
            <a:spLocks noGrp="1"/>
          </p:cNvSpPr>
          <p:nvPr>
            <p:ph sz="half" idx="2"/>
          </p:nvPr>
        </p:nvSpPr>
        <p:spPr>
          <a:xfrm>
            <a:off x="6248400" y="1333500"/>
            <a:ext cx="5486400" cy="4351338"/>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3C5E056E-4A29-4EC0-A52F-892D05FB5C90}"/>
              </a:ext>
            </a:extLst>
          </p:cNvPr>
          <p:cNvSpPr>
            <a:spLocks noGrp="1"/>
          </p:cNvSpPr>
          <p:nvPr>
            <p:ph type="body" sz="quarter" idx="10"/>
          </p:nvPr>
        </p:nvSpPr>
        <p:spPr>
          <a:xfrm>
            <a:off x="533400" y="762000"/>
            <a:ext cx="11201400" cy="571500"/>
          </a:xfrm>
        </p:spPr>
        <p:txBody>
          <a:bodyPr/>
          <a:lstStyle>
            <a:lvl1pPr marL="0" indent="0">
              <a:buNone/>
              <a:defRPr sz="2200" b="1">
                <a:solidFill>
                  <a:schemeClr val="tx2"/>
                </a:solidFill>
                <a:latin typeface="Verdana" panose="020B0604030504040204" pitchFamily="34" charset="0"/>
                <a:ea typeface="Verdana" panose="020B0604030504040204" pitchFamily="34" charset="0"/>
              </a:defRPr>
            </a:lvl1pPr>
          </a:lstStyle>
          <a:p>
            <a:pPr lvl="0"/>
            <a:r>
              <a:rPr lang="en-US"/>
              <a:t>Edit Master text styles</a:t>
            </a:r>
          </a:p>
        </p:txBody>
      </p:sp>
    </p:spTree>
    <p:extLst>
      <p:ext uri="{BB962C8B-B14F-4D97-AF65-F5344CB8AC3E}">
        <p14:creationId xmlns:p14="http://schemas.microsoft.com/office/powerpoint/2010/main" val="295320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3-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3517-2593-4E52-97CF-5405430F2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C03D14-DAD4-4A64-B58D-B11DBF28ACFB}"/>
              </a:ext>
            </a:extLst>
          </p:cNvPr>
          <p:cNvSpPr>
            <a:spLocks noGrp="1"/>
          </p:cNvSpPr>
          <p:nvPr>
            <p:ph sz="half" idx="1"/>
          </p:nvPr>
        </p:nvSpPr>
        <p:spPr>
          <a:xfrm>
            <a:off x="533400" y="1333500"/>
            <a:ext cx="3566160" cy="4351338"/>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a16="http://schemas.microsoft.com/office/drawing/2014/main" id="{47BAC7E1-6242-448F-802A-62F8159BCA05}"/>
              </a:ext>
            </a:extLst>
          </p:cNvPr>
          <p:cNvSpPr>
            <a:spLocks noGrp="1"/>
          </p:cNvSpPr>
          <p:nvPr>
            <p:ph sz="half" idx="2"/>
          </p:nvPr>
        </p:nvSpPr>
        <p:spPr>
          <a:xfrm>
            <a:off x="4347800" y="1333500"/>
            <a:ext cx="3566160" cy="4351338"/>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3C5E056E-4A29-4EC0-A52F-892D05FB5C90}"/>
              </a:ext>
            </a:extLst>
          </p:cNvPr>
          <p:cNvSpPr>
            <a:spLocks noGrp="1"/>
          </p:cNvSpPr>
          <p:nvPr>
            <p:ph type="body" sz="quarter" idx="10"/>
          </p:nvPr>
        </p:nvSpPr>
        <p:spPr>
          <a:xfrm>
            <a:off x="533400" y="762000"/>
            <a:ext cx="11201400" cy="571500"/>
          </a:xfrm>
        </p:spPr>
        <p:txBody>
          <a:bodyPr/>
          <a:lstStyle>
            <a:lvl1pPr marL="0" indent="0">
              <a:buNone/>
              <a:defRPr sz="2200" b="1">
                <a:solidFill>
                  <a:schemeClr val="tx2"/>
                </a:solidFill>
                <a:latin typeface="Verdana" panose="020B0604030504040204" pitchFamily="34" charset="0"/>
                <a:ea typeface="Verdana" panose="020B0604030504040204" pitchFamily="34" charset="0"/>
              </a:defRPr>
            </a:lvl1pPr>
          </a:lstStyle>
          <a:p>
            <a:pPr lvl="0"/>
            <a:r>
              <a:rPr lang="en-US"/>
              <a:t>Edit Master text styles</a:t>
            </a:r>
          </a:p>
        </p:txBody>
      </p:sp>
      <p:sp>
        <p:nvSpPr>
          <p:cNvPr id="6" name="Content Placeholder 3">
            <a:extLst>
              <a:ext uri="{FF2B5EF4-FFF2-40B4-BE49-F238E27FC236}">
                <a16:creationId xmlns:a16="http://schemas.microsoft.com/office/drawing/2014/main" id="{77B603B7-B656-1D4F-8D6B-C41F1E4732C6}"/>
              </a:ext>
            </a:extLst>
          </p:cNvPr>
          <p:cNvSpPr>
            <a:spLocks noGrp="1"/>
          </p:cNvSpPr>
          <p:nvPr>
            <p:ph sz="half" idx="11"/>
          </p:nvPr>
        </p:nvSpPr>
        <p:spPr>
          <a:xfrm>
            <a:off x="8162201" y="1333500"/>
            <a:ext cx="3566160" cy="4351338"/>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8359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2020-0D7A-462D-BA6D-D21F14E9BAF3}"/>
              </a:ext>
            </a:extLst>
          </p:cNvPr>
          <p:cNvSpPr>
            <a:spLocks noGrp="1"/>
          </p:cNvSpPr>
          <p:nvPr>
            <p:ph type="title"/>
          </p:nvPr>
        </p:nvSpPr>
        <p:spPr>
          <a:xfrm>
            <a:off x="533400" y="762000"/>
            <a:ext cx="11201400" cy="2753019"/>
          </a:xfrm>
        </p:spPr>
        <p:txBody>
          <a:bodyPr anchor="b">
            <a:no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1834191-EEAD-4C63-8C9F-491E08079791}"/>
              </a:ext>
            </a:extLst>
          </p:cNvPr>
          <p:cNvSpPr>
            <a:spLocks noGrp="1"/>
          </p:cNvSpPr>
          <p:nvPr>
            <p:ph type="body" idx="1"/>
          </p:nvPr>
        </p:nvSpPr>
        <p:spPr>
          <a:xfrm>
            <a:off x="533400" y="3712768"/>
            <a:ext cx="11201400" cy="698978"/>
          </a:xfrm>
        </p:spPr>
        <p:txBody>
          <a:bodyPr>
            <a:noAutofit/>
          </a:bodyPr>
          <a:lstStyle>
            <a:lvl1pPr marL="0" indent="0">
              <a:buNone/>
              <a:defRPr sz="2800" b="1">
                <a:solidFill>
                  <a:schemeClr val="tx2"/>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86942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userDrawn="1">
          <p15:clr>
            <a:srgbClr val="FBAE40"/>
          </p15:clr>
        </p15:guide>
        <p15:guide id="2" orient="horz" pos="232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561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8FF45-E5E9-4F0C-83CD-3BBE2746297E}"/>
              </a:ext>
            </a:extLst>
          </p:cNvPr>
          <p:cNvSpPr>
            <a:spLocks noGrp="1"/>
          </p:cNvSpPr>
          <p:nvPr>
            <p:ph type="title"/>
          </p:nvPr>
        </p:nvSpPr>
        <p:spPr>
          <a:xfrm>
            <a:off x="533400" y="191000"/>
            <a:ext cx="11201400" cy="5710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7DA3F05-7989-4988-9030-55AF484B038C}"/>
              </a:ext>
            </a:extLst>
          </p:cNvPr>
          <p:cNvSpPr>
            <a:spLocks noGrp="1"/>
          </p:cNvSpPr>
          <p:nvPr>
            <p:ph type="body" idx="1"/>
          </p:nvPr>
        </p:nvSpPr>
        <p:spPr>
          <a:xfrm>
            <a:off x="533400" y="1333500"/>
            <a:ext cx="1120140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7" name="Graphic 6">
            <a:extLst>
              <a:ext uri="{FF2B5EF4-FFF2-40B4-BE49-F238E27FC236}">
                <a16:creationId xmlns:a16="http://schemas.microsoft.com/office/drawing/2014/main" id="{E70D1577-5D26-478F-A85E-CD7EC50A13A3}"/>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552451" y="6577246"/>
            <a:ext cx="1281112" cy="173599"/>
          </a:xfrm>
          <a:prstGeom prst="rect">
            <a:avLst/>
          </a:prstGeom>
        </p:spPr>
      </p:pic>
      <p:sp>
        <p:nvSpPr>
          <p:cNvPr id="8" name="Date Placeholder 3">
            <a:extLst>
              <a:ext uri="{FF2B5EF4-FFF2-40B4-BE49-F238E27FC236}">
                <a16:creationId xmlns:a16="http://schemas.microsoft.com/office/drawing/2014/main" id="{78B3132E-DF3D-44F5-BF5E-28489B6C43C4}"/>
              </a:ext>
            </a:extLst>
          </p:cNvPr>
          <p:cNvSpPr txBox="1">
            <a:spLocks/>
          </p:cNvSpPr>
          <p:nvPr userDrawn="1"/>
        </p:nvSpPr>
        <p:spPr>
          <a:xfrm>
            <a:off x="10485120" y="6534982"/>
            <a:ext cx="609600" cy="182880"/>
          </a:xfrm>
          <a:prstGeom prst="rect">
            <a:avLst/>
          </a:prstGeom>
        </p:spPr>
        <p:txBody>
          <a:bodyPr vert="horz" lIns="0" tIns="0" rIns="0" bIns="0" rtlCol="0" anchor="b" anchorCtr="0"/>
          <a:lstStyle>
            <a:defPPr>
              <a:defRPr lang="en-US"/>
            </a:defPPr>
            <a:lvl1pPr marL="0" algn="r" defTabSz="914400" rtl="0" eaLnBrk="1" latinLnBrk="0" hangingPunct="1">
              <a:defRPr sz="700" kern="1200">
                <a:solidFill>
                  <a:schemeClr val="tx2">
                    <a:lumMod val="50000"/>
                  </a:schemeClr>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10" rtl="0" eaLnBrk="1" fontAlgn="auto" latinLnBrk="0" hangingPunct="1">
              <a:lnSpc>
                <a:spcPct val="100000"/>
              </a:lnSpc>
              <a:spcBef>
                <a:spcPts val="0"/>
              </a:spcBef>
              <a:spcAft>
                <a:spcPts val="0"/>
              </a:spcAft>
              <a:buClrTx/>
              <a:buSzTx/>
              <a:buFontTx/>
              <a:buNone/>
              <a:tabLst/>
              <a:defRPr/>
            </a:pPr>
            <a:fld id="{C0AE6C63-0FEB-4B7F-8FA0-32CA21BF4F78}" type="datetime1">
              <a:rPr kumimoji="0" lang="en-US" sz="900" b="0" i="0" u="none" strike="noStrike" kern="1200" cap="none" spc="0" normalizeH="0" baseline="0" noProof="0" smtClean="0">
                <a:ln>
                  <a:noFill/>
                </a:ln>
                <a:solidFill>
                  <a:schemeClr val="tx2"/>
                </a:solidFill>
                <a:effectLst/>
                <a:uLnTx/>
                <a:uFillTx/>
                <a:latin typeface="+mn-lt"/>
                <a:ea typeface="+mn-ea"/>
                <a:cs typeface="+mn-cs"/>
              </a:rPr>
              <a:pPr marL="0" marR="0" lvl="0" indent="0" algn="r" defTabSz="1219110" rtl="0" eaLnBrk="1" fontAlgn="auto" latinLnBrk="0" hangingPunct="1">
                <a:lnSpc>
                  <a:spcPct val="100000"/>
                </a:lnSpc>
                <a:spcBef>
                  <a:spcPts val="0"/>
                </a:spcBef>
                <a:spcAft>
                  <a:spcPts val="0"/>
                </a:spcAft>
                <a:buClrTx/>
                <a:buSzTx/>
                <a:buFontTx/>
                <a:buNone/>
                <a:tabLst/>
                <a:defRPr/>
              </a:pPr>
              <a:t>11/16/2019</a:t>
            </a:fld>
            <a:endParaRPr kumimoji="0" lang="en-US" sz="900" b="0" i="0" u="none" strike="noStrike" kern="1200" cap="none" spc="0" normalizeH="0" baseline="0" noProof="0" dirty="0">
              <a:ln>
                <a:noFill/>
              </a:ln>
              <a:solidFill>
                <a:schemeClr val="tx2"/>
              </a:solidFill>
              <a:effectLst/>
              <a:uLnTx/>
              <a:uFillTx/>
              <a:latin typeface="+mn-lt"/>
              <a:ea typeface="+mn-ea"/>
              <a:cs typeface="+mn-cs"/>
            </a:endParaRPr>
          </a:p>
        </p:txBody>
      </p:sp>
      <p:sp>
        <p:nvSpPr>
          <p:cNvPr id="9" name="Footer Placeholder 4">
            <a:extLst>
              <a:ext uri="{FF2B5EF4-FFF2-40B4-BE49-F238E27FC236}">
                <a16:creationId xmlns:a16="http://schemas.microsoft.com/office/drawing/2014/main" id="{EE3C1984-9912-4255-91C0-31FCEFC76A17}"/>
              </a:ext>
            </a:extLst>
          </p:cNvPr>
          <p:cNvSpPr txBox="1">
            <a:spLocks/>
          </p:cNvSpPr>
          <p:nvPr userDrawn="1"/>
        </p:nvSpPr>
        <p:spPr>
          <a:xfrm>
            <a:off x="2072295" y="6534982"/>
            <a:ext cx="4015500" cy="182880"/>
          </a:xfrm>
          <a:prstGeom prst="rect">
            <a:avLst/>
          </a:prstGeom>
        </p:spPr>
        <p:txBody>
          <a:bodyPr vert="horz" lIns="0" tIns="0" rIns="0" bIns="0" rtlCol="0" anchor="b" anchorCtr="0"/>
          <a:lstStyle>
            <a:defPPr>
              <a:defRPr lang="en-US"/>
            </a:defPPr>
            <a:lvl1pPr marL="0" algn="l" defTabSz="914400" rtl="0" eaLnBrk="1" latinLnBrk="0" hangingPunct="1">
              <a:tabLst/>
              <a:defRPr sz="700" kern="1200">
                <a:solidFill>
                  <a:schemeClr val="tx2">
                    <a:lumMod val="50000"/>
                  </a:schemeClr>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mn-ea"/>
                <a:cs typeface="+mn-cs"/>
              </a:rPr>
              <a:t>©2018 </a:t>
            </a:r>
            <a:r>
              <a:rPr kumimoji="0" lang="en-US" sz="900" b="0" i="0" u="none" strike="noStrike" kern="1200" cap="none" spc="0" normalizeH="0" baseline="0" noProof="0" dirty="0" err="1">
                <a:ln>
                  <a:noFill/>
                </a:ln>
                <a:solidFill>
                  <a:schemeClr val="tx2"/>
                </a:solidFill>
                <a:effectLst/>
                <a:uLnTx/>
                <a:uFillTx/>
                <a:latin typeface="+mn-lt"/>
                <a:ea typeface="+mn-ea"/>
                <a:cs typeface="+mn-cs"/>
              </a:rPr>
              <a:t>Istern</a:t>
            </a:r>
            <a:r>
              <a:rPr kumimoji="0" lang="en-US" sz="900" b="0" i="0" u="none" strike="noStrike" kern="1200" cap="none" spc="0" normalizeH="0" baseline="0" noProof="0" dirty="0">
                <a:ln>
                  <a:noFill/>
                </a:ln>
                <a:solidFill>
                  <a:schemeClr val="tx2"/>
                </a:solidFill>
                <a:effectLst/>
                <a:uLnTx/>
                <a:uFillTx/>
                <a:latin typeface="+mn-lt"/>
                <a:ea typeface="+mn-ea"/>
                <a:cs typeface="+mn-cs"/>
              </a:rPr>
              <a:t> Digital Corporation or its affiliates. All rights reserved.</a:t>
            </a:r>
          </a:p>
        </p:txBody>
      </p:sp>
      <p:sp>
        <p:nvSpPr>
          <p:cNvPr id="10" name="Slide Number Placeholder 5">
            <a:extLst>
              <a:ext uri="{FF2B5EF4-FFF2-40B4-BE49-F238E27FC236}">
                <a16:creationId xmlns:a16="http://schemas.microsoft.com/office/drawing/2014/main" id="{BCD9A134-53F3-4F45-98FF-8C84F1FA235B}"/>
              </a:ext>
            </a:extLst>
          </p:cNvPr>
          <p:cNvSpPr txBox="1">
            <a:spLocks/>
          </p:cNvSpPr>
          <p:nvPr userDrawn="1"/>
        </p:nvSpPr>
        <p:spPr>
          <a:xfrm>
            <a:off x="11460480" y="6534982"/>
            <a:ext cx="243840" cy="182880"/>
          </a:xfrm>
          <a:prstGeom prst="rect">
            <a:avLst/>
          </a:prstGeom>
        </p:spPr>
        <p:txBody>
          <a:bodyPr vert="horz" lIns="0" tIns="0" rIns="0" bIns="0" rtlCol="0" anchor="b" anchorCtr="0"/>
          <a:lstStyle>
            <a:defPPr>
              <a:defRPr lang="en-US"/>
            </a:defPPr>
            <a:lvl1pPr marL="0" algn="r" defTabSz="914400" rtl="0" eaLnBrk="1" latinLnBrk="0" hangingPunct="1">
              <a:defRPr sz="700" kern="1200">
                <a:solidFill>
                  <a:schemeClr val="tx2">
                    <a:lumMod val="50000"/>
                  </a:schemeClr>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10" rtl="0" eaLnBrk="1" fontAlgn="auto" latinLnBrk="0" hangingPunct="1">
              <a:lnSpc>
                <a:spcPct val="100000"/>
              </a:lnSpc>
              <a:spcBef>
                <a:spcPts val="0"/>
              </a:spcBef>
              <a:spcAft>
                <a:spcPts val="0"/>
              </a:spcAft>
              <a:buClrTx/>
              <a:buSzTx/>
              <a:buFontTx/>
              <a:buNone/>
              <a:tabLst/>
              <a:defRPr/>
            </a:pPr>
            <a:fld id="{117D082C-22F7-460A-B107-A5704CF548D4}" type="slidenum">
              <a:rPr kumimoji="0" lang="en-US" sz="900" b="0" i="0" u="none" strike="noStrike" kern="1200" cap="none" spc="0" normalizeH="0" baseline="0" noProof="0" smtClean="0">
                <a:ln>
                  <a:noFill/>
                </a:ln>
                <a:solidFill>
                  <a:schemeClr val="tx2"/>
                </a:solidFill>
                <a:effectLst/>
                <a:uLnTx/>
                <a:uFillTx/>
                <a:latin typeface="+mn-lt"/>
                <a:ea typeface="+mn-ea"/>
                <a:cs typeface="+mn-cs"/>
              </a:rPr>
              <a:pPr marL="0" marR="0" lvl="0" indent="0" algn="r" defTabSz="121911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mn-cs"/>
            </a:endParaRPr>
          </a:p>
        </p:txBody>
      </p:sp>
      <p:pic>
        <p:nvPicPr>
          <p:cNvPr id="11" name="Picture 10">
            <a:extLst>
              <a:ext uri="{FF2B5EF4-FFF2-40B4-BE49-F238E27FC236}">
                <a16:creationId xmlns:a16="http://schemas.microsoft.com/office/drawing/2014/main" id="{156F0C2B-8CFE-4A53-AA86-B9B63FC3BE88}"/>
              </a:ext>
            </a:extLst>
          </p:cNvPr>
          <p:cNvPicPr>
            <a:picLocks noChangeAspect="1"/>
          </p:cNvPicPr>
          <p:nvPr userDrawn="1"/>
        </p:nvPicPr>
        <p:blipFill rotWithShape="1">
          <a:blip r:embed="rId14" cstate="screen">
            <a:extLst>
              <a:ext uri="{28A0092B-C50C-407E-A947-70E740481C1C}">
                <a14:useLocalDpi xmlns:a14="http://schemas.microsoft.com/office/drawing/2010/main"/>
              </a:ext>
            </a:extLst>
          </a:blip>
          <a:srcRect t="-28"/>
          <a:stretch/>
        </p:blipFill>
        <p:spPr>
          <a:xfrm rot="10800000">
            <a:off x="0" y="-1"/>
            <a:ext cx="281885" cy="6858001"/>
          </a:xfrm>
          <a:prstGeom prst="rect">
            <a:avLst/>
          </a:prstGeom>
        </p:spPr>
      </p:pic>
      <p:sp>
        <p:nvSpPr>
          <p:cNvPr id="12" name="Footer Placeholder 4">
            <a:extLst>
              <a:ext uri="{FF2B5EF4-FFF2-40B4-BE49-F238E27FC236}">
                <a16:creationId xmlns:a16="http://schemas.microsoft.com/office/drawing/2014/main" id="{5485025F-944D-9240-8AC2-666EC1A2E357}"/>
              </a:ext>
            </a:extLst>
          </p:cNvPr>
          <p:cNvSpPr txBox="1">
            <a:spLocks/>
          </p:cNvSpPr>
          <p:nvPr userDrawn="1"/>
        </p:nvSpPr>
        <p:spPr>
          <a:xfrm>
            <a:off x="5418466" y="6529346"/>
            <a:ext cx="4015500" cy="182880"/>
          </a:xfrm>
          <a:prstGeom prst="rect">
            <a:avLst/>
          </a:prstGeom>
        </p:spPr>
        <p:txBody>
          <a:bodyPr vert="horz" lIns="0" tIns="0" rIns="0" bIns="0" rtlCol="0" anchor="b" anchorCtr="0"/>
          <a:lstStyle>
            <a:defPPr>
              <a:defRPr lang="en-US"/>
            </a:defPPr>
            <a:lvl1pPr marL="0" algn="l" defTabSz="914400" rtl="0" eaLnBrk="1" latinLnBrk="0" hangingPunct="1">
              <a:tabLst/>
              <a:defRPr sz="700" kern="1200">
                <a:solidFill>
                  <a:schemeClr val="tx2">
                    <a:lumMod val="50000"/>
                  </a:schemeClr>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mn-ea"/>
                <a:cs typeface="+mn-cs"/>
              </a:rPr>
              <a:t>|  </a:t>
            </a:r>
            <a:r>
              <a:rPr kumimoji="0" lang="en-US" sz="900" b="1" i="0" u="none" strike="noStrike" kern="1200" cap="none" spc="0" normalizeH="0" baseline="0" noProof="0" dirty="0">
                <a:ln>
                  <a:noFill/>
                </a:ln>
                <a:solidFill>
                  <a:schemeClr val="tx2"/>
                </a:solidFill>
                <a:effectLst/>
                <a:uLnTx/>
                <a:uFillTx/>
                <a:latin typeface="+mn-lt"/>
                <a:ea typeface="+mn-ea"/>
                <a:cs typeface="+mn-cs"/>
              </a:rPr>
              <a:t> ISTERN DIGITAL CONFIDENTIAL</a:t>
            </a:r>
          </a:p>
        </p:txBody>
      </p:sp>
    </p:spTree>
    <p:extLst>
      <p:ext uri="{BB962C8B-B14F-4D97-AF65-F5344CB8AC3E}">
        <p14:creationId xmlns:p14="http://schemas.microsoft.com/office/powerpoint/2010/main" val="20393565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4" r:id="rId4"/>
    <p:sldLayoutId id="2147483650" r:id="rId5"/>
    <p:sldLayoutId id="2147483652" r:id="rId6"/>
    <p:sldLayoutId id="2147483663" r:id="rId7"/>
    <p:sldLayoutId id="2147483651" r:id="rId8"/>
    <p:sldLayoutId id="2147483655" r:id="rId9"/>
    <p:sldLayoutId id="214748366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1" kern="1200">
          <a:solidFill>
            <a:schemeClr val="accent1"/>
          </a:solidFill>
          <a:latin typeface="Verdana" panose="020B0604030504040204" pitchFamily="34" charset="0"/>
          <a:ea typeface="Verdana" panose="020B0604030504040204" pitchFamily="34" charset="0"/>
          <a:cs typeface="+mj-cs"/>
        </a:defRPr>
      </a:lvl1pPr>
    </p:titleStyle>
    <p:bodyStyle>
      <a:lvl1pPr marL="171450" indent="-171450" algn="l" defTabSz="914400" rtl="0" eaLnBrk="1" latinLnBrk="0" hangingPunct="1">
        <a:lnSpc>
          <a:spcPct val="95000"/>
        </a:lnSpc>
        <a:spcBef>
          <a:spcPts val="12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457200" indent="-228600" algn="l" defTabSz="914400" rtl="0" eaLnBrk="1" latinLnBrk="0" hangingPunct="1">
        <a:lnSpc>
          <a:spcPct val="95000"/>
        </a:lnSpc>
        <a:spcBef>
          <a:spcPts val="400"/>
        </a:spcBef>
        <a:buClr>
          <a:schemeClr val="accent1"/>
        </a:buClr>
        <a:buFont typeface="Calibri" panose="020F0502020204030204" pitchFamily="34" charset="0"/>
        <a:buChar char="–"/>
        <a:defRPr sz="2000" kern="1200">
          <a:solidFill>
            <a:schemeClr val="tx1"/>
          </a:solidFill>
          <a:latin typeface="+mn-lt"/>
          <a:ea typeface="+mn-ea"/>
          <a:cs typeface="+mn-cs"/>
        </a:defRPr>
      </a:lvl2pPr>
      <a:lvl3pPr marL="628650" indent="-171450" algn="l" defTabSz="914400" rtl="0" eaLnBrk="1" latinLnBrk="0" hangingPunct="1">
        <a:lnSpc>
          <a:spcPct val="95000"/>
        </a:lnSpc>
        <a:spcBef>
          <a:spcPts val="400"/>
        </a:spcBef>
        <a:buClr>
          <a:schemeClr val="accent1"/>
        </a:buClr>
        <a:buFont typeface="Arial" panose="020B0604020202020204" pitchFamily="34" charset="0"/>
        <a:buChar char="•"/>
        <a:defRPr sz="1800" kern="1200">
          <a:solidFill>
            <a:schemeClr val="tx1"/>
          </a:solidFill>
          <a:latin typeface="+mn-lt"/>
          <a:ea typeface="+mn-ea"/>
          <a:cs typeface="+mn-cs"/>
        </a:defRPr>
      </a:lvl3pPr>
      <a:lvl4pPr marL="857250" indent="-171450" algn="l" defTabSz="914400" rtl="0" eaLnBrk="1" latinLnBrk="0" hangingPunct="1">
        <a:lnSpc>
          <a:spcPct val="95000"/>
        </a:lnSpc>
        <a:spcBef>
          <a:spcPts val="400"/>
        </a:spcBef>
        <a:buClr>
          <a:schemeClr val="accent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5000"/>
        </a:lnSpc>
        <a:spcBef>
          <a:spcPts val="4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6" userDrawn="1">
          <p15:clr>
            <a:srgbClr val="F26B43"/>
          </p15:clr>
        </p15:guide>
        <p15:guide id="2" orient="horz" pos="2160" userDrawn="1">
          <p15:clr>
            <a:srgbClr val="F26B43"/>
          </p15:clr>
        </p15:guide>
        <p15:guide id="3" pos="336" userDrawn="1">
          <p15:clr>
            <a:srgbClr val="F26B43"/>
          </p15:clr>
        </p15:guide>
        <p15:guide id="4" orient="horz" pos="840" userDrawn="1">
          <p15:clr>
            <a:srgbClr val="F26B43"/>
          </p15:clr>
        </p15:guide>
        <p15:guide id="5" orient="horz" pos="480" userDrawn="1">
          <p15:clr>
            <a:srgbClr val="F26B43"/>
          </p15:clr>
        </p15:guide>
        <p15:guide id="6" orient="horz" pos="120" userDrawn="1">
          <p15:clr>
            <a:srgbClr val="F26B43"/>
          </p15:clr>
        </p15:guide>
        <p15:guide id="7" pos="7392"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jpe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70.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edium.com/wisio/a-gentle-introduction-to-doc2vec-db3e8c0cce5e"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3F5E-1DB0-4283-BFC4-E97FDE667AB2}"/>
              </a:ext>
            </a:extLst>
          </p:cNvPr>
          <p:cNvSpPr>
            <a:spLocks noGrp="1"/>
          </p:cNvSpPr>
          <p:nvPr>
            <p:ph type="title"/>
          </p:nvPr>
        </p:nvSpPr>
        <p:spPr>
          <a:xfrm>
            <a:off x="419777" y="2629611"/>
            <a:ext cx="11696023" cy="2406112"/>
          </a:xfrm>
        </p:spPr>
        <p:txBody>
          <a:bodyPr/>
          <a:lstStyle/>
          <a:p>
            <a:pPr>
              <a:lnSpc>
                <a:spcPct val="150000"/>
              </a:lnSpc>
            </a:pPr>
            <a:r>
              <a:rPr lang="en-US" sz="4400" dirty="0"/>
              <a:t>Natural Language Processing Project (Machine Learning)   </a:t>
            </a:r>
            <a:br>
              <a:rPr lang="en-US" sz="4400" dirty="0"/>
            </a:br>
            <a:r>
              <a:rPr lang="en-US" sz="2400" dirty="0"/>
              <a:t>News articles classification</a:t>
            </a:r>
            <a:br>
              <a:rPr lang="en-US" sz="4400" dirty="0"/>
            </a:br>
            <a:endParaRPr lang="en-US" sz="4400" dirty="0"/>
          </a:p>
        </p:txBody>
      </p:sp>
      <p:sp>
        <p:nvSpPr>
          <p:cNvPr id="5" name="Text Placeholder 4">
            <a:extLst>
              <a:ext uri="{FF2B5EF4-FFF2-40B4-BE49-F238E27FC236}">
                <a16:creationId xmlns:a16="http://schemas.microsoft.com/office/drawing/2014/main" id="{A0515345-9391-466F-85CE-5070CA19B63A}"/>
              </a:ext>
            </a:extLst>
          </p:cNvPr>
          <p:cNvSpPr>
            <a:spLocks noGrp="1"/>
          </p:cNvSpPr>
          <p:nvPr>
            <p:ph type="body" sz="quarter" idx="10"/>
          </p:nvPr>
        </p:nvSpPr>
        <p:spPr>
          <a:xfrm>
            <a:off x="7049177" y="5159548"/>
            <a:ext cx="4743601" cy="571500"/>
          </a:xfrm>
        </p:spPr>
        <p:txBody>
          <a:bodyPr/>
          <a:lstStyle/>
          <a:p>
            <a:r>
              <a:rPr lang="en-US" dirty="0"/>
              <a:t>Yuval Kogos – Oct 2019</a:t>
            </a:r>
          </a:p>
        </p:txBody>
      </p:sp>
    </p:spTree>
    <p:extLst>
      <p:ext uri="{BB962C8B-B14F-4D97-AF65-F5344CB8AC3E}">
        <p14:creationId xmlns:p14="http://schemas.microsoft.com/office/powerpoint/2010/main" val="2028952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LGBM Algorithm</a:t>
            </a:r>
          </a:p>
        </p:txBody>
      </p:sp>
      <p:sp>
        <p:nvSpPr>
          <p:cNvPr id="5" name="Text Placeholder 4"/>
          <p:cNvSpPr>
            <a:spLocks noGrp="1"/>
          </p:cNvSpPr>
          <p:nvPr>
            <p:ph type="body" sz="quarter" idx="10"/>
          </p:nvPr>
        </p:nvSpPr>
        <p:spPr/>
        <p:txBody>
          <a:bodyPr/>
          <a:lstStyle/>
          <a:p>
            <a:r>
              <a:rPr lang="en-US" dirty="0"/>
              <a:t>LGBM model optimization</a:t>
            </a:r>
          </a:p>
        </p:txBody>
      </p:sp>
      <p:sp>
        <p:nvSpPr>
          <p:cNvPr id="4" name="Content Placeholder 3"/>
          <p:cNvSpPr>
            <a:spLocks noGrp="1"/>
          </p:cNvSpPr>
          <p:nvPr>
            <p:ph sz="half" idx="1"/>
          </p:nvPr>
        </p:nvSpPr>
        <p:spPr>
          <a:xfrm>
            <a:off x="533398" y="1333499"/>
            <a:ext cx="11201401" cy="3887779"/>
          </a:xfrm>
        </p:spPr>
        <p:txBody>
          <a:bodyPr/>
          <a:lstStyle/>
          <a:p>
            <a:pPr>
              <a:lnSpc>
                <a:spcPct val="150000"/>
              </a:lnSpc>
            </a:pPr>
            <a:r>
              <a:rPr lang="en-US" sz="2000" dirty="0"/>
              <a:t>After getting the Doc2Vec model ready, and processing the final database (which will be fit to my ML models), I’ve tried to think on ways to optimize my LGBM model to get the best performance possible. This process called </a:t>
            </a:r>
            <a:r>
              <a:rPr lang="en-US" sz="2000" b="1" dirty="0"/>
              <a:t>hyperparameters optimization</a:t>
            </a:r>
            <a:r>
              <a:rPr lang="en-US" sz="2000" dirty="0"/>
              <a:t>,</a:t>
            </a:r>
            <a:r>
              <a:rPr lang="en-US" sz="2000" b="1" dirty="0"/>
              <a:t> </a:t>
            </a:r>
            <a:r>
              <a:rPr lang="en-US" sz="2000" dirty="0"/>
              <a:t>and these are 2 of the most common methods: </a:t>
            </a:r>
          </a:p>
          <a:p>
            <a:pPr lvl="1">
              <a:lnSpc>
                <a:spcPct val="150000"/>
              </a:lnSpc>
            </a:pPr>
            <a:r>
              <a:rPr lang="en-US" sz="1600" b="1" u="sng" dirty="0"/>
              <a:t>Genetic Algorithm</a:t>
            </a:r>
            <a:r>
              <a:rPr lang="en-US" sz="1600" dirty="0"/>
              <a:t>: very common optimization method inspired by the process of natural selection, that belongs to the larger class of evolutionary algorithms.</a:t>
            </a:r>
          </a:p>
          <a:p>
            <a:pPr lvl="1">
              <a:lnSpc>
                <a:spcPct val="150000"/>
              </a:lnSpc>
            </a:pPr>
            <a:r>
              <a:rPr lang="en-US" sz="1600" b="1" u="sng" dirty="0"/>
              <a:t>Grid Search</a:t>
            </a:r>
            <a:r>
              <a:rPr lang="en-US" sz="1600" dirty="0"/>
              <a:t>: The traditional way of performing parameters optimization. Grid Search is simply an exhaustive searching through a manually prepared range of values for each parameter.</a:t>
            </a:r>
          </a:p>
        </p:txBody>
      </p:sp>
    </p:spTree>
    <p:extLst>
      <p:ext uri="{BB962C8B-B14F-4D97-AF65-F5344CB8AC3E}">
        <p14:creationId xmlns:p14="http://schemas.microsoft.com/office/powerpoint/2010/main" val="426748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LBGM Algorithm</a:t>
            </a:r>
          </a:p>
        </p:txBody>
      </p:sp>
      <p:sp>
        <p:nvSpPr>
          <p:cNvPr id="5" name="Text Placeholder 4"/>
          <p:cNvSpPr>
            <a:spLocks noGrp="1"/>
          </p:cNvSpPr>
          <p:nvPr>
            <p:ph type="body" sz="quarter" idx="10"/>
          </p:nvPr>
        </p:nvSpPr>
        <p:spPr/>
        <p:txBody>
          <a:bodyPr/>
          <a:lstStyle/>
          <a:p>
            <a:r>
              <a:rPr lang="en-US" dirty="0"/>
              <a:t>LBGM model optimization - results</a:t>
            </a:r>
          </a:p>
        </p:txBody>
      </p:sp>
      <p:graphicFrame>
        <p:nvGraphicFramePr>
          <p:cNvPr id="6" name="Table 5"/>
          <p:cNvGraphicFramePr>
            <a:graphicFrameLocks noGrp="1"/>
          </p:cNvGraphicFramePr>
          <p:nvPr>
            <p:extLst>
              <p:ext uri="{D42A27DB-BD31-4B8C-83A1-F6EECF244321}">
                <p14:modId xmlns:p14="http://schemas.microsoft.com/office/powerpoint/2010/main" val="2378552462"/>
              </p:ext>
            </p:extLst>
          </p:nvPr>
        </p:nvGraphicFramePr>
        <p:xfrm>
          <a:off x="1207702" y="1552905"/>
          <a:ext cx="9852795" cy="3879389"/>
        </p:xfrm>
        <a:graphic>
          <a:graphicData uri="http://schemas.openxmlformats.org/drawingml/2006/table">
            <a:tbl>
              <a:tblPr firstRow="1" bandRow="1">
                <a:tableStyleId>{5940675A-B579-460E-94D1-54222C63F5DA}</a:tableStyleId>
              </a:tblPr>
              <a:tblGrid>
                <a:gridCol w="3284265">
                  <a:extLst>
                    <a:ext uri="{9D8B030D-6E8A-4147-A177-3AD203B41FA5}">
                      <a16:colId xmlns:a16="http://schemas.microsoft.com/office/drawing/2014/main" val="2649580506"/>
                    </a:ext>
                  </a:extLst>
                </a:gridCol>
                <a:gridCol w="3284265">
                  <a:extLst>
                    <a:ext uri="{9D8B030D-6E8A-4147-A177-3AD203B41FA5}">
                      <a16:colId xmlns:a16="http://schemas.microsoft.com/office/drawing/2014/main" val="1905452518"/>
                    </a:ext>
                  </a:extLst>
                </a:gridCol>
                <a:gridCol w="3284265">
                  <a:extLst>
                    <a:ext uri="{9D8B030D-6E8A-4147-A177-3AD203B41FA5}">
                      <a16:colId xmlns:a16="http://schemas.microsoft.com/office/drawing/2014/main" val="3616500921"/>
                    </a:ext>
                  </a:extLst>
                </a:gridCol>
              </a:tblGrid>
              <a:tr h="710977">
                <a:tc>
                  <a:txBody>
                    <a:bodyPr/>
                    <a:lstStyle/>
                    <a:p>
                      <a:pPr algn="ctr"/>
                      <a:r>
                        <a:rPr lang="en-US" dirty="0"/>
                        <a:t>Un-Optimized</a:t>
                      </a:r>
                      <a:r>
                        <a:rPr lang="en-US" baseline="0" dirty="0"/>
                        <a:t> model</a:t>
                      </a:r>
                      <a:endParaRPr lang="en-US" dirty="0"/>
                    </a:p>
                  </a:txBody>
                  <a:tcPr/>
                </a:tc>
                <a:tc>
                  <a:txBody>
                    <a:bodyPr/>
                    <a:lstStyle/>
                    <a:p>
                      <a:pPr algn="ctr"/>
                      <a:r>
                        <a:rPr lang="en-US" dirty="0"/>
                        <a:t>Grid Search</a:t>
                      </a:r>
                    </a:p>
                  </a:txBody>
                  <a:tcPr/>
                </a:tc>
                <a:tc>
                  <a:txBody>
                    <a:bodyPr/>
                    <a:lstStyle/>
                    <a:p>
                      <a:pPr algn="ctr"/>
                      <a:r>
                        <a:rPr lang="en-US" dirty="0"/>
                        <a:t>GA</a:t>
                      </a:r>
                      <a:r>
                        <a:rPr lang="en-US" baseline="0" dirty="0"/>
                        <a:t> results</a:t>
                      </a:r>
                      <a:endParaRPr lang="en-US" dirty="0"/>
                    </a:p>
                  </a:txBody>
                  <a:tcPr/>
                </a:tc>
                <a:extLst>
                  <a:ext uri="{0D108BD9-81ED-4DB2-BD59-A6C34878D82A}">
                    <a16:rowId xmlns:a16="http://schemas.microsoft.com/office/drawing/2014/main" val="2710231194"/>
                  </a:ext>
                </a:extLst>
              </a:tr>
              <a:tr h="3168412">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74257487"/>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534" y="2334892"/>
            <a:ext cx="1400370" cy="74305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379" y="3157520"/>
            <a:ext cx="2477440" cy="2195199"/>
          </a:xfrm>
          <a:prstGeom prst="rect">
            <a:avLst/>
          </a:prstGeom>
        </p:spPr>
      </p:pic>
      <p:pic>
        <p:nvPicPr>
          <p:cNvPr id="11" name="Picture 10"/>
          <p:cNvPicPr>
            <a:picLocks noChangeAspect="1"/>
          </p:cNvPicPr>
          <p:nvPr/>
        </p:nvPicPr>
        <p:blipFill>
          <a:blip r:embed="rId4"/>
          <a:stretch>
            <a:fillRect/>
          </a:stretch>
        </p:blipFill>
        <p:spPr>
          <a:xfrm>
            <a:off x="1724634" y="3239116"/>
            <a:ext cx="2304064" cy="2046421"/>
          </a:xfrm>
          <a:prstGeom prst="rect">
            <a:avLst/>
          </a:prstGeom>
        </p:spPr>
      </p:pic>
      <p:pic>
        <p:nvPicPr>
          <p:cNvPr id="12" name="Picture 11"/>
          <p:cNvPicPr>
            <a:picLocks noChangeAspect="1"/>
          </p:cNvPicPr>
          <p:nvPr/>
        </p:nvPicPr>
        <p:blipFill rotWithShape="1">
          <a:blip r:embed="rId5"/>
          <a:srcRect b="8559"/>
          <a:stretch/>
        </p:blipFill>
        <p:spPr>
          <a:xfrm>
            <a:off x="2075886" y="2425828"/>
            <a:ext cx="1478788" cy="669064"/>
          </a:xfrm>
          <a:prstGeom prst="rect">
            <a:avLst/>
          </a:prstGeom>
        </p:spPr>
      </p:pic>
      <p:pic>
        <p:nvPicPr>
          <p:cNvPr id="3" name="Picture 2"/>
          <p:cNvPicPr>
            <a:picLocks noChangeAspect="1"/>
          </p:cNvPicPr>
          <p:nvPr/>
        </p:nvPicPr>
        <p:blipFill>
          <a:blip r:embed="rId6"/>
          <a:stretch>
            <a:fillRect/>
          </a:stretch>
        </p:blipFill>
        <p:spPr>
          <a:xfrm>
            <a:off x="8239500" y="3186428"/>
            <a:ext cx="2354609" cy="2099109"/>
          </a:xfrm>
          <a:prstGeom prst="rect">
            <a:avLst/>
          </a:prstGeom>
        </p:spPr>
      </p:pic>
      <p:pic>
        <p:nvPicPr>
          <p:cNvPr id="4" name="Picture 3"/>
          <p:cNvPicPr>
            <a:picLocks noChangeAspect="1"/>
          </p:cNvPicPr>
          <p:nvPr/>
        </p:nvPicPr>
        <p:blipFill>
          <a:blip r:embed="rId7"/>
          <a:stretch>
            <a:fillRect/>
          </a:stretch>
        </p:blipFill>
        <p:spPr>
          <a:xfrm>
            <a:off x="8791617" y="2387127"/>
            <a:ext cx="1250373" cy="638583"/>
          </a:xfrm>
          <a:prstGeom prst="rect">
            <a:avLst/>
          </a:prstGeom>
        </p:spPr>
      </p:pic>
      <p:sp>
        <p:nvSpPr>
          <p:cNvPr id="7" name="Rectangle 6">
            <a:extLst>
              <a:ext uri="{FF2B5EF4-FFF2-40B4-BE49-F238E27FC236}">
                <a16:creationId xmlns:a16="http://schemas.microsoft.com/office/drawing/2014/main" id="{081D1489-7A0A-4D1B-9FFA-EE8BEA9EC336}"/>
              </a:ext>
            </a:extLst>
          </p:cNvPr>
          <p:cNvSpPr/>
          <p:nvPr/>
        </p:nvSpPr>
        <p:spPr>
          <a:xfrm>
            <a:off x="1081380" y="5661638"/>
            <a:ext cx="8335423" cy="707886"/>
          </a:xfrm>
          <a:prstGeom prst="rect">
            <a:avLst/>
          </a:prstGeom>
          <a:noFill/>
        </p:spPr>
        <p:txBody>
          <a:bodyPr wrap="none" lIns="91440" tIns="45720" rIns="91440" bIns="45720">
            <a:spAutoFit/>
          </a:bodyPr>
          <a:lstStyle/>
          <a:p>
            <a:r>
              <a:rPr lang="en-US" sz="2000" b="0" cap="none" spc="0" dirty="0">
                <a:ln w="0"/>
                <a:solidFill>
                  <a:schemeClr val="tx1"/>
                </a:solidFill>
                <a:effectLst>
                  <a:outerShdw blurRad="38100" dist="19050" dir="2700000" algn="tl" rotWithShape="0">
                    <a:schemeClr val="dk1">
                      <a:alpha val="40000"/>
                    </a:schemeClr>
                  </a:outerShdw>
                </a:effectLst>
              </a:rPr>
              <a:t>We can see that the Grid Search method did the best optimization,</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 so it’s result params will be the parameters I will use at the final LGBM model.</a:t>
            </a:r>
          </a:p>
        </p:txBody>
      </p:sp>
    </p:spTree>
    <p:extLst>
      <p:ext uri="{BB962C8B-B14F-4D97-AF65-F5344CB8AC3E}">
        <p14:creationId xmlns:p14="http://schemas.microsoft.com/office/powerpoint/2010/main" val="3138699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3F5E-1DB0-4283-BFC4-E97FDE667AB2}"/>
              </a:ext>
            </a:extLst>
          </p:cNvPr>
          <p:cNvSpPr>
            <a:spLocks noGrp="1"/>
          </p:cNvSpPr>
          <p:nvPr>
            <p:ph type="title"/>
          </p:nvPr>
        </p:nvSpPr>
        <p:spPr>
          <a:xfrm>
            <a:off x="2157722" y="2874684"/>
            <a:ext cx="8655664" cy="880309"/>
          </a:xfrm>
        </p:spPr>
        <p:txBody>
          <a:bodyPr/>
          <a:lstStyle/>
          <a:p>
            <a:r>
              <a:rPr lang="en-US" sz="4800" dirty="0"/>
              <a:t>MLP (Neural Network) algorithm</a:t>
            </a:r>
          </a:p>
        </p:txBody>
      </p:sp>
      <p:sp>
        <p:nvSpPr>
          <p:cNvPr id="5" name="Text Placeholder 4">
            <a:extLst>
              <a:ext uri="{FF2B5EF4-FFF2-40B4-BE49-F238E27FC236}">
                <a16:creationId xmlns:a16="http://schemas.microsoft.com/office/drawing/2014/main" id="{A0515345-9391-466F-85CE-5070CA19B63A}"/>
              </a:ext>
            </a:extLst>
          </p:cNvPr>
          <p:cNvSpPr>
            <a:spLocks noGrp="1"/>
          </p:cNvSpPr>
          <p:nvPr>
            <p:ph type="body" sz="quarter" idx="10"/>
          </p:nvPr>
        </p:nvSpPr>
        <p:spPr>
          <a:xfrm>
            <a:off x="2157722" y="2120074"/>
            <a:ext cx="1863520" cy="571500"/>
          </a:xfrm>
        </p:spPr>
        <p:txBody>
          <a:bodyPr/>
          <a:lstStyle/>
          <a:p>
            <a:r>
              <a:rPr lang="en-US" dirty="0"/>
              <a:t>Part 3	</a:t>
            </a:r>
          </a:p>
        </p:txBody>
      </p:sp>
      <p:sp>
        <p:nvSpPr>
          <p:cNvPr id="3" name="AutoShape 2" descr="תוצאת תמונה עבור lgbm"/>
          <p:cNvSpPr>
            <a:spLocks noChangeAspect="1" noChangeArrowheads="1"/>
          </p:cNvSpPr>
          <p:nvPr/>
        </p:nvSpPr>
        <p:spPr bwMode="auto">
          <a:xfrm>
            <a:off x="5182070" y="4016328"/>
            <a:ext cx="1570422" cy="15704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076" name="Picture 4" descr="תוצאת תמונה עבור multilayer perceptro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2492" y="3829697"/>
            <a:ext cx="4297765" cy="221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573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MLP Algorithm</a:t>
            </a:r>
          </a:p>
        </p:txBody>
      </p:sp>
      <p:sp>
        <p:nvSpPr>
          <p:cNvPr id="5" name="Text Placeholder 4"/>
          <p:cNvSpPr>
            <a:spLocks noGrp="1"/>
          </p:cNvSpPr>
          <p:nvPr>
            <p:ph type="body" sz="quarter" idx="10"/>
          </p:nvPr>
        </p:nvSpPr>
        <p:spPr/>
        <p:txBody>
          <a:bodyPr/>
          <a:lstStyle/>
          <a:p>
            <a:r>
              <a:rPr lang="en-US" dirty="0"/>
              <a:t>MLP model</a:t>
            </a:r>
          </a:p>
        </p:txBody>
      </p:sp>
      <p:sp>
        <p:nvSpPr>
          <p:cNvPr id="4" name="Content Placeholder 3"/>
          <p:cNvSpPr>
            <a:spLocks noGrp="1"/>
          </p:cNvSpPr>
          <p:nvPr>
            <p:ph sz="half" idx="1"/>
          </p:nvPr>
        </p:nvSpPr>
        <p:spPr>
          <a:xfrm>
            <a:off x="533398" y="1333499"/>
            <a:ext cx="11201401" cy="3887779"/>
          </a:xfrm>
        </p:spPr>
        <p:txBody>
          <a:bodyPr/>
          <a:lstStyle/>
          <a:p>
            <a:pPr>
              <a:lnSpc>
                <a:spcPct val="150000"/>
              </a:lnSpc>
            </a:pPr>
            <a:r>
              <a:rPr lang="en-US" sz="2000" dirty="0"/>
              <a:t>After achieving the best result possible from the LBGM algorithm, its time to test some other Machine Learning models.</a:t>
            </a:r>
            <a:br>
              <a:rPr lang="en-US" sz="2000" dirty="0"/>
            </a:br>
            <a:r>
              <a:rPr lang="en-US" sz="2000" dirty="0"/>
              <a:t>The next one I tested is MLP (Multi Layer Perceptron).</a:t>
            </a:r>
          </a:p>
          <a:p>
            <a:pPr>
              <a:lnSpc>
                <a:spcPct val="150000"/>
              </a:lnSpc>
            </a:pPr>
            <a:r>
              <a:rPr lang="en-US" sz="2000" dirty="0"/>
              <a:t>The results from the base model with the default parameters </a:t>
            </a:r>
            <a:r>
              <a:rPr lang="en-US" sz="2000" b="1" dirty="0"/>
              <a:t>(without optimization) </a:t>
            </a:r>
            <a:r>
              <a:rPr lang="en-US" sz="2000" dirty="0"/>
              <a:t>are as follows:</a:t>
            </a:r>
            <a:endParaRPr lang="en-US" sz="1600" dirty="0"/>
          </a:p>
        </p:txBody>
      </p:sp>
      <p:pic>
        <p:nvPicPr>
          <p:cNvPr id="6" name="Picture 5">
            <a:extLst>
              <a:ext uri="{FF2B5EF4-FFF2-40B4-BE49-F238E27FC236}">
                <a16:creationId xmlns:a16="http://schemas.microsoft.com/office/drawing/2014/main" id="{49F70A1C-1944-47B6-9BBB-F7C92F7181D3}"/>
              </a:ext>
            </a:extLst>
          </p:cNvPr>
          <p:cNvPicPr>
            <a:picLocks noChangeAspect="1"/>
          </p:cNvPicPr>
          <p:nvPr/>
        </p:nvPicPr>
        <p:blipFill>
          <a:blip r:embed="rId2"/>
          <a:stretch>
            <a:fillRect/>
          </a:stretch>
        </p:blipFill>
        <p:spPr>
          <a:xfrm>
            <a:off x="2869769" y="4598921"/>
            <a:ext cx="2122929" cy="414905"/>
          </a:xfrm>
          <a:prstGeom prst="rect">
            <a:avLst/>
          </a:prstGeom>
        </p:spPr>
      </p:pic>
      <p:pic>
        <p:nvPicPr>
          <p:cNvPr id="7" name="Picture 6">
            <a:extLst>
              <a:ext uri="{FF2B5EF4-FFF2-40B4-BE49-F238E27FC236}">
                <a16:creationId xmlns:a16="http://schemas.microsoft.com/office/drawing/2014/main" id="{150AA8DF-3C73-4B11-9AEA-66A6C44FEFBE}"/>
              </a:ext>
            </a:extLst>
          </p:cNvPr>
          <p:cNvPicPr>
            <a:picLocks noChangeAspect="1"/>
          </p:cNvPicPr>
          <p:nvPr/>
        </p:nvPicPr>
        <p:blipFill>
          <a:blip r:embed="rId3"/>
          <a:stretch>
            <a:fillRect/>
          </a:stretch>
        </p:blipFill>
        <p:spPr>
          <a:xfrm>
            <a:off x="5248751" y="3453823"/>
            <a:ext cx="3412571" cy="2926080"/>
          </a:xfrm>
          <a:prstGeom prst="rect">
            <a:avLst/>
          </a:prstGeom>
        </p:spPr>
      </p:pic>
      <p:pic>
        <p:nvPicPr>
          <p:cNvPr id="8" name="Picture 7">
            <a:extLst>
              <a:ext uri="{FF2B5EF4-FFF2-40B4-BE49-F238E27FC236}">
                <a16:creationId xmlns:a16="http://schemas.microsoft.com/office/drawing/2014/main" id="{101684A0-1588-4609-BEB0-490FE5F5F265}"/>
              </a:ext>
            </a:extLst>
          </p:cNvPr>
          <p:cNvPicPr>
            <a:picLocks noChangeAspect="1"/>
          </p:cNvPicPr>
          <p:nvPr/>
        </p:nvPicPr>
        <p:blipFill>
          <a:blip r:embed="rId3"/>
          <a:stretch>
            <a:fillRect/>
          </a:stretch>
        </p:blipFill>
        <p:spPr>
          <a:xfrm>
            <a:off x="5248751" y="3429000"/>
            <a:ext cx="3412571" cy="2926080"/>
          </a:xfrm>
          <a:prstGeom prst="rect">
            <a:avLst/>
          </a:prstGeom>
        </p:spPr>
      </p:pic>
    </p:spTree>
    <p:extLst>
      <p:ext uri="{BB962C8B-B14F-4D97-AF65-F5344CB8AC3E}">
        <p14:creationId xmlns:p14="http://schemas.microsoft.com/office/powerpoint/2010/main" val="419091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MLP Algorithm</a:t>
            </a:r>
          </a:p>
        </p:txBody>
      </p:sp>
      <p:sp>
        <p:nvSpPr>
          <p:cNvPr id="5" name="Text Placeholder 4"/>
          <p:cNvSpPr>
            <a:spLocks noGrp="1"/>
          </p:cNvSpPr>
          <p:nvPr>
            <p:ph type="body" sz="quarter" idx="10"/>
          </p:nvPr>
        </p:nvSpPr>
        <p:spPr/>
        <p:txBody>
          <a:bodyPr/>
          <a:lstStyle/>
          <a:p>
            <a:r>
              <a:rPr lang="en-US" dirty="0"/>
              <a:t>MLP model optimization</a:t>
            </a:r>
          </a:p>
        </p:txBody>
      </p:sp>
      <p:sp>
        <p:nvSpPr>
          <p:cNvPr id="4" name="Content Placeholder 3"/>
          <p:cNvSpPr>
            <a:spLocks noGrp="1"/>
          </p:cNvSpPr>
          <p:nvPr>
            <p:ph sz="half" idx="1"/>
          </p:nvPr>
        </p:nvSpPr>
        <p:spPr>
          <a:xfrm>
            <a:off x="533398" y="1333499"/>
            <a:ext cx="11201401" cy="3887779"/>
          </a:xfrm>
        </p:spPr>
        <p:txBody>
          <a:bodyPr/>
          <a:lstStyle/>
          <a:p>
            <a:pPr>
              <a:lnSpc>
                <a:spcPct val="150000"/>
              </a:lnSpc>
            </a:pPr>
            <a:r>
              <a:rPr lang="en-US" sz="2000" dirty="0"/>
              <a:t>After getting the basic results with the default parameters, it’s time to do some optimization to the MLP model hyper-parameters. I’ll use the same methods as at the LBGM algorithm:</a:t>
            </a:r>
          </a:p>
          <a:p>
            <a:pPr lvl="1">
              <a:lnSpc>
                <a:spcPct val="150000"/>
              </a:lnSpc>
            </a:pPr>
            <a:r>
              <a:rPr lang="en-US" sz="1600" dirty="0"/>
              <a:t>Grid Search (GS)</a:t>
            </a:r>
          </a:p>
          <a:p>
            <a:pPr lvl="1">
              <a:lnSpc>
                <a:spcPct val="150000"/>
              </a:lnSpc>
            </a:pPr>
            <a:r>
              <a:rPr lang="en-US" sz="1600" dirty="0"/>
              <a:t>Genetic Algorithm (GA)</a:t>
            </a:r>
          </a:p>
          <a:p>
            <a:pPr>
              <a:lnSpc>
                <a:spcPct val="150000"/>
              </a:lnSpc>
            </a:pPr>
            <a:endParaRPr lang="en-US" sz="2000" dirty="0"/>
          </a:p>
          <a:p>
            <a:pPr>
              <a:lnSpc>
                <a:spcPct val="150000"/>
              </a:lnSpc>
            </a:pPr>
            <a:endParaRPr lang="en-US" sz="2000" dirty="0"/>
          </a:p>
          <a:p>
            <a:pPr>
              <a:lnSpc>
                <a:spcPct val="150000"/>
              </a:lnSpc>
            </a:pPr>
            <a:r>
              <a:rPr lang="en-US" sz="2000" dirty="0"/>
              <a:t>The results are at the next slide -&gt;</a:t>
            </a:r>
            <a:endParaRPr lang="en-US" sz="1600" dirty="0"/>
          </a:p>
        </p:txBody>
      </p:sp>
    </p:spTree>
    <p:extLst>
      <p:ext uri="{BB962C8B-B14F-4D97-AF65-F5344CB8AC3E}">
        <p14:creationId xmlns:p14="http://schemas.microsoft.com/office/powerpoint/2010/main" val="127386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MLP Algorithm</a:t>
            </a:r>
          </a:p>
        </p:txBody>
      </p:sp>
      <p:sp>
        <p:nvSpPr>
          <p:cNvPr id="5" name="Text Placeholder 4"/>
          <p:cNvSpPr>
            <a:spLocks noGrp="1"/>
          </p:cNvSpPr>
          <p:nvPr>
            <p:ph type="body" sz="quarter" idx="10"/>
          </p:nvPr>
        </p:nvSpPr>
        <p:spPr/>
        <p:txBody>
          <a:bodyPr/>
          <a:lstStyle/>
          <a:p>
            <a:r>
              <a:rPr lang="en-US" dirty="0"/>
              <a:t>MLP model optimization - results</a:t>
            </a:r>
          </a:p>
        </p:txBody>
      </p:sp>
      <p:graphicFrame>
        <p:nvGraphicFramePr>
          <p:cNvPr id="6" name="Table 5"/>
          <p:cNvGraphicFramePr>
            <a:graphicFrameLocks noGrp="1"/>
          </p:cNvGraphicFramePr>
          <p:nvPr/>
        </p:nvGraphicFramePr>
        <p:xfrm>
          <a:off x="1207702" y="1552905"/>
          <a:ext cx="9852795" cy="3879389"/>
        </p:xfrm>
        <a:graphic>
          <a:graphicData uri="http://schemas.openxmlformats.org/drawingml/2006/table">
            <a:tbl>
              <a:tblPr firstRow="1" bandRow="1">
                <a:tableStyleId>{5940675A-B579-460E-94D1-54222C63F5DA}</a:tableStyleId>
              </a:tblPr>
              <a:tblGrid>
                <a:gridCol w="3284265">
                  <a:extLst>
                    <a:ext uri="{9D8B030D-6E8A-4147-A177-3AD203B41FA5}">
                      <a16:colId xmlns:a16="http://schemas.microsoft.com/office/drawing/2014/main" val="2649580506"/>
                    </a:ext>
                  </a:extLst>
                </a:gridCol>
                <a:gridCol w="3284265">
                  <a:extLst>
                    <a:ext uri="{9D8B030D-6E8A-4147-A177-3AD203B41FA5}">
                      <a16:colId xmlns:a16="http://schemas.microsoft.com/office/drawing/2014/main" val="1905452518"/>
                    </a:ext>
                  </a:extLst>
                </a:gridCol>
                <a:gridCol w="3284265">
                  <a:extLst>
                    <a:ext uri="{9D8B030D-6E8A-4147-A177-3AD203B41FA5}">
                      <a16:colId xmlns:a16="http://schemas.microsoft.com/office/drawing/2014/main" val="3616500921"/>
                    </a:ext>
                  </a:extLst>
                </a:gridCol>
              </a:tblGrid>
              <a:tr h="710977">
                <a:tc>
                  <a:txBody>
                    <a:bodyPr/>
                    <a:lstStyle/>
                    <a:p>
                      <a:pPr algn="ctr"/>
                      <a:r>
                        <a:rPr lang="en-US" dirty="0"/>
                        <a:t>Un-Optimized</a:t>
                      </a:r>
                      <a:r>
                        <a:rPr lang="en-US" baseline="0" dirty="0"/>
                        <a:t> model</a:t>
                      </a:r>
                      <a:endParaRPr lang="en-US" dirty="0"/>
                    </a:p>
                  </a:txBody>
                  <a:tcPr/>
                </a:tc>
                <a:tc>
                  <a:txBody>
                    <a:bodyPr/>
                    <a:lstStyle/>
                    <a:p>
                      <a:pPr algn="ctr"/>
                      <a:r>
                        <a:rPr lang="en-US" dirty="0"/>
                        <a:t>Grid Search</a:t>
                      </a:r>
                    </a:p>
                  </a:txBody>
                  <a:tcPr/>
                </a:tc>
                <a:tc>
                  <a:txBody>
                    <a:bodyPr/>
                    <a:lstStyle/>
                    <a:p>
                      <a:pPr algn="ctr"/>
                      <a:r>
                        <a:rPr lang="en-US" dirty="0"/>
                        <a:t>GA</a:t>
                      </a:r>
                      <a:r>
                        <a:rPr lang="en-US" baseline="0" dirty="0"/>
                        <a:t> results</a:t>
                      </a:r>
                      <a:endParaRPr lang="en-US" dirty="0"/>
                    </a:p>
                  </a:txBody>
                  <a:tcPr/>
                </a:tc>
                <a:extLst>
                  <a:ext uri="{0D108BD9-81ED-4DB2-BD59-A6C34878D82A}">
                    <a16:rowId xmlns:a16="http://schemas.microsoft.com/office/drawing/2014/main" val="2710231194"/>
                  </a:ext>
                </a:extLst>
              </a:tr>
              <a:tr h="3168412">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74257487"/>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2887" y="2442877"/>
            <a:ext cx="1962424" cy="45726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951" y="3119546"/>
            <a:ext cx="2426866" cy="2150387"/>
          </a:xfrm>
          <a:prstGeom prst="rect">
            <a:avLst/>
          </a:prstGeom>
        </p:spPr>
      </p:pic>
      <p:pic>
        <p:nvPicPr>
          <p:cNvPr id="7" name="Picture 6"/>
          <p:cNvPicPr>
            <a:picLocks noChangeAspect="1"/>
          </p:cNvPicPr>
          <p:nvPr/>
        </p:nvPicPr>
        <p:blipFill>
          <a:blip r:embed="rId4"/>
          <a:stretch>
            <a:fillRect/>
          </a:stretch>
        </p:blipFill>
        <p:spPr>
          <a:xfrm>
            <a:off x="8571202" y="2447646"/>
            <a:ext cx="1902836" cy="447726"/>
          </a:xfrm>
          <a:prstGeom prst="rect">
            <a:avLst/>
          </a:prstGeom>
        </p:spPr>
      </p:pic>
      <p:pic>
        <p:nvPicPr>
          <p:cNvPr id="8" name="Picture 7"/>
          <p:cNvPicPr>
            <a:picLocks noChangeAspect="1"/>
          </p:cNvPicPr>
          <p:nvPr/>
        </p:nvPicPr>
        <p:blipFill>
          <a:blip r:embed="rId5"/>
          <a:stretch>
            <a:fillRect/>
          </a:stretch>
        </p:blipFill>
        <p:spPr>
          <a:xfrm>
            <a:off x="8315879" y="3100569"/>
            <a:ext cx="2413481" cy="2126528"/>
          </a:xfrm>
          <a:prstGeom prst="rect">
            <a:avLst/>
          </a:prstGeom>
        </p:spPr>
      </p:pic>
      <p:pic>
        <p:nvPicPr>
          <p:cNvPr id="9" name="Picture 8"/>
          <p:cNvPicPr>
            <a:picLocks noChangeAspect="1"/>
          </p:cNvPicPr>
          <p:nvPr/>
        </p:nvPicPr>
        <p:blipFill>
          <a:blip r:embed="rId6"/>
          <a:stretch>
            <a:fillRect/>
          </a:stretch>
        </p:blipFill>
        <p:spPr>
          <a:xfrm>
            <a:off x="1888694" y="2480467"/>
            <a:ext cx="2122929" cy="414905"/>
          </a:xfrm>
          <a:prstGeom prst="rect">
            <a:avLst/>
          </a:prstGeom>
        </p:spPr>
      </p:pic>
      <p:pic>
        <p:nvPicPr>
          <p:cNvPr id="10" name="Picture 9"/>
          <p:cNvPicPr>
            <a:picLocks noChangeAspect="1"/>
          </p:cNvPicPr>
          <p:nvPr/>
        </p:nvPicPr>
        <p:blipFill>
          <a:blip r:embed="rId7"/>
          <a:stretch>
            <a:fillRect/>
          </a:stretch>
        </p:blipFill>
        <p:spPr>
          <a:xfrm>
            <a:off x="1584546" y="3146018"/>
            <a:ext cx="2427078" cy="2081079"/>
          </a:xfrm>
          <a:prstGeom prst="rect">
            <a:avLst/>
          </a:prstGeom>
        </p:spPr>
      </p:pic>
      <p:sp>
        <p:nvSpPr>
          <p:cNvPr id="11" name="Rectangle 10">
            <a:extLst>
              <a:ext uri="{FF2B5EF4-FFF2-40B4-BE49-F238E27FC236}">
                <a16:creationId xmlns:a16="http://schemas.microsoft.com/office/drawing/2014/main" id="{4D908C41-4F0F-4119-A7DF-5B68AAEABCB8}"/>
              </a:ext>
            </a:extLst>
          </p:cNvPr>
          <p:cNvSpPr/>
          <p:nvPr/>
        </p:nvSpPr>
        <p:spPr>
          <a:xfrm>
            <a:off x="1081380" y="5651699"/>
            <a:ext cx="8953220" cy="707886"/>
          </a:xfrm>
          <a:prstGeom prst="rect">
            <a:avLst/>
          </a:prstGeom>
          <a:noFill/>
        </p:spPr>
        <p:txBody>
          <a:bodyPr wrap="none" lIns="91440" tIns="45720" rIns="91440" bIns="45720">
            <a:spAutoFit/>
          </a:bodyPr>
          <a:lstStyle/>
          <a:p>
            <a:r>
              <a:rPr lang="en-US" sz="2000" b="0" cap="none" spc="0" dirty="0">
                <a:ln w="0"/>
                <a:solidFill>
                  <a:schemeClr val="tx1"/>
                </a:solidFill>
                <a:effectLst>
                  <a:outerShdw blurRad="38100" dist="19050" dir="2700000" algn="tl" rotWithShape="0">
                    <a:schemeClr val="dk1">
                      <a:alpha val="40000"/>
                    </a:schemeClr>
                  </a:outerShdw>
                </a:effectLst>
              </a:rPr>
              <a:t>We can see that the Grid Search method did the best optimization in this model too,</a:t>
            </a:r>
            <a:br>
              <a:rPr lang="en-US" sz="2000" b="0" cap="none" spc="0" dirty="0">
                <a:ln w="0"/>
                <a:solidFill>
                  <a:schemeClr val="tx1"/>
                </a:solidFill>
                <a:effectLst>
                  <a:outerShdw blurRad="38100" dist="19050" dir="2700000" algn="tl" rotWithShape="0">
                    <a:schemeClr val="dk1">
                      <a:alpha val="40000"/>
                    </a:schemeClr>
                  </a:outerShdw>
                </a:effectLst>
              </a:rPr>
            </a:br>
            <a:r>
              <a:rPr lang="en-US" sz="2000" b="0" cap="none" spc="0" dirty="0">
                <a:ln w="0"/>
                <a:solidFill>
                  <a:schemeClr val="tx1"/>
                </a:solidFill>
                <a:effectLst>
                  <a:outerShdw blurRad="38100" dist="19050" dir="2700000" algn="tl" rotWithShape="0">
                    <a:schemeClr val="dk1">
                      <a:alpha val="40000"/>
                    </a:schemeClr>
                  </a:outerShdw>
                </a:effectLst>
              </a:rPr>
              <a:t> so it’s result params will be the parameters I will use at the final MLP model also.</a:t>
            </a:r>
          </a:p>
        </p:txBody>
      </p:sp>
    </p:spTree>
    <p:extLst>
      <p:ext uri="{BB962C8B-B14F-4D97-AF65-F5344CB8AC3E}">
        <p14:creationId xmlns:p14="http://schemas.microsoft.com/office/powerpoint/2010/main" val="419704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3F5E-1DB0-4283-BFC4-E97FDE667AB2}"/>
              </a:ext>
            </a:extLst>
          </p:cNvPr>
          <p:cNvSpPr>
            <a:spLocks noGrp="1"/>
          </p:cNvSpPr>
          <p:nvPr>
            <p:ph type="title"/>
          </p:nvPr>
        </p:nvSpPr>
        <p:spPr>
          <a:xfrm>
            <a:off x="2157722" y="2811646"/>
            <a:ext cx="8655664" cy="880309"/>
          </a:xfrm>
        </p:spPr>
        <p:txBody>
          <a:bodyPr/>
          <a:lstStyle/>
          <a:p>
            <a:r>
              <a:rPr lang="en-US" sz="4800" dirty="0"/>
              <a:t>Testing other models…</a:t>
            </a:r>
          </a:p>
        </p:txBody>
      </p:sp>
      <p:sp>
        <p:nvSpPr>
          <p:cNvPr id="5" name="Text Placeholder 4">
            <a:extLst>
              <a:ext uri="{FF2B5EF4-FFF2-40B4-BE49-F238E27FC236}">
                <a16:creationId xmlns:a16="http://schemas.microsoft.com/office/drawing/2014/main" id="{A0515345-9391-466F-85CE-5070CA19B63A}"/>
              </a:ext>
            </a:extLst>
          </p:cNvPr>
          <p:cNvSpPr>
            <a:spLocks noGrp="1"/>
          </p:cNvSpPr>
          <p:nvPr>
            <p:ph type="body" sz="quarter" idx="10"/>
          </p:nvPr>
        </p:nvSpPr>
        <p:spPr>
          <a:xfrm>
            <a:off x="2157722" y="2120074"/>
            <a:ext cx="1863520" cy="571500"/>
          </a:xfrm>
        </p:spPr>
        <p:txBody>
          <a:bodyPr/>
          <a:lstStyle/>
          <a:p>
            <a:r>
              <a:rPr lang="en-US" dirty="0"/>
              <a:t>Part 4	</a:t>
            </a:r>
          </a:p>
        </p:txBody>
      </p:sp>
      <p:sp>
        <p:nvSpPr>
          <p:cNvPr id="3" name="AutoShape 2" descr="תוצאת תמונה עבור lgbm"/>
          <p:cNvSpPr>
            <a:spLocks noChangeAspect="1" noChangeArrowheads="1"/>
          </p:cNvSpPr>
          <p:nvPr/>
        </p:nvSpPr>
        <p:spPr bwMode="auto">
          <a:xfrm>
            <a:off x="5182070" y="4016328"/>
            <a:ext cx="1570422" cy="15704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8213368" y="4328520"/>
            <a:ext cx="2798311" cy="1455465"/>
          </a:xfrm>
          <a:prstGeom prst="rect">
            <a:avLst/>
          </a:prstGeom>
        </p:spPr>
      </p:pic>
      <p:pic>
        <p:nvPicPr>
          <p:cNvPr id="9" name="Picture 8"/>
          <p:cNvPicPr>
            <a:picLocks noChangeAspect="1"/>
          </p:cNvPicPr>
          <p:nvPr/>
        </p:nvPicPr>
        <p:blipFill>
          <a:blip r:embed="rId3"/>
          <a:stretch>
            <a:fillRect/>
          </a:stretch>
        </p:blipFill>
        <p:spPr>
          <a:xfrm>
            <a:off x="4518262" y="4328520"/>
            <a:ext cx="2898037" cy="1519570"/>
          </a:xfrm>
          <a:prstGeom prst="rect">
            <a:avLst/>
          </a:prstGeom>
        </p:spPr>
      </p:pic>
      <p:pic>
        <p:nvPicPr>
          <p:cNvPr id="10" name="Picture 9"/>
          <p:cNvPicPr>
            <a:picLocks noChangeAspect="1"/>
          </p:cNvPicPr>
          <p:nvPr/>
        </p:nvPicPr>
        <p:blipFill>
          <a:blip r:embed="rId4"/>
          <a:stretch>
            <a:fillRect/>
          </a:stretch>
        </p:blipFill>
        <p:spPr>
          <a:xfrm>
            <a:off x="958078" y="4288205"/>
            <a:ext cx="2857500" cy="1600200"/>
          </a:xfrm>
          <a:prstGeom prst="rect">
            <a:avLst/>
          </a:prstGeom>
        </p:spPr>
      </p:pic>
      <p:sp>
        <p:nvSpPr>
          <p:cNvPr id="4" name="AutoShape 2" descr="תוצאת תמונה עבור to be continu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תוצאת תמונה עבור to be continued&quot;"/>
          <p:cNvPicPr>
            <a:picLocks noChangeAspect="1" noChangeArrowheads="1"/>
          </p:cNvPicPr>
          <p:nvPr/>
        </p:nvPicPr>
        <p:blipFill rotWithShape="1">
          <a:blip r:embed="rId5">
            <a:extLst>
              <a:ext uri="{28A0092B-C50C-407E-A947-70E740481C1C}">
                <a14:useLocalDpi xmlns:a14="http://schemas.microsoft.com/office/drawing/2010/main" val="0"/>
              </a:ext>
            </a:extLst>
          </a:blip>
          <a:srcRect b="12387"/>
          <a:stretch/>
        </p:blipFill>
        <p:spPr bwMode="auto">
          <a:xfrm>
            <a:off x="5972691" y="179233"/>
            <a:ext cx="3676347" cy="251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435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146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Flow</a:t>
            </a:r>
          </a:p>
        </p:txBody>
      </p:sp>
      <p:sp>
        <p:nvSpPr>
          <p:cNvPr id="3" name="Content Placeholder 2"/>
          <p:cNvSpPr>
            <a:spLocks noGrp="1"/>
          </p:cNvSpPr>
          <p:nvPr>
            <p:ph sz="half" idx="1"/>
          </p:nvPr>
        </p:nvSpPr>
        <p:spPr>
          <a:xfrm>
            <a:off x="533400" y="1128631"/>
            <a:ext cx="11802884" cy="4351338"/>
          </a:xfrm>
        </p:spPr>
        <p:txBody>
          <a:bodyPr/>
          <a:lstStyle/>
          <a:p>
            <a:pPr marL="0" indent="0">
              <a:lnSpc>
                <a:spcPct val="150000"/>
              </a:lnSpc>
              <a:buNone/>
            </a:pPr>
            <a:r>
              <a:rPr lang="en-US" sz="1800" dirty="0"/>
              <a:t>1. Find the best algorithm for text processing which the output can be fitted to a ML model.</a:t>
            </a:r>
          </a:p>
          <a:p>
            <a:pPr marL="0" indent="0">
              <a:lnSpc>
                <a:spcPct val="150000"/>
              </a:lnSpc>
              <a:buNone/>
            </a:pPr>
            <a:r>
              <a:rPr lang="en-US" sz="1800" dirty="0"/>
              <a:t>2. Try the algorithm on a simple Neural Network algorithm to get basic results.</a:t>
            </a:r>
          </a:p>
          <a:p>
            <a:pPr marL="0" indent="0">
              <a:lnSpc>
                <a:spcPct val="150000"/>
              </a:lnSpc>
              <a:buNone/>
            </a:pPr>
            <a:r>
              <a:rPr lang="en-US" sz="1800" dirty="0"/>
              <a:t>3. Optimize the text processing algorithm based on the results from the NN algorithm and </a:t>
            </a:r>
            <a:br>
              <a:rPr lang="en-US" sz="1800" dirty="0"/>
            </a:br>
            <a:r>
              <a:rPr lang="en-US" sz="1800" dirty="0"/>
              <a:t>create the final dataset.</a:t>
            </a:r>
          </a:p>
          <a:p>
            <a:pPr marL="0" indent="0">
              <a:lnSpc>
                <a:spcPct val="150000"/>
              </a:lnSpc>
              <a:buNone/>
            </a:pPr>
            <a:r>
              <a:rPr lang="en-US" sz="1800" dirty="0"/>
              <a:t>4. Run a simple Decision Tree algorithm on the dataset.</a:t>
            </a:r>
          </a:p>
          <a:p>
            <a:pPr marL="0" indent="0">
              <a:lnSpc>
                <a:spcPct val="150000"/>
              </a:lnSpc>
              <a:buNone/>
            </a:pPr>
            <a:r>
              <a:rPr lang="en-US" sz="1800" dirty="0"/>
              <a:t>5. Optimize the Decision Tree algorithm to reach maximum results.</a:t>
            </a:r>
          </a:p>
          <a:p>
            <a:pPr marL="0" indent="0">
              <a:lnSpc>
                <a:spcPct val="150000"/>
              </a:lnSpc>
              <a:buNone/>
            </a:pPr>
            <a:r>
              <a:rPr lang="en-US" sz="1800" dirty="0"/>
              <a:t>6. Repeat steps 4-5 on several models such as (RNN,LSTM,SVM,SGD…) and take the best results.</a:t>
            </a:r>
          </a:p>
          <a:p>
            <a:pPr marL="0" indent="0">
              <a:lnSpc>
                <a:spcPct val="150000"/>
              </a:lnSpc>
              <a:buNone/>
            </a:pPr>
            <a:r>
              <a:rPr lang="en-US" sz="1800" dirty="0"/>
              <a:t>7. Optional: Develop a script that will use the model </a:t>
            </a:r>
          </a:p>
          <a:p>
            <a:pPr>
              <a:lnSpc>
                <a:spcPct val="150000"/>
              </a:lnSpc>
            </a:pPr>
            <a:endParaRPr lang="en-US" sz="1800" dirty="0"/>
          </a:p>
          <a:p>
            <a:pPr>
              <a:lnSpc>
                <a:spcPct val="150000"/>
              </a:lnSpc>
            </a:pPr>
            <a:endParaRPr lang="en-US" sz="1800" dirty="0"/>
          </a:p>
        </p:txBody>
      </p:sp>
      <p:sp>
        <p:nvSpPr>
          <p:cNvPr id="4" name="Rectangle 3"/>
          <p:cNvSpPr/>
          <p:nvPr/>
        </p:nvSpPr>
        <p:spPr>
          <a:xfrm>
            <a:off x="3877001" y="5341778"/>
            <a:ext cx="7305653" cy="646331"/>
          </a:xfrm>
          <a:prstGeom prst="rect">
            <a:avLst/>
          </a:prstGeom>
          <a:noFill/>
        </p:spPr>
        <p:txBody>
          <a:bodyPr wrap="none" lIns="91440" tIns="45720" rIns="91440" bIns="45720">
            <a:spAutoFit/>
          </a:bodyPr>
          <a:lstStyle/>
          <a:p>
            <a:pPr algn="ctr"/>
            <a:r>
              <a:rPr lang="en-US" sz="3600" b="0" cap="none" spc="0" dirty="0">
                <a:ln w="0"/>
                <a:solidFill>
                  <a:srgbClr val="00CC00"/>
                </a:solidFill>
                <a:effectLst>
                  <a:outerShdw blurRad="38100" dist="19050" dir="2700000" algn="tl" rotWithShape="0">
                    <a:schemeClr val="dk1">
                      <a:alpha val="40000"/>
                    </a:schemeClr>
                  </a:outerShdw>
                </a:effectLst>
              </a:rPr>
              <a:t>Objective: reach accuracy score &gt; 80%</a:t>
            </a:r>
          </a:p>
        </p:txBody>
      </p:sp>
      <p:pic>
        <p:nvPicPr>
          <p:cNvPr id="5" name="Picture 4"/>
          <p:cNvPicPr>
            <a:picLocks noChangeAspect="1"/>
          </p:cNvPicPr>
          <p:nvPr/>
        </p:nvPicPr>
        <p:blipFill>
          <a:blip r:embed="rId2"/>
          <a:stretch>
            <a:fillRect/>
          </a:stretch>
        </p:blipFill>
        <p:spPr>
          <a:xfrm>
            <a:off x="9818766" y="2675443"/>
            <a:ext cx="2034467" cy="2034467"/>
          </a:xfrm>
          <a:prstGeom prst="rect">
            <a:avLst/>
          </a:prstGeom>
        </p:spPr>
      </p:pic>
      <p:sp>
        <p:nvSpPr>
          <p:cNvPr id="6" name="Right Brace 5"/>
          <p:cNvSpPr/>
          <p:nvPr/>
        </p:nvSpPr>
        <p:spPr>
          <a:xfrm>
            <a:off x="9335715" y="1213567"/>
            <a:ext cx="145533" cy="17839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9571379" y="1905384"/>
            <a:ext cx="2458686"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Preparing the Dataset</a:t>
            </a:r>
          </a:p>
        </p:txBody>
      </p:sp>
    </p:spTree>
    <p:extLst>
      <p:ext uri="{BB962C8B-B14F-4D97-AF65-F5344CB8AC3E}">
        <p14:creationId xmlns:p14="http://schemas.microsoft.com/office/powerpoint/2010/main" val="135323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Evaluation Metrics</a:t>
            </a:r>
          </a:p>
        </p:txBody>
      </p:sp>
      <p:sp>
        <p:nvSpPr>
          <p:cNvPr id="3" name="Content Placeholder 2"/>
          <p:cNvSpPr>
            <a:spLocks noGrp="1"/>
          </p:cNvSpPr>
          <p:nvPr>
            <p:ph sz="half" idx="1"/>
          </p:nvPr>
        </p:nvSpPr>
        <p:spPr>
          <a:xfrm>
            <a:off x="533399" y="1333500"/>
            <a:ext cx="11397086" cy="4351338"/>
          </a:xfrm>
        </p:spPr>
        <p:txBody>
          <a:bodyPr/>
          <a:lstStyle/>
          <a:p>
            <a:pPr>
              <a:lnSpc>
                <a:spcPct val="150000"/>
              </a:lnSpc>
            </a:pPr>
            <a:r>
              <a:rPr lang="en-US" sz="1600" dirty="0"/>
              <a:t>In any machine learning project, we need to find a good performance assessment tool that matches the problem, and give us a good indication of how close we are to achieving the target.</a:t>
            </a:r>
          </a:p>
          <a:p>
            <a:pPr>
              <a:lnSpc>
                <a:spcPct val="150000"/>
              </a:lnSpc>
            </a:pPr>
            <a:r>
              <a:rPr lang="en-US" sz="1600" dirty="0"/>
              <a:t>The 4 main strong metrics I will use are: </a:t>
            </a:r>
            <a:r>
              <a:rPr lang="en-US" sz="1600" b="1" dirty="0"/>
              <a:t>Accuracy Score, Confusion Matrix, Precision </a:t>
            </a:r>
            <a:r>
              <a:rPr lang="en-US" sz="1600" dirty="0"/>
              <a:t>and</a:t>
            </a:r>
            <a:r>
              <a:rPr lang="en-US" sz="1600" b="1" dirty="0"/>
              <a:t> Recall</a:t>
            </a:r>
            <a:r>
              <a:rPr lang="en-US" sz="1200" dirty="0"/>
              <a:t>.</a:t>
            </a:r>
          </a:p>
          <a:p>
            <a:pPr>
              <a:lnSpc>
                <a:spcPct val="150000"/>
              </a:lnSpc>
            </a:pPr>
            <a:r>
              <a:rPr lang="en-US" sz="1400" b="1" dirty="0"/>
              <a:t>Accuracy Score </a:t>
            </a:r>
            <a:r>
              <a:rPr lang="en-US" sz="1400" dirty="0"/>
              <a:t>is simply how accurate my predictions comparing to the actual data.</a:t>
            </a:r>
            <a:br>
              <a:rPr lang="en-US" sz="1400" dirty="0"/>
            </a:br>
            <a:r>
              <a:rPr lang="en-US" sz="1400" dirty="0"/>
              <a:t>The formula for computing the accuracy score is:</a:t>
            </a:r>
          </a:p>
          <a:p>
            <a:pPr>
              <a:lnSpc>
                <a:spcPct val="150000"/>
              </a:lnSpc>
            </a:pPr>
            <a:r>
              <a:rPr lang="en-US" sz="1400" b="1" dirty="0"/>
              <a:t>Confusion matrix </a:t>
            </a:r>
            <a:r>
              <a:rPr lang="en-US" sz="1400" dirty="0"/>
              <a:t>is a table that show for each prediction, it’s corresponding true value.</a:t>
            </a:r>
            <a:br>
              <a:rPr lang="en-US" sz="1400" dirty="0"/>
            </a:br>
            <a:r>
              <a:rPr lang="en-US" sz="1400" dirty="0"/>
              <a:t> Meaning, I can see how correct my predictions are for each class. </a:t>
            </a:r>
            <a:br>
              <a:rPr lang="en-US" sz="1400" dirty="0"/>
            </a:br>
            <a:br>
              <a:rPr lang="en-US" sz="1400" dirty="0"/>
            </a:br>
            <a:r>
              <a:rPr lang="en-US" sz="1400" dirty="0"/>
              <a:t>For example, say I have a tool for predicting if an animal is a cat or a dog, I can use the following </a:t>
            </a:r>
            <a:br>
              <a:rPr lang="en-US" sz="1400" dirty="0"/>
            </a:br>
            <a:r>
              <a:rPr lang="en-US" sz="1400" dirty="0"/>
              <a:t>confusion matrix to see how many dogs are predicted as dogs, how many are predicted as cats,</a:t>
            </a:r>
            <a:br>
              <a:rPr lang="en-US" sz="1400" dirty="0"/>
            </a:br>
            <a:r>
              <a:rPr lang="en-US" sz="1400" dirty="0"/>
              <a:t> how many cats are predicted as cats, and how many as dogs.</a:t>
            </a:r>
          </a:p>
          <a:p>
            <a:pPr>
              <a:lnSpc>
                <a:spcPct val="150000"/>
              </a:lnSpc>
            </a:pPr>
            <a:endParaRPr lang="en-US" sz="1600" dirty="0"/>
          </a:p>
        </p:txBody>
      </p:sp>
      <p:sp>
        <p:nvSpPr>
          <p:cNvPr id="6" name="Text Placeholder 4"/>
          <p:cNvSpPr>
            <a:spLocks noGrp="1"/>
          </p:cNvSpPr>
          <p:nvPr>
            <p:ph type="body" sz="quarter" idx="10"/>
          </p:nvPr>
        </p:nvSpPr>
        <p:spPr>
          <a:xfrm>
            <a:off x="533400" y="762000"/>
            <a:ext cx="11201400" cy="571500"/>
          </a:xfrm>
        </p:spPr>
        <p:txBody>
          <a:bodyPr/>
          <a:lstStyle/>
          <a:p>
            <a:r>
              <a:rPr lang="en-US" dirty="0"/>
              <a:t>How to evaluate the results</a:t>
            </a:r>
          </a:p>
        </p:txBody>
      </p:sp>
      <p:grpSp>
        <p:nvGrpSpPr>
          <p:cNvPr id="16" name="Group 15"/>
          <p:cNvGrpSpPr/>
          <p:nvPr/>
        </p:nvGrpSpPr>
        <p:grpSpPr>
          <a:xfrm>
            <a:off x="8732791" y="4064752"/>
            <a:ext cx="2700855" cy="2043873"/>
            <a:chOff x="8271661" y="4470551"/>
            <a:chExt cx="2474833" cy="1856125"/>
          </a:xfrm>
        </p:grpSpPr>
        <p:pic>
          <p:nvPicPr>
            <p:cNvPr id="7" name="Picture 6"/>
            <p:cNvPicPr>
              <a:picLocks noChangeAspect="1"/>
            </p:cNvPicPr>
            <p:nvPr/>
          </p:nvPicPr>
          <p:blipFill>
            <a:blip r:embed="rId2"/>
            <a:stretch>
              <a:fillRect/>
            </a:stretch>
          </p:blipFill>
          <p:spPr>
            <a:xfrm>
              <a:off x="8271661" y="4470551"/>
              <a:ext cx="2474833" cy="1856125"/>
            </a:xfrm>
            <a:prstGeom prst="rect">
              <a:avLst/>
            </a:prstGeom>
          </p:spPr>
        </p:pic>
        <p:pic>
          <p:nvPicPr>
            <p:cNvPr id="8" name="Picture 7"/>
            <p:cNvPicPr>
              <a:picLocks noChangeAspect="1"/>
            </p:cNvPicPr>
            <p:nvPr/>
          </p:nvPicPr>
          <p:blipFill>
            <a:blip r:embed="rId3"/>
            <a:stretch>
              <a:fillRect/>
            </a:stretch>
          </p:blipFill>
          <p:spPr>
            <a:xfrm>
              <a:off x="9365837" y="4773427"/>
              <a:ext cx="561855" cy="341379"/>
            </a:xfrm>
            <a:prstGeom prst="rect">
              <a:avLst/>
            </a:prstGeom>
          </p:spPr>
        </p:pic>
        <p:pic>
          <p:nvPicPr>
            <p:cNvPr id="9" name="Picture 8"/>
            <p:cNvPicPr>
              <a:picLocks noChangeAspect="1"/>
            </p:cNvPicPr>
            <p:nvPr/>
          </p:nvPicPr>
          <p:blipFill>
            <a:blip r:embed="rId3"/>
            <a:stretch>
              <a:fillRect/>
            </a:stretch>
          </p:blipFill>
          <p:spPr>
            <a:xfrm>
              <a:off x="8706639" y="5238744"/>
              <a:ext cx="561855" cy="341379"/>
            </a:xfrm>
            <a:prstGeom prst="rect">
              <a:avLst/>
            </a:prstGeom>
          </p:spPr>
        </p:pic>
        <p:pic>
          <p:nvPicPr>
            <p:cNvPr id="10" name="Picture 9"/>
            <p:cNvPicPr>
              <a:picLocks noChangeAspect="1"/>
            </p:cNvPicPr>
            <p:nvPr/>
          </p:nvPicPr>
          <p:blipFill>
            <a:blip r:embed="rId4"/>
            <a:stretch>
              <a:fillRect/>
            </a:stretch>
          </p:blipFill>
          <p:spPr>
            <a:xfrm>
              <a:off x="10024237" y="4773427"/>
              <a:ext cx="610704" cy="334995"/>
            </a:xfrm>
            <a:prstGeom prst="rect">
              <a:avLst/>
            </a:prstGeom>
          </p:spPr>
        </p:pic>
        <p:pic>
          <p:nvPicPr>
            <p:cNvPr id="11" name="Picture 10"/>
            <p:cNvPicPr>
              <a:picLocks noChangeAspect="1"/>
            </p:cNvPicPr>
            <p:nvPr/>
          </p:nvPicPr>
          <p:blipFill>
            <a:blip r:embed="rId4"/>
            <a:stretch>
              <a:fillRect/>
            </a:stretch>
          </p:blipFill>
          <p:spPr>
            <a:xfrm>
              <a:off x="8657790" y="5843670"/>
              <a:ext cx="610704" cy="334995"/>
            </a:xfrm>
            <a:prstGeom prst="rect">
              <a:avLst/>
            </a:prstGeom>
          </p:spPr>
        </p:pic>
        <p:sp>
          <p:nvSpPr>
            <p:cNvPr id="12" name="Rectangle 11"/>
            <p:cNvSpPr/>
            <p:nvPr/>
          </p:nvSpPr>
          <p:spPr>
            <a:xfrm>
              <a:off x="9403711" y="5229132"/>
              <a:ext cx="486106" cy="3413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50</a:t>
              </a:r>
            </a:p>
          </p:txBody>
        </p:sp>
        <p:sp>
          <p:nvSpPr>
            <p:cNvPr id="13" name="Rectangle 12"/>
            <p:cNvSpPr/>
            <p:nvPr/>
          </p:nvSpPr>
          <p:spPr>
            <a:xfrm>
              <a:off x="10086536" y="5225940"/>
              <a:ext cx="486106" cy="3413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a:t>
              </a:r>
            </a:p>
          </p:txBody>
        </p:sp>
        <p:sp>
          <p:nvSpPr>
            <p:cNvPr id="14" name="Rectangle 13"/>
            <p:cNvSpPr/>
            <p:nvPr/>
          </p:nvSpPr>
          <p:spPr>
            <a:xfrm>
              <a:off x="9441586" y="5788343"/>
              <a:ext cx="486106" cy="3413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7</a:t>
              </a:r>
            </a:p>
          </p:txBody>
        </p:sp>
        <p:sp>
          <p:nvSpPr>
            <p:cNvPr id="15" name="Rectangle 14"/>
            <p:cNvSpPr/>
            <p:nvPr/>
          </p:nvSpPr>
          <p:spPr>
            <a:xfrm>
              <a:off x="10086536" y="5788342"/>
              <a:ext cx="486106" cy="3413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47</a:t>
              </a:r>
            </a:p>
          </p:txBody>
        </p:sp>
      </p:grpSp>
      <mc:AlternateContent xmlns:mc="http://schemas.openxmlformats.org/markup-compatibility/2006" xmlns:a14="http://schemas.microsoft.com/office/drawing/2010/main">
        <mc:Choice Requires="a14">
          <p:sp>
            <p:nvSpPr>
              <p:cNvPr id="17" name="Rectangle 16"/>
              <p:cNvSpPr/>
              <p:nvPr/>
            </p:nvSpPr>
            <p:spPr>
              <a:xfrm>
                <a:off x="8019559" y="2921037"/>
                <a:ext cx="3602205" cy="664926"/>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b="0" i="1" cap="none" spc="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𝐴𝑐𝑐𝑢𝑟𝑎𝑐𝑦</m:t>
                      </m:r>
                      <m:r>
                        <a:rPr lang="en-US" b="0" i="1" cap="none" spc="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f>
                        <m:fPr>
                          <m:ctrlPr>
                            <a:rPr lang="en-US" b="0" i="1" cap="none" spc="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en-US" b="0" i="1" cap="none" spc="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𝐶𝑜𝑟𝑟𝑒𝑐𝑡</m:t>
                          </m:r>
                          <m:r>
                            <a:rPr lang="en-US" b="0" i="1" cap="none" spc="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en-US" b="0" i="1" cap="none" spc="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𝑝𝑟𝑒𝑑𝑖𝑐𝑡𝑖𝑜𝑛𝑠</m:t>
                          </m:r>
                        </m:num>
                        <m:den>
                          <m:r>
                            <a:rPr lang="en-US" b="0" i="1" cap="none" spc="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𝑇𝑜𝑡𝑎𝑙</m:t>
                          </m:r>
                          <m:r>
                            <a:rPr lang="en-US" b="0" i="1" cap="none" spc="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en-US" b="0" i="1" cap="none" spc="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𝑝𝑟𝑒𝑑𝑖𝑐𝑡𝑖𝑜𝑛𝑠</m:t>
                          </m:r>
                        </m:den>
                      </m:f>
                    </m:oMath>
                  </m:oMathPara>
                </a14:m>
                <a:endParaRPr lang="en-US"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17" name="Rectangle 16"/>
              <p:cNvSpPr>
                <a:spLocks noRot="1" noChangeAspect="1" noMove="1" noResize="1" noEditPoints="1" noAdjustHandles="1" noChangeArrowheads="1" noChangeShapeType="1" noTextEdit="1"/>
              </p:cNvSpPr>
              <p:nvPr/>
            </p:nvSpPr>
            <p:spPr>
              <a:xfrm>
                <a:off x="8019559" y="2921037"/>
                <a:ext cx="3602205" cy="66492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126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3F5E-1DB0-4283-BFC4-E97FDE667AB2}"/>
              </a:ext>
            </a:extLst>
          </p:cNvPr>
          <p:cNvSpPr>
            <a:spLocks noGrp="1"/>
          </p:cNvSpPr>
          <p:nvPr>
            <p:ph type="title"/>
          </p:nvPr>
        </p:nvSpPr>
        <p:spPr>
          <a:xfrm>
            <a:off x="2157722" y="2874684"/>
            <a:ext cx="8655664" cy="880309"/>
          </a:xfrm>
        </p:spPr>
        <p:txBody>
          <a:bodyPr/>
          <a:lstStyle/>
          <a:p>
            <a:r>
              <a:rPr lang="en-US" sz="4800" dirty="0"/>
              <a:t>Preparing the Dataset</a:t>
            </a:r>
          </a:p>
        </p:txBody>
      </p:sp>
      <p:sp>
        <p:nvSpPr>
          <p:cNvPr id="5" name="Text Placeholder 4">
            <a:extLst>
              <a:ext uri="{FF2B5EF4-FFF2-40B4-BE49-F238E27FC236}">
                <a16:creationId xmlns:a16="http://schemas.microsoft.com/office/drawing/2014/main" id="{A0515345-9391-466F-85CE-5070CA19B63A}"/>
              </a:ext>
            </a:extLst>
          </p:cNvPr>
          <p:cNvSpPr>
            <a:spLocks noGrp="1"/>
          </p:cNvSpPr>
          <p:nvPr>
            <p:ph type="body" sz="quarter" idx="10"/>
          </p:nvPr>
        </p:nvSpPr>
        <p:spPr>
          <a:xfrm>
            <a:off x="2157722" y="2120074"/>
            <a:ext cx="1863520" cy="571500"/>
          </a:xfrm>
        </p:spPr>
        <p:txBody>
          <a:bodyPr/>
          <a:lstStyle/>
          <a:p>
            <a:r>
              <a:rPr lang="en-US" dirty="0"/>
              <a:t>Part 1</a:t>
            </a:r>
          </a:p>
        </p:txBody>
      </p:sp>
      <p:pic>
        <p:nvPicPr>
          <p:cNvPr id="1026" name="Picture 2" descr="תוצאת תמונה עבור data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4075" y="3860771"/>
            <a:ext cx="2712897" cy="179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221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dataset</a:t>
            </a:r>
          </a:p>
        </p:txBody>
      </p:sp>
      <p:sp>
        <p:nvSpPr>
          <p:cNvPr id="5" name="Text Placeholder 4"/>
          <p:cNvSpPr>
            <a:spLocks noGrp="1"/>
          </p:cNvSpPr>
          <p:nvPr>
            <p:ph type="body" sz="quarter" idx="10"/>
          </p:nvPr>
        </p:nvSpPr>
        <p:spPr/>
        <p:txBody>
          <a:bodyPr/>
          <a:lstStyle/>
          <a:p>
            <a:r>
              <a:rPr lang="en-US" dirty="0"/>
              <a:t>DOC2VEC model</a:t>
            </a:r>
          </a:p>
        </p:txBody>
      </p:sp>
      <p:sp>
        <p:nvSpPr>
          <p:cNvPr id="4" name="Content Placeholder 3"/>
          <p:cNvSpPr>
            <a:spLocks noGrp="1"/>
          </p:cNvSpPr>
          <p:nvPr>
            <p:ph sz="half" idx="1"/>
          </p:nvPr>
        </p:nvSpPr>
        <p:spPr>
          <a:xfrm>
            <a:off x="533399" y="1333499"/>
            <a:ext cx="7274169" cy="3887779"/>
          </a:xfrm>
        </p:spPr>
        <p:txBody>
          <a:bodyPr/>
          <a:lstStyle/>
          <a:p>
            <a:pPr>
              <a:lnSpc>
                <a:spcPct val="150000"/>
              </a:lnSpc>
            </a:pPr>
            <a:r>
              <a:rPr lang="en-US" sz="2000" dirty="0"/>
              <a:t>After some research I found that the best model to fit my dataset is the “Doc2Vec” (Document to Vector) model. </a:t>
            </a:r>
          </a:p>
          <a:p>
            <a:pPr>
              <a:lnSpc>
                <a:spcPct val="150000"/>
              </a:lnSpc>
            </a:pPr>
            <a:r>
              <a:rPr lang="en-US" sz="2000" dirty="0"/>
              <a:t> The Doc2Vec model takes a text document (paragraph) and turns it into a vector of numbers that the Machine Learning model can process as input.</a:t>
            </a:r>
          </a:p>
          <a:p>
            <a:pPr>
              <a:lnSpc>
                <a:spcPct val="150000"/>
              </a:lnSpc>
            </a:pPr>
            <a:endParaRPr lang="en-US" dirty="0"/>
          </a:p>
          <a:p>
            <a:pPr marL="0" indent="0">
              <a:lnSpc>
                <a:spcPct val="150000"/>
              </a:lnSpc>
              <a:buNone/>
            </a:pPr>
            <a:r>
              <a:rPr lang="en-US" sz="2000" dirty="0"/>
              <a:t>For further information:</a:t>
            </a:r>
            <a:br>
              <a:rPr lang="en-US" sz="2000" dirty="0"/>
            </a:br>
            <a:r>
              <a:rPr lang="en-US" sz="2000" dirty="0">
                <a:hlinkClick r:id="rId2"/>
              </a:rPr>
              <a:t>https://medium.com/wisio/a-gentle-introduction-to-doc2vec-db3e8c0cce5e</a:t>
            </a:r>
            <a:endParaRPr lang="en-US" sz="2000" dirty="0"/>
          </a:p>
          <a:p>
            <a:pPr>
              <a:lnSpc>
                <a:spcPct val="150000"/>
              </a:lnSpc>
            </a:pPr>
            <a:endParaRPr lang="en-US" dirty="0"/>
          </a:p>
        </p:txBody>
      </p:sp>
      <p:pic>
        <p:nvPicPr>
          <p:cNvPr id="7" name="Picture 6"/>
          <p:cNvPicPr>
            <a:picLocks noChangeAspect="1"/>
          </p:cNvPicPr>
          <p:nvPr/>
        </p:nvPicPr>
        <p:blipFill>
          <a:blip r:embed="rId3"/>
          <a:stretch>
            <a:fillRect/>
          </a:stretch>
        </p:blipFill>
        <p:spPr>
          <a:xfrm>
            <a:off x="8320454" y="2390457"/>
            <a:ext cx="3293488" cy="223742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7324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dataset</a:t>
            </a:r>
          </a:p>
        </p:txBody>
      </p:sp>
      <p:sp>
        <p:nvSpPr>
          <p:cNvPr id="5" name="Text Placeholder 4"/>
          <p:cNvSpPr>
            <a:spLocks noGrp="1"/>
          </p:cNvSpPr>
          <p:nvPr>
            <p:ph type="body" sz="quarter" idx="10"/>
          </p:nvPr>
        </p:nvSpPr>
        <p:spPr/>
        <p:txBody>
          <a:bodyPr/>
          <a:lstStyle/>
          <a:p>
            <a:r>
              <a:rPr lang="en-US" dirty="0"/>
              <a:t>DOC2VEC model</a:t>
            </a:r>
          </a:p>
        </p:txBody>
      </p:sp>
      <p:sp>
        <p:nvSpPr>
          <p:cNvPr id="4" name="Content Placeholder 3"/>
          <p:cNvSpPr>
            <a:spLocks noGrp="1"/>
          </p:cNvSpPr>
          <p:nvPr>
            <p:ph sz="half" idx="1"/>
          </p:nvPr>
        </p:nvSpPr>
        <p:spPr>
          <a:xfrm>
            <a:off x="533399" y="1333499"/>
            <a:ext cx="7274169" cy="3887779"/>
          </a:xfrm>
        </p:spPr>
        <p:txBody>
          <a:bodyPr/>
          <a:lstStyle/>
          <a:p>
            <a:pPr>
              <a:lnSpc>
                <a:spcPct val="150000"/>
              </a:lnSpc>
            </a:pPr>
            <a:r>
              <a:rPr lang="en-US" sz="2000" dirty="0"/>
              <a:t>After some basic implementation of the Doc2Dec model on python, I tried to run it on a simple </a:t>
            </a:r>
            <a:r>
              <a:rPr lang="en-US" sz="2000" b="1" dirty="0"/>
              <a:t>un-optimized </a:t>
            </a:r>
            <a:r>
              <a:rPr lang="en-US" sz="2000" dirty="0"/>
              <a:t>LBGM algorithm.</a:t>
            </a:r>
            <a:br>
              <a:rPr lang="en-US" sz="2000" dirty="0"/>
            </a:br>
            <a:r>
              <a:rPr lang="en-US" sz="2000" dirty="0"/>
              <a:t>The confusion matrix and accuracy are as follows:</a:t>
            </a:r>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endParaRPr lang="en-US" sz="2000" dirty="0"/>
          </a:p>
          <a:p>
            <a:pPr>
              <a:lnSpc>
                <a:spcPct val="150000"/>
              </a:lnSpc>
            </a:pPr>
            <a:r>
              <a:rPr lang="en-US" sz="2000" dirty="0"/>
              <a:t>We can see that the results wasn’t good at all (accuracy of 56% is very close to random…) meaning: I have a lot of work … </a:t>
            </a:r>
            <a:r>
              <a:rPr lang="en-US" sz="2000" dirty="0">
                <a:sym typeface="Wingdings" panose="05000000000000000000" pitchFamily="2" charset="2"/>
              </a:rPr>
              <a:t></a:t>
            </a:r>
            <a:r>
              <a:rPr lang="en-US" sz="2000" dirty="0"/>
              <a:t> </a:t>
            </a:r>
          </a:p>
          <a:p>
            <a:pPr>
              <a:lnSpc>
                <a:spcPct val="150000"/>
              </a:lnSpc>
            </a:pPr>
            <a:endParaRPr lang="en-US" dirty="0"/>
          </a:p>
          <a:p>
            <a:pPr>
              <a:lnSpc>
                <a:spcPct val="150000"/>
              </a:lnSpc>
            </a:pPr>
            <a:endParaRPr lang="en-US" dirty="0"/>
          </a:p>
        </p:txBody>
      </p:sp>
      <p:pic>
        <p:nvPicPr>
          <p:cNvPr id="7" name="Picture 6"/>
          <p:cNvPicPr>
            <a:picLocks noChangeAspect="1"/>
          </p:cNvPicPr>
          <p:nvPr/>
        </p:nvPicPr>
        <p:blipFill>
          <a:blip r:embed="rId2"/>
          <a:stretch>
            <a:fillRect/>
          </a:stretch>
        </p:blipFill>
        <p:spPr>
          <a:xfrm>
            <a:off x="8320454" y="2390457"/>
            <a:ext cx="3293488" cy="2237424"/>
          </a:xfrm>
          <a:prstGeom prst="rect">
            <a:avLst/>
          </a:prstGeom>
          <a:effectLst>
            <a:outerShdw blurRad="50800" dist="38100" dir="2700000" algn="tl" rotWithShape="0">
              <a:prstClr val="black">
                <a:alpha val="40000"/>
              </a:prstClr>
            </a:outerShdw>
          </a:effectLst>
        </p:spPr>
      </p:pic>
      <p:pic>
        <p:nvPicPr>
          <p:cNvPr id="3" name="Picture 2"/>
          <p:cNvPicPr>
            <a:picLocks noChangeAspect="1"/>
          </p:cNvPicPr>
          <p:nvPr/>
        </p:nvPicPr>
        <p:blipFill>
          <a:blip r:embed="rId3"/>
          <a:stretch>
            <a:fillRect/>
          </a:stretch>
        </p:blipFill>
        <p:spPr>
          <a:xfrm>
            <a:off x="4698389" y="2901137"/>
            <a:ext cx="2679774" cy="2306431"/>
          </a:xfrm>
          <a:prstGeom prst="rect">
            <a:avLst/>
          </a:prstGeom>
        </p:spPr>
      </p:pic>
      <p:pic>
        <p:nvPicPr>
          <p:cNvPr id="6" name="Picture 5"/>
          <p:cNvPicPr>
            <a:picLocks noChangeAspect="1"/>
          </p:cNvPicPr>
          <p:nvPr/>
        </p:nvPicPr>
        <p:blipFill>
          <a:blip r:embed="rId4"/>
          <a:stretch>
            <a:fillRect/>
          </a:stretch>
        </p:blipFill>
        <p:spPr>
          <a:xfrm>
            <a:off x="1773538" y="3509169"/>
            <a:ext cx="1838325" cy="828675"/>
          </a:xfrm>
          <a:prstGeom prst="rect">
            <a:avLst/>
          </a:prstGeom>
        </p:spPr>
      </p:pic>
    </p:spTree>
    <p:extLst>
      <p:ext uri="{BB962C8B-B14F-4D97-AF65-F5344CB8AC3E}">
        <p14:creationId xmlns:p14="http://schemas.microsoft.com/office/powerpoint/2010/main" val="264394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fade">
                                      <p:cBhvr>
                                        <p:cTn id="1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dataset</a:t>
            </a:r>
          </a:p>
        </p:txBody>
      </p:sp>
      <p:sp>
        <p:nvSpPr>
          <p:cNvPr id="5" name="Text Placeholder 4"/>
          <p:cNvSpPr>
            <a:spLocks noGrp="1"/>
          </p:cNvSpPr>
          <p:nvPr>
            <p:ph type="body" sz="quarter" idx="10"/>
          </p:nvPr>
        </p:nvSpPr>
        <p:spPr/>
        <p:txBody>
          <a:bodyPr/>
          <a:lstStyle/>
          <a:p>
            <a:r>
              <a:rPr lang="en-US" dirty="0"/>
              <a:t>DOC2VEC model optimization</a:t>
            </a:r>
          </a:p>
        </p:txBody>
      </p:sp>
      <p:sp>
        <p:nvSpPr>
          <p:cNvPr id="4" name="Content Placeholder 3"/>
          <p:cNvSpPr>
            <a:spLocks noGrp="1"/>
          </p:cNvSpPr>
          <p:nvPr>
            <p:ph sz="half" idx="1"/>
          </p:nvPr>
        </p:nvSpPr>
        <p:spPr>
          <a:xfrm>
            <a:off x="533399" y="1333499"/>
            <a:ext cx="7274169" cy="3887779"/>
          </a:xfrm>
        </p:spPr>
        <p:txBody>
          <a:bodyPr/>
          <a:lstStyle/>
          <a:p>
            <a:pPr>
              <a:lnSpc>
                <a:spcPct val="150000"/>
              </a:lnSpc>
            </a:pPr>
            <a:r>
              <a:rPr lang="en-US" sz="2000" dirty="0"/>
              <a:t>After some research on how I can get the best results from the Doc2Vec model, I found some more features I can add to the script:</a:t>
            </a:r>
          </a:p>
          <a:p>
            <a:pPr lvl="1">
              <a:lnSpc>
                <a:spcPct val="150000"/>
              </a:lnSpc>
            </a:pPr>
            <a:r>
              <a:rPr lang="en-US" sz="1600" dirty="0"/>
              <a:t>Eliminate low frequencies</a:t>
            </a:r>
          </a:p>
          <a:p>
            <a:pPr lvl="1">
              <a:lnSpc>
                <a:spcPct val="150000"/>
              </a:lnSpc>
            </a:pPr>
            <a:r>
              <a:rPr lang="en-US" sz="1600" dirty="0"/>
              <a:t>Lemmatization </a:t>
            </a:r>
          </a:p>
          <a:p>
            <a:pPr lvl="1">
              <a:lnSpc>
                <a:spcPct val="150000"/>
              </a:lnSpc>
            </a:pPr>
            <a:r>
              <a:rPr lang="en-US" sz="1600" dirty="0"/>
              <a:t>NLTK</a:t>
            </a:r>
          </a:p>
          <a:p>
            <a:pPr marL="0" indent="0">
              <a:lnSpc>
                <a:spcPct val="150000"/>
              </a:lnSpc>
              <a:buNone/>
            </a:pPr>
            <a:endParaRPr lang="en-US" sz="2000" dirty="0"/>
          </a:p>
          <a:p>
            <a:pPr>
              <a:lnSpc>
                <a:spcPct val="150000"/>
              </a:lnSpc>
            </a:pPr>
            <a:endParaRPr lang="en-US" dirty="0"/>
          </a:p>
          <a:p>
            <a:pPr>
              <a:lnSpc>
                <a:spcPct val="150000"/>
              </a:lnSpc>
            </a:pPr>
            <a:endParaRPr lang="en-US" dirty="0"/>
          </a:p>
        </p:txBody>
      </p:sp>
      <p:pic>
        <p:nvPicPr>
          <p:cNvPr id="7" name="Picture 6"/>
          <p:cNvPicPr>
            <a:picLocks noChangeAspect="1"/>
          </p:cNvPicPr>
          <p:nvPr/>
        </p:nvPicPr>
        <p:blipFill>
          <a:blip r:embed="rId2"/>
          <a:stretch>
            <a:fillRect/>
          </a:stretch>
        </p:blipFill>
        <p:spPr>
          <a:xfrm>
            <a:off x="8320454" y="2390457"/>
            <a:ext cx="3293488" cy="223742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36406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dataset</a:t>
            </a:r>
          </a:p>
        </p:txBody>
      </p:sp>
      <p:sp>
        <p:nvSpPr>
          <p:cNvPr id="5" name="Text Placeholder 4"/>
          <p:cNvSpPr>
            <a:spLocks noGrp="1"/>
          </p:cNvSpPr>
          <p:nvPr>
            <p:ph type="body" sz="quarter" idx="10"/>
          </p:nvPr>
        </p:nvSpPr>
        <p:spPr/>
        <p:txBody>
          <a:bodyPr/>
          <a:lstStyle/>
          <a:p>
            <a:r>
              <a:rPr lang="en-US" dirty="0"/>
              <a:t>DOC2VEC model optimization</a:t>
            </a:r>
          </a:p>
        </p:txBody>
      </p:sp>
      <p:sp>
        <p:nvSpPr>
          <p:cNvPr id="4" name="Content Placeholder 3"/>
          <p:cNvSpPr>
            <a:spLocks noGrp="1"/>
          </p:cNvSpPr>
          <p:nvPr>
            <p:ph sz="half" idx="1"/>
          </p:nvPr>
        </p:nvSpPr>
        <p:spPr>
          <a:xfrm>
            <a:off x="533399" y="1333499"/>
            <a:ext cx="7274169" cy="3887779"/>
          </a:xfrm>
        </p:spPr>
        <p:txBody>
          <a:bodyPr/>
          <a:lstStyle/>
          <a:p>
            <a:pPr>
              <a:lnSpc>
                <a:spcPct val="150000"/>
              </a:lnSpc>
            </a:pPr>
            <a:r>
              <a:rPr lang="en-US" sz="2000" dirty="0"/>
              <a:t>After running the dataset created by the optimized Doc2Vec model on the </a:t>
            </a:r>
            <a:r>
              <a:rPr lang="en-US" sz="2000" u="sng" dirty="0"/>
              <a:t>same</a:t>
            </a:r>
            <a:r>
              <a:rPr lang="en-US" sz="2000" dirty="0"/>
              <a:t> LBGM model, we can see some improvements (10%):</a:t>
            </a:r>
            <a:endParaRPr lang="en-US" sz="1600" dirty="0"/>
          </a:p>
          <a:p>
            <a:pPr marL="0" indent="0">
              <a:lnSpc>
                <a:spcPct val="150000"/>
              </a:lnSpc>
              <a:buNone/>
            </a:pPr>
            <a:endParaRPr lang="en-US" sz="2000" dirty="0"/>
          </a:p>
          <a:p>
            <a:pPr>
              <a:lnSpc>
                <a:spcPct val="150000"/>
              </a:lnSpc>
            </a:pPr>
            <a:endParaRPr lang="en-US" dirty="0"/>
          </a:p>
          <a:p>
            <a:pPr>
              <a:lnSpc>
                <a:spcPct val="150000"/>
              </a:lnSpc>
            </a:pPr>
            <a:endParaRPr lang="en-US" dirty="0"/>
          </a:p>
        </p:txBody>
      </p:sp>
      <p:sp>
        <p:nvSpPr>
          <p:cNvPr id="3" name="Rectangle 2"/>
          <p:cNvSpPr/>
          <p:nvPr/>
        </p:nvSpPr>
        <p:spPr>
          <a:xfrm>
            <a:off x="1387661" y="2716573"/>
            <a:ext cx="3778791"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Un-optimized dataset results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7804270" y="2716573"/>
            <a:ext cx="3325142"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optimized dataset results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5884768" y="4226144"/>
            <a:ext cx="498663" cy="461665"/>
          </a:xfrm>
          <a:prstGeom prst="rect">
            <a:avLst/>
          </a:prstGeom>
          <a:noFill/>
        </p:spPr>
        <p:txBody>
          <a:bodyPr wrap="none" lIns="91440" tIns="45720" rIns="91440" bIns="45720">
            <a:spAutoFit/>
          </a:bodyPr>
          <a:lstStyle/>
          <a:p>
            <a:pPr algn="ctr"/>
            <a:r>
              <a:rPr lang="en-US" sz="2400" dirty="0">
                <a:ln w="0"/>
                <a:solidFill>
                  <a:srgbClr val="FF0000"/>
                </a:solidFill>
                <a:effectLst>
                  <a:outerShdw blurRad="38100" dist="19050" dir="2700000" algn="tl" rotWithShape="0">
                    <a:schemeClr val="dk1">
                      <a:alpha val="40000"/>
                    </a:schemeClr>
                  </a:outerShdw>
                </a:effectLst>
              </a:rPr>
              <a:t>VS</a:t>
            </a:r>
            <a:endParaRPr lang="en-US" sz="2400" b="0" cap="none" spc="0" dirty="0">
              <a:ln w="0"/>
              <a:solidFill>
                <a:srgbClr val="FF0000"/>
              </a:solidFill>
              <a:effectLst>
                <a:outerShdw blurRad="38100" dist="19050" dir="2700000" algn="tl" rotWithShape="0">
                  <a:schemeClr val="dk1">
                    <a:alpha val="40000"/>
                  </a:schemeClr>
                </a:outerShdw>
              </a:effectLst>
            </a:endParaRPr>
          </a:p>
        </p:txBody>
      </p:sp>
      <p:pic>
        <p:nvPicPr>
          <p:cNvPr id="10" name="Picture 9"/>
          <p:cNvPicPr>
            <a:picLocks noChangeAspect="1"/>
          </p:cNvPicPr>
          <p:nvPr/>
        </p:nvPicPr>
        <p:blipFill>
          <a:blip r:embed="rId2"/>
          <a:stretch>
            <a:fillRect/>
          </a:stretch>
        </p:blipFill>
        <p:spPr>
          <a:xfrm>
            <a:off x="2175569" y="4104723"/>
            <a:ext cx="2547929" cy="2192954"/>
          </a:xfrm>
          <a:prstGeom prst="rect">
            <a:avLst/>
          </a:prstGeom>
        </p:spPr>
      </p:pic>
      <p:pic>
        <p:nvPicPr>
          <p:cNvPr id="11" name="Picture 10"/>
          <p:cNvPicPr>
            <a:picLocks noChangeAspect="1"/>
          </p:cNvPicPr>
          <p:nvPr/>
        </p:nvPicPr>
        <p:blipFill>
          <a:blip r:embed="rId3"/>
          <a:stretch>
            <a:fillRect/>
          </a:stretch>
        </p:blipFill>
        <p:spPr>
          <a:xfrm>
            <a:off x="2537084" y="3282832"/>
            <a:ext cx="1591244" cy="717297"/>
          </a:xfrm>
          <a:prstGeom prst="rect">
            <a:avLst/>
          </a:prstGeom>
        </p:spPr>
      </p:pic>
      <p:pic>
        <p:nvPicPr>
          <p:cNvPr id="12" name="Picture 11"/>
          <p:cNvPicPr>
            <a:picLocks noChangeAspect="1"/>
          </p:cNvPicPr>
          <p:nvPr/>
        </p:nvPicPr>
        <p:blipFill>
          <a:blip r:embed="rId4"/>
          <a:stretch>
            <a:fillRect/>
          </a:stretch>
        </p:blipFill>
        <p:spPr>
          <a:xfrm>
            <a:off x="8314807" y="4090676"/>
            <a:ext cx="2304064" cy="2046421"/>
          </a:xfrm>
          <a:prstGeom prst="rect">
            <a:avLst/>
          </a:prstGeom>
        </p:spPr>
      </p:pic>
      <p:pic>
        <p:nvPicPr>
          <p:cNvPr id="13" name="Picture 12"/>
          <p:cNvPicPr>
            <a:picLocks noChangeAspect="1"/>
          </p:cNvPicPr>
          <p:nvPr/>
        </p:nvPicPr>
        <p:blipFill>
          <a:blip r:embed="rId5"/>
          <a:stretch>
            <a:fillRect/>
          </a:stretch>
        </p:blipFill>
        <p:spPr>
          <a:xfrm>
            <a:off x="8666059" y="3277388"/>
            <a:ext cx="1478788" cy="731692"/>
          </a:xfrm>
          <a:prstGeom prst="rect">
            <a:avLst/>
          </a:prstGeom>
        </p:spPr>
      </p:pic>
    </p:spTree>
    <p:extLst>
      <p:ext uri="{BB962C8B-B14F-4D97-AF65-F5344CB8AC3E}">
        <p14:creationId xmlns:p14="http://schemas.microsoft.com/office/powerpoint/2010/main" val="4181662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3F5E-1DB0-4283-BFC4-E97FDE667AB2}"/>
              </a:ext>
            </a:extLst>
          </p:cNvPr>
          <p:cNvSpPr>
            <a:spLocks noGrp="1"/>
          </p:cNvSpPr>
          <p:nvPr>
            <p:ph type="title"/>
          </p:nvPr>
        </p:nvSpPr>
        <p:spPr>
          <a:xfrm>
            <a:off x="2157722" y="2874684"/>
            <a:ext cx="8655664" cy="880309"/>
          </a:xfrm>
        </p:spPr>
        <p:txBody>
          <a:bodyPr/>
          <a:lstStyle/>
          <a:p>
            <a:r>
              <a:rPr lang="en-US" sz="4800" dirty="0"/>
              <a:t>LGBM algorithm (Decision Tree)</a:t>
            </a:r>
          </a:p>
        </p:txBody>
      </p:sp>
      <p:sp>
        <p:nvSpPr>
          <p:cNvPr id="5" name="Text Placeholder 4">
            <a:extLst>
              <a:ext uri="{FF2B5EF4-FFF2-40B4-BE49-F238E27FC236}">
                <a16:creationId xmlns:a16="http://schemas.microsoft.com/office/drawing/2014/main" id="{A0515345-9391-466F-85CE-5070CA19B63A}"/>
              </a:ext>
            </a:extLst>
          </p:cNvPr>
          <p:cNvSpPr>
            <a:spLocks noGrp="1"/>
          </p:cNvSpPr>
          <p:nvPr>
            <p:ph type="body" sz="quarter" idx="10"/>
          </p:nvPr>
        </p:nvSpPr>
        <p:spPr>
          <a:xfrm>
            <a:off x="2157722" y="2120074"/>
            <a:ext cx="1863520" cy="571500"/>
          </a:xfrm>
        </p:spPr>
        <p:txBody>
          <a:bodyPr/>
          <a:lstStyle/>
          <a:p>
            <a:r>
              <a:rPr lang="en-US" dirty="0"/>
              <a:t>Part 2	</a:t>
            </a:r>
          </a:p>
        </p:txBody>
      </p:sp>
      <p:sp>
        <p:nvSpPr>
          <p:cNvPr id="3" name="AutoShape 2" descr="תוצאת תמונה עבור lgbm"/>
          <p:cNvSpPr>
            <a:spLocks noChangeAspect="1" noChangeArrowheads="1"/>
          </p:cNvSpPr>
          <p:nvPr/>
        </p:nvSpPr>
        <p:spPr bwMode="auto">
          <a:xfrm>
            <a:off x="5182070" y="4016328"/>
            <a:ext cx="1570422" cy="15704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תוצאת תמונה עבור lgbm&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467" y="4197303"/>
            <a:ext cx="4234269" cy="1955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12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WDC Colors">
      <a:dk1>
        <a:sysClr val="windowText" lastClr="000000"/>
      </a:dk1>
      <a:lt1>
        <a:sysClr val="window" lastClr="FFFFFF"/>
      </a:lt1>
      <a:dk2>
        <a:srgbClr val="929A9D"/>
      </a:dk2>
      <a:lt2>
        <a:srgbClr val="FFFFFF"/>
      </a:lt2>
      <a:accent1>
        <a:srgbClr val="5A80D1"/>
      </a:accent1>
      <a:accent2>
        <a:srgbClr val="FF9A0A"/>
      </a:accent2>
      <a:accent3>
        <a:srgbClr val="00BEA0"/>
      </a:accent3>
      <a:accent4>
        <a:srgbClr val="07B8E0"/>
      </a:accent4>
      <a:accent5>
        <a:srgbClr val="FF3C5A"/>
      </a:accent5>
      <a:accent6>
        <a:srgbClr val="654EA3"/>
      </a:accent6>
      <a:hlink>
        <a:srgbClr val="00BEA0"/>
      </a:hlink>
      <a:folHlink>
        <a:srgbClr val="929A9D"/>
      </a:folHlink>
    </a:clrScheme>
    <a:fontScheme name="WDC">
      <a:majorFont>
        <a:latin typeface="Verdan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69D6D3D0-7897-094C-A257-CD875545772C}" vid="{4397F658-56BC-9444-AF34-DADB5F5B0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WestDigi_16.9-Template-White_Conf_2018</Template>
  <TotalTime>1883</TotalTime>
  <Words>911</Words>
  <Application>Microsoft Office PowerPoint</Application>
  <PresentationFormat>Widescreen</PresentationFormat>
  <Paragraphs>89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Verdana</vt:lpstr>
      <vt:lpstr>Office Theme</vt:lpstr>
      <vt:lpstr>Natural Language Processing Project (Machine Learning)    News articles classification </vt:lpstr>
      <vt:lpstr>Work Flow</vt:lpstr>
      <vt:lpstr>Results Evaluation Metrics</vt:lpstr>
      <vt:lpstr>Preparing the Dataset</vt:lpstr>
      <vt:lpstr>Preparing the dataset</vt:lpstr>
      <vt:lpstr>Preparing the dataset</vt:lpstr>
      <vt:lpstr>Preparing the dataset</vt:lpstr>
      <vt:lpstr>Preparing the dataset</vt:lpstr>
      <vt:lpstr>LGBM algorithm (Decision Tree)</vt:lpstr>
      <vt:lpstr>LGBM Algorithm</vt:lpstr>
      <vt:lpstr>LBGM Algorithm</vt:lpstr>
      <vt:lpstr>MLP (Neural Network) algorithm</vt:lpstr>
      <vt:lpstr>MLP Algorithm</vt:lpstr>
      <vt:lpstr>MLP Algorithm</vt:lpstr>
      <vt:lpstr>MLP Algorithm</vt:lpstr>
      <vt:lpstr>Testing other models…</vt:lpstr>
      <vt:lpstr>PowerPoint Presentation</vt:lpstr>
    </vt:vector>
  </TitlesOfParts>
  <Company>SanDisk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Project</dc:title>
  <dc:creator>Yuval Kogos</dc:creator>
  <cp:lastModifiedBy>yuval kogos</cp:lastModifiedBy>
  <cp:revision>83</cp:revision>
  <dcterms:created xsi:type="dcterms:W3CDTF">2019-11-04T12:51:10Z</dcterms:created>
  <dcterms:modified xsi:type="dcterms:W3CDTF">2019-11-16T18:11:54Z</dcterms:modified>
</cp:coreProperties>
</file>