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42F"/>
    <a:srgbClr val="B973AF"/>
    <a:srgbClr val="8F7CB6"/>
    <a:srgbClr val="0094D6"/>
    <a:srgbClr val="12BAE3"/>
    <a:srgbClr val="A05195"/>
    <a:srgbClr val="665191"/>
    <a:srgbClr val="003F5C"/>
    <a:srgbClr val="89B1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D514E-5CEC-A2E4-9719-2B4834395049}" v="15" vWet="16" dt="2024-08-18T19:32:07.013"/>
    <p1510:client id="{BECC0E07-4BCF-47FF-B702-4933A33BC687}" v="1" dt="2024-08-18T19:56:08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7" autoAdjust="0"/>
    <p:restoredTop sz="94660"/>
  </p:normalViewPr>
  <p:slideViewPr>
    <p:cSldViewPr snapToGrid="0">
      <p:cViewPr>
        <p:scale>
          <a:sx n="100" d="100"/>
          <a:sy n="100" d="100"/>
        </p:scale>
        <p:origin x="5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Sales </c:v>
                </c:pt>
              </c:strCache>
            </c:strRef>
          </c:tx>
          <c:spPr>
            <a:ln>
              <a:solidFill>
                <a:srgbClr val="09142F"/>
              </a:solidFill>
            </a:ln>
          </c:spPr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87-A9FC-BF88F8F5B1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E7E-4D87-A9FC-BF88F8F5B17E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87-A9FC-BF88F8F5B17E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-0.10078124380036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s-A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7E-4D87-A9FC-BF88F8F5B17E}"/>
                </c:ext>
              </c:extLst>
            </c:dLbl>
            <c:dLbl>
              <c:idx val="1"/>
              <c:layout>
                <c:manualLayout>
                  <c:x val="0.11813059535207975"/>
                  <c:y val="0.162423923215248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s-A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7E-4D87-A9FC-BF88F8F5B17E}"/>
                </c:ext>
              </c:extLst>
            </c:dLbl>
            <c:dLbl>
              <c:idx val="2"/>
              <c:layout>
                <c:manualLayout>
                  <c:x val="-0.17131870507723737"/>
                  <c:y val="-0.181173829057785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s-A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7E-4D87-A9FC-BF88F8F5B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moni ML v5 AAA" panose="00000500000000000000" pitchFamily="50" charset="-79"/>
                    <a:ea typeface="+mn-ea"/>
                    <a:cs typeface="Almoni ML v5 AAA" panose="00000500000000000000" pitchFamily="50" charset="-79"/>
                  </a:defRPr>
                </a:pPr>
                <a:endParaRPr lang="es-A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R&amp;D</c:v>
                </c:pt>
                <c:pt idx="1">
                  <c:v>G&amp;A</c:v>
                </c:pt>
                <c:pt idx="2">
                  <c:v>S&amp;M</c:v>
                </c:pt>
              </c:strCache>
            </c:strRef>
          </c:cat>
          <c:val>
            <c:numRef>
              <c:f>Sheet1!$B$2:$B$4</c:f>
              <c:numCache>
                <c:formatCode>_-[$$-409]* #,##0_ ;_-[$$-409]* \-#,##0\ ;_-[$$-409]* "-"??_ ;_-@_ </c:formatCode>
                <c:ptCount val="3"/>
                <c:pt idx="0">
                  <c:v>600000</c:v>
                </c:pt>
                <c:pt idx="1">
                  <c:v>300000</c:v>
                </c:pt>
                <c:pt idx="2">
                  <c:v>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E-4D87-A9FC-BF88F8F5B17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563F-4A04-49E3-90FF-430930E98A8B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789D-2844-4435-87C7-1521BAF854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1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6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4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6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8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2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21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0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98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3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60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13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0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040-09DD-2F61-45B1-F2C3C89B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38E2-D321-575F-918E-FE712583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FF85-8046-B064-72FE-03AB0AD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C742-CEE6-52E4-998E-22561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F937-DB8E-85D0-16BA-4FEEBDDD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1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CB9-BDAC-2585-6975-80451DA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B67F-1F5B-F02E-1121-3706EA73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9D10-6F77-991F-CB7B-4719AF14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125F-FF1E-C4FE-C402-E08C17D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476F-A0AC-60A5-6AC6-D08D44B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9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AF1A-D33F-A948-EB61-EBF92FC8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0EAB-BCF9-387D-510D-368C6E67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DAB1-C78E-786C-99F7-F2D84EE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F428-46F0-75E6-7698-93AAF03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B97-2468-DF4E-DFFC-B35CE6F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2D5-3DF3-C98E-430F-941D8D7D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BE6A-592D-A996-EDD8-CEBC1CF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C506-4C44-02BB-6CA3-877B165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0C7E-A2C1-556F-C693-6B4D242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44AC-A2EE-A92C-451A-297CB64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610-BEA6-534A-E6C9-2C557E87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9F85-103B-8033-E8F9-361707D5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48C-9117-4194-0644-E209357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DF93-71E0-52ED-505B-4D34172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5B33-1748-5AF1-DC2D-E0CF146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0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7CA-0831-9C04-CCBA-0E51100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667-72C7-53A8-CDD7-571E2A94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390A-9E66-69B2-58BE-8390CD03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E553-F670-AA0C-8EAD-34605DD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A3DA-F3A9-4804-144C-AE146EA9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D615-C0BF-73D8-F454-23CE48D0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5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F4F-FB87-19DE-883B-2327277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23F8-1B93-7043-5BEC-5509819A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03B3-A22B-D84B-E195-7E5B452B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0DA3-5D0E-56B4-2704-E8E5BE71D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26ED-3182-CD01-CE9C-6579A27E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AC22C-3CA9-6269-9FDB-6FC05F9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E5F5-EAFB-BE35-853D-76C9AC0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E18FB-1BCE-DB17-5D2A-319B47B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59D-AFB0-207A-3FE8-BAA4C26A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25EB2-8F00-93A6-65BF-37D4A4BD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10262-B9DC-A7BF-8641-406D351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1FE9-0892-C6E7-D2B5-F86B7E7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7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2CCA5-D333-BA14-2800-8196F06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CA2-AC74-9B74-A833-32BA3D9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374F-1CD0-E353-AD52-6E22849F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F9F9-5ABE-33D6-1061-ABC17F8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504-9601-6B2F-5E44-11B4B13D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F091-1951-08AC-3E84-0EA0C9DD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DB4B-CEBD-8C49-4FE9-E51D2F6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5F40-9ECC-5045-6B74-04C0B9C9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D6FB-E162-901A-98C7-EF167BE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0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DC4D-76E1-935D-A312-E3B6CDC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594E-8EDC-332A-6AE3-022A0D01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59A3-D6BA-DFFA-E600-B6600E45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D15F-6036-BC7C-7F1A-0C7F1A1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5665-2494-7629-24A4-D8C392AC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4310-0410-733A-59FA-BD5FF8B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68DBF-8F20-0DC8-8222-55AF0920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CA38-3303-ECEB-DF15-A64046AC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AAE0-0DD2-2A3F-C402-5264E446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BD0D-691E-1621-7BF5-60D9C8E1D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4561-CD96-B5C1-7C40-76E6CA7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6777A-ABE7-E07B-F0A5-83B0D55B3B0C}"/>
              </a:ext>
            </a:extLst>
          </p:cNvPr>
          <p:cNvSpPr txBox="1"/>
          <p:nvPr/>
        </p:nvSpPr>
        <p:spPr>
          <a:xfrm>
            <a:off x="323314" y="330653"/>
            <a:ext cx="11280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 market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9795C8C5-6C23-5AC3-8C07-41F71C783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5" r="19625"/>
          <a:stretch/>
        </p:blipFill>
        <p:spPr>
          <a:xfrm>
            <a:off x="7162798" y="8478"/>
            <a:ext cx="5029201" cy="6849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7BE99-96E3-13E7-69E4-39BBCDC8EE67}"/>
              </a:ext>
            </a:extLst>
          </p:cNvPr>
          <p:cNvSpPr txBox="1"/>
          <p:nvPr/>
        </p:nvSpPr>
        <p:spPr>
          <a:xfrm>
            <a:off x="1269158" y="1439951"/>
            <a:ext cx="498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 can list their products they can achieve from unused points, miles, etc.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A7E5B-9A03-CC82-6438-1DE7523F849D}"/>
              </a:ext>
            </a:extLst>
          </p:cNvPr>
          <p:cNvCxnSpPr>
            <a:cxnSpLocks/>
          </p:cNvCxnSpPr>
          <p:nvPr/>
        </p:nvCxnSpPr>
        <p:spPr>
          <a:xfrm>
            <a:off x="975632" y="1741714"/>
            <a:ext cx="0" cy="5116286"/>
          </a:xfrm>
          <a:prstGeom prst="line">
            <a:avLst/>
          </a:prstGeom>
          <a:ln>
            <a:solidFill>
              <a:srgbClr val="89B1D3">
                <a:alpha val="8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98464E-DEB1-30BF-F8F0-A71BD1E03576}"/>
              </a:ext>
            </a:extLst>
          </p:cNvPr>
          <p:cNvSpPr/>
          <p:nvPr/>
        </p:nvSpPr>
        <p:spPr>
          <a:xfrm>
            <a:off x="882740" y="1664789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2CFD-9D8D-7F72-07E7-8F5CD0FF3323}"/>
              </a:ext>
            </a:extLst>
          </p:cNvPr>
          <p:cNvSpPr txBox="1"/>
          <p:nvPr/>
        </p:nvSpPr>
        <p:spPr>
          <a:xfrm>
            <a:off x="1269158" y="2246841"/>
            <a:ext cx="498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 can browse available rewards and purchase what best suits their needs in a lower price.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F8446C-B0DE-535A-B4BE-854AF7F2D1EE}"/>
              </a:ext>
            </a:extLst>
          </p:cNvPr>
          <p:cNvSpPr/>
          <p:nvPr/>
        </p:nvSpPr>
        <p:spPr>
          <a:xfrm>
            <a:off x="882740" y="2491587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7D40D3-45C5-56A6-6127-5EF123CAEF40}"/>
              </a:ext>
            </a:extLst>
          </p:cNvPr>
          <p:cNvSpPr/>
          <p:nvPr/>
        </p:nvSpPr>
        <p:spPr>
          <a:xfrm>
            <a:off x="880852" y="3731866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9686B0-5844-B990-30FE-3E47FC6BFEE7}"/>
              </a:ext>
            </a:extLst>
          </p:cNvPr>
          <p:cNvSpPr/>
          <p:nvPr/>
        </p:nvSpPr>
        <p:spPr>
          <a:xfrm>
            <a:off x="880852" y="5208833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82F55-2A82-EF54-FFCD-3B72D0E05A71}"/>
              </a:ext>
            </a:extLst>
          </p:cNvPr>
          <p:cNvSpPr txBox="1"/>
          <p:nvPr/>
        </p:nvSpPr>
        <p:spPr>
          <a:xfrm>
            <a:off x="1269158" y="3429000"/>
            <a:ext cx="5084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 real-time pricing mechanism adjusts the value of the points and miles based on supply and demand, similar to a stock market. This ensures fair and transparent pricing.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10F18-3012-A99B-41F8-7E0E444D26C8}"/>
              </a:ext>
            </a:extLst>
          </p:cNvPr>
          <p:cNvSpPr txBox="1"/>
          <p:nvPr/>
        </p:nvSpPr>
        <p:spPr>
          <a:xfrm>
            <a:off x="1269157" y="4928414"/>
            <a:ext cx="4880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Transactions are secure, with a built-in block-chain system that ensures the transference only occurs once payment is confirmed.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5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Business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model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37796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>
            <a:cxnSpLocks/>
          </p:cNvCxnSpPr>
          <p:nvPr/>
        </p:nvCxnSpPr>
        <p:spPr>
          <a:xfrm>
            <a:off x="6008914" y="2090057"/>
            <a:ext cx="0" cy="21619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73876" y="3418183"/>
            <a:ext cx="334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 fee of 0.5%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499558" y="3418183"/>
            <a:ext cx="355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$2 Monthly subscription</a:t>
            </a:r>
          </a:p>
        </p:txBody>
      </p:sp>
    </p:spTree>
    <p:extLst>
      <p:ext uri="{BB962C8B-B14F-4D97-AF65-F5344CB8AC3E}">
        <p14:creationId xmlns:p14="http://schemas.microsoft.com/office/powerpoint/2010/main" val="63401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Total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Available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Market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(TAM)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022EF7-5BBB-2E99-12EA-C63ABBD0B262}"/>
              </a:ext>
            </a:extLst>
          </p:cNvPr>
          <p:cNvGrpSpPr/>
          <p:nvPr/>
        </p:nvGrpSpPr>
        <p:grpSpPr>
          <a:xfrm>
            <a:off x="1756998" y="1779757"/>
            <a:ext cx="8400051" cy="4207179"/>
            <a:chOff x="1766425" y="1883451"/>
            <a:chExt cx="8400051" cy="4207179"/>
          </a:xfrm>
        </p:grpSpPr>
        <p:sp>
          <p:nvSpPr>
            <p:cNvPr id="4" name="Google Shape;152;g2eedf12dd6d_1_76">
              <a:extLst>
                <a:ext uri="{FF2B5EF4-FFF2-40B4-BE49-F238E27FC236}">
                  <a16:creationId xmlns:a16="http://schemas.microsoft.com/office/drawing/2014/main" id="{1FA5BC55-7D61-3F43-220F-2116467C2D75}"/>
                </a:ext>
              </a:extLst>
            </p:cNvPr>
            <p:cNvSpPr txBox="1"/>
            <p:nvPr/>
          </p:nvSpPr>
          <p:spPr>
            <a:xfrm>
              <a:off x="3316926" y="5074967"/>
              <a:ext cx="537446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AR"/>
              </a:defPPr>
              <a:lvl1pPr>
                <a:defRPr sz="6000">
                  <a:solidFill>
                    <a:srgbClr val="12BAE3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defRPr>
              </a:lvl1pPr>
            </a:lstStyle>
            <a:p>
              <a:pPr algn="ctr"/>
              <a:r>
                <a:rPr lang="en-US" dirty="0">
                  <a:sym typeface="Assistant"/>
                </a:rPr>
                <a:t>Over $4.5B/year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AE6635-C523-5A3D-63E4-42415B915BCC}"/>
                </a:ext>
              </a:extLst>
            </p:cNvPr>
            <p:cNvGrpSpPr/>
            <p:nvPr/>
          </p:nvGrpSpPr>
          <p:grpSpPr>
            <a:xfrm>
              <a:off x="4861717" y="1883451"/>
              <a:ext cx="2209467" cy="1745604"/>
              <a:chOff x="4861717" y="1883451"/>
              <a:chExt cx="2209467" cy="17456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A2AE3B-6F0F-CED5-0D0A-B7E4F37E3E4A}"/>
                  </a:ext>
                </a:extLst>
              </p:cNvPr>
              <p:cNvSpPr txBox="1"/>
              <p:nvPr/>
            </p:nvSpPr>
            <p:spPr>
              <a:xfrm>
                <a:off x="4861717" y="3228945"/>
                <a:ext cx="22094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200M People</a:t>
                </a:r>
              </a:p>
            </p:txBody>
          </p:sp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C7A791-31DA-DEEF-2AD8-C1507AF6A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016" y="1883451"/>
                <a:ext cx="1476868" cy="1476868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1315D1-5881-4FEF-B48C-C2FC1B349943}"/>
                </a:ext>
              </a:extLst>
            </p:cNvPr>
            <p:cNvGrpSpPr/>
            <p:nvPr/>
          </p:nvGrpSpPr>
          <p:grpSpPr>
            <a:xfrm>
              <a:off x="1766425" y="2273245"/>
              <a:ext cx="2611169" cy="1971363"/>
              <a:chOff x="1417783" y="2273245"/>
              <a:chExt cx="2611169" cy="19713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9DA2B8-E437-20D1-3C4C-7862525BE8A5}"/>
                  </a:ext>
                </a:extLst>
              </p:cNvPr>
              <p:cNvSpPr txBox="1"/>
              <p:nvPr/>
            </p:nvSpPr>
            <p:spPr>
              <a:xfrm>
                <a:off x="1417783" y="3228945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69% of American cardholders sitting on unused rewards</a:t>
                </a:r>
              </a:p>
            </p:txBody>
          </p:sp>
          <p:pic>
            <p:nvPicPr>
              <p:cNvPr id="18" name="Picture 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1459470-365D-11EC-C5E7-A36A80B70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729" y="2273245"/>
                <a:ext cx="697279" cy="69727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13E276-78D2-8838-2B55-DC2BC436098F}"/>
                </a:ext>
              </a:extLst>
            </p:cNvPr>
            <p:cNvGrpSpPr/>
            <p:nvPr/>
          </p:nvGrpSpPr>
          <p:grpSpPr>
            <a:xfrm>
              <a:off x="7555307" y="2224275"/>
              <a:ext cx="2611169" cy="2034720"/>
              <a:chOff x="7863035" y="2224275"/>
              <a:chExt cx="2611169" cy="20347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E40BCD-07B2-B52A-1033-911F7E9EC67A}"/>
                  </a:ext>
                </a:extLst>
              </p:cNvPr>
              <p:cNvSpPr txBox="1"/>
              <p:nvPr/>
            </p:nvSpPr>
            <p:spPr>
              <a:xfrm>
                <a:off x="7863035" y="3243332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Monthly subscription fee of $2 + 0.5% transaction fee</a:t>
                </a:r>
              </a:p>
            </p:txBody>
          </p:sp>
          <p:pic>
            <p:nvPicPr>
              <p:cNvPr id="21" name="Picture 2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4D6913F-475D-5331-DD51-2ABA1A058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0892" y="2224275"/>
                <a:ext cx="795220" cy="795220"/>
              </a:xfrm>
              <a:prstGeom prst="rect">
                <a:avLst/>
              </a:prstGeom>
            </p:spPr>
          </p:pic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CF62789-C697-FADC-AE2A-0A53AB21CCFD}"/>
                </a:ext>
              </a:extLst>
            </p:cNvPr>
            <p:cNvSpPr/>
            <p:nvPr/>
          </p:nvSpPr>
          <p:spPr>
            <a:xfrm rot="5400000">
              <a:off x="5821007" y="856594"/>
              <a:ext cx="366300" cy="7832958"/>
            </a:xfrm>
            <a:prstGeom prst="rightBrace">
              <a:avLst/>
            </a:prstGeom>
            <a:ln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59A4952F-D51F-763C-F458-120300F1FF8D}"/>
              </a:ext>
            </a:extLst>
          </p:cNvPr>
          <p:cNvSpPr/>
          <p:nvPr/>
        </p:nvSpPr>
        <p:spPr>
          <a:xfrm rot="2700000">
            <a:off x="7347060" y="2433456"/>
            <a:ext cx="221742" cy="221656"/>
          </a:xfrm>
          <a:prstGeom prst="plus">
            <a:avLst>
              <a:gd name="adj" fmla="val 35377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3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96373" y="282204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Competitors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4554430" y="1970624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Brokers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3283747" y="3060332"/>
            <a:ext cx="5621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Arrange transactions between a buyer and a seller. Brokers help people to sell their miles and points.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036C-210D-C1D7-59DC-171D2C614C03}"/>
              </a:ext>
            </a:extLst>
          </p:cNvPr>
          <p:cNvSpPr txBox="1"/>
          <p:nvPr/>
        </p:nvSpPr>
        <p:spPr>
          <a:xfrm>
            <a:off x="3047238" y="3928737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Against of the terms of use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Unsecure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15E81-68A0-D3D9-67AD-E3B5EA348B9D}"/>
              </a:ext>
            </a:extLst>
          </p:cNvPr>
          <p:cNvSpPr/>
          <p:nvPr/>
        </p:nvSpPr>
        <p:spPr>
          <a:xfrm>
            <a:off x="2482596" y="1650499"/>
            <a:ext cx="7187184" cy="3465576"/>
          </a:xfrm>
          <a:prstGeom prst="roundRect">
            <a:avLst>
              <a:gd name="adj" fmla="val 11390"/>
            </a:avLst>
          </a:prstGeom>
          <a:noFill/>
          <a:ln w="38100">
            <a:solidFill>
              <a:srgbClr val="89B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1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378669" y="31878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request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Google Shape;91;p1">
            <a:extLst>
              <a:ext uri="{FF2B5EF4-FFF2-40B4-BE49-F238E27FC236}">
                <a16:creationId xmlns:a16="http://schemas.microsoft.com/office/drawing/2014/main" id="{BEEED477-A157-C8E7-7F3A-EE937EBE0AAD}"/>
              </a:ext>
            </a:extLst>
          </p:cNvPr>
          <p:cNvPicPr preferRelativeResize="0"/>
          <p:nvPr/>
        </p:nvPicPr>
        <p:blipFill rotWithShape="1">
          <a:blip r:embed="rId3"/>
          <a:srcRect l="9254" t="24489" r="7959" b="22932"/>
          <a:stretch/>
        </p:blipFill>
        <p:spPr>
          <a:xfrm>
            <a:off x="10089079" y="318780"/>
            <a:ext cx="1724252" cy="1081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3CFC756-DB2A-34A1-EF0B-6B9B9584C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8689"/>
              </p:ext>
            </p:extLst>
          </p:nvPr>
        </p:nvGraphicFramePr>
        <p:xfrm>
          <a:off x="2243137" y="825815"/>
          <a:ext cx="7705726" cy="511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F27745-3279-FC42-612D-108E2C4A7831}"/>
              </a:ext>
            </a:extLst>
          </p:cNvPr>
          <p:cNvSpPr txBox="1"/>
          <p:nvPr/>
        </p:nvSpPr>
        <p:spPr>
          <a:xfrm>
            <a:off x="5237584" y="2965875"/>
            <a:ext cx="1716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$1.8M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9A850-FEA2-6E8C-2067-4F185A6656F0}"/>
              </a:ext>
            </a:extLst>
          </p:cNvPr>
          <p:cNvSpPr txBox="1"/>
          <p:nvPr/>
        </p:nvSpPr>
        <p:spPr>
          <a:xfrm>
            <a:off x="228600" y="5380672"/>
            <a:ext cx="541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 will sustain operations for 2 years.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Projected outcome: 20K paying customers.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Expected revenue: $40,000/month ($480,000/year)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endParaRPr lang="en-US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84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2;p7" descr="Hands holding each other's wrists and interlinked to form a circle">
            <a:extLst>
              <a:ext uri="{FF2B5EF4-FFF2-40B4-BE49-F238E27FC236}">
                <a16:creationId xmlns:a16="http://schemas.microsoft.com/office/drawing/2014/main" id="{C36E0815-9503-F42C-4394-15E07B08BB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898" r="22263"/>
          <a:stretch/>
        </p:blipFill>
        <p:spPr>
          <a:xfrm>
            <a:off x="6857797" y="-10886"/>
            <a:ext cx="5334205" cy="6868885"/>
          </a:xfrm>
          <a:prstGeom prst="rect">
            <a:avLst/>
          </a:prstGeom>
          <a:noFill/>
          <a:ln>
            <a:noFill/>
          </a:ln>
          <a:effectLst>
            <a:outerShdw blurRad="127000" dist="50800" dir="10800000" sx="99000" sy="99000" algn="r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91;p1">
            <a:extLst>
              <a:ext uri="{FF2B5EF4-FFF2-40B4-BE49-F238E27FC236}">
                <a16:creationId xmlns:a16="http://schemas.microsoft.com/office/drawing/2014/main" id="{BD06F548-CE45-FA4B-69FA-76EB90FE726A}"/>
              </a:ext>
            </a:extLst>
          </p:cNvPr>
          <p:cNvPicPr preferRelativeResize="0"/>
          <p:nvPr/>
        </p:nvPicPr>
        <p:blipFill rotWithShape="1">
          <a:blip r:embed="rId5"/>
          <a:srcRect l="9254" t="24489" r="7959" b="22932"/>
          <a:stretch/>
        </p:blipFill>
        <p:spPr>
          <a:xfrm>
            <a:off x="202130" y="5767775"/>
            <a:ext cx="1472558" cy="889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6AF8C-2679-DC37-3ABD-307EE840A31C}"/>
              </a:ext>
            </a:extLst>
          </p:cNvPr>
          <p:cNvGrpSpPr/>
          <p:nvPr/>
        </p:nvGrpSpPr>
        <p:grpSpPr>
          <a:xfrm>
            <a:off x="358067" y="1794412"/>
            <a:ext cx="6701634" cy="2876545"/>
            <a:chOff x="327816" y="1516087"/>
            <a:chExt cx="6701634" cy="28765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327816" y="1516087"/>
              <a:ext cx="6701634" cy="158812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None/>
              </a:pPr>
              <a:r>
                <a:rPr lang="en-US" sz="540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/>
                  <a:sym typeface="Arial"/>
                </a:rPr>
                <a:t>Join us in our mission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8F0C3-E8AE-D95E-B725-BD6A7EEC770E}"/>
                </a:ext>
              </a:extLst>
            </p:cNvPr>
            <p:cNvSpPr txBox="1"/>
            <p:nvPr/>
          </p:nvSpPr>
          <p:spPr>
            <a:xfrm>
              <a:off x="327816" y="2094253"/>
              <a:ext cx="61341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to help millions turn</a:t>
              </a:r>
              <a:endParaRPr lang="es-AR" sz="5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D5618-3040-76EF-A814-1B91B00DE502}"/>
                </a:ext>
              </a:extLst>
            </p:cNvPr>
            <p:cNvSpPr txBox="1"/>
            <p:nvPr/>
          </p:nvSpPr>
          <p:spPr>
            <a:xfrm>
              <a:off x="337341" y="2785542"/>
              <a:ext cx="613886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their benefits into</a:t>
              </a:r>
              <a:endParaRPr lang="es-AR" sz="5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FDB1A-C0D5-C870-FE05-2E5DE02FA1B7}"/>
                </a:ext>
              </a:extLst>
            </p:cNvPr>
            <p:cNvSpPr txBox="1"/>
            <p:nvPr/>
          </p:nvSpPr>
          <p:spPr>
            <a:xfrm>
              <a:off x="337341" y="3438525"/>
              <a:ext cx="613886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money.</a:t>
              </a:r>
              <a:endParaRPr lang="es-AR" sz="5400"/>
            </a:p>
          </p:txBody>
        </p:sp>
      </p:grpSp>
    </p:spTree>
    <p:extLst>
      <p:ext uri="{BB962C8B-B14F-4D97-AF65-F5344CB8AC3E}">
        <p14:creationId xmlns:p14="http://schemas.microsoft.com/office/powerpoint/2010/main" val="37165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A7F690-EA80-328E-08E1-5794443BC9F9}"/>
              </a:ext>
            </a:extLst>
          </p:cNvPr>
          <p:cNvSpPr txBox="1"/>
          <p:nvPr/>
        </p:nvSpPr>
        <p:spPr>
          <a:xfrm>
            <a:off x="563573" y="464648"/>
            <a:ext cx="7206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7 in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BD795-EDAA-FE33-23FB-A534221D7A65}"/>
              </a:ext>
            </a:extLst>
          </p:cNvPr>
          <p:cNvSpPr txBox="1"/>
          <p:nvPr/>
        </p:nvSpPr>
        <p:spPr>
          <a:xfrm>
            <a:off x="563573" y="2671964"/>
            <a:ext cx="6332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Sitting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on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unused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cash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9A4BC-6253-84C3-0249-9737D2A55B68}"/>
              </a:ext>
            </a:extLst>
          </p:cNvPr>
          <p:cNvSpPr txBox="1"/>
          <p:nvPr/>
        </p:nvSpPr>
        <p:spPr>
          <a:xfrm>
            <a:off x="563573" y="140503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Americans</a:t>
            </a:r>
            <a:endParaRPr lang="es-AR" sz="88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0F34-ADE5-5194-5CA3-571CAC80439E}"/>
              </a:ext>
            </a:extLst>
          </p:cNvPr>
          <p:cNvSpPr txBox="1"/>
          <p:nvPr/>
        </p:nvSpPr>
        <p:spPr>
          <a:xfrm>
            <a:off x="563573" y="4107628"/>
            <a:ext cx="7206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6000" dirty="0" err="1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Over</a:t>
            </a:r>
            <a:r>
              <a:rPr lang="es-AR" sz="6000" dirty="0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$100B</a:t>
            </a:r>
          </a:p>
        </p:txBody>
      </p:sp>
      <p:pic>
        <p:nvPicPr>
          <p:cNvPr id="24" name="Picture 4" descr="Free Person Holding Bank Card Stock Photo">
            <a:extLst>
              <a:ext uri="{FF2B5EF4-FFF2-40B4-BE49-F238E27FC236}">
                <a16:creationId xmlns:a16="http://schemas.microsoft.com/office/drawing/2014/main" id="{0ACCAD81-BBF1-B9D6-EA6D-F5B23FE73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/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35DB8F-C37F-C02A-4447-BA974543279C}"/>
              </a:ext>
            </a:extLst>
          </p:cNvPr>
          <p:cNvSpPr txBox="1"/>
          <p:nvPr/>
        </p:nvSpPr>
        <p:spPr>
          <a:xfrm>
            <a:off x="552689" y="3285478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back,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points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or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9817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C13E9-4A03-6461-0CEC-177F0235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0" y="1822143"/>
            <a:ext cx="10884111" cy="191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Meet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BenefiTrade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FFCB-F105-4A6B-90EA-5E9DA917DF2D}"/>
              </a:ext>
            </a:extLst>
          </p:cNvPr>
          <p:cNvSpPr txBox="1"/>
          <p:nvPr/>
        </p:nvSpPr>
        <p:spPr>
          <a:xfrm>
            <a:off x="798058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Y</a:t>
            </a:r>
            <a:r>
              <a:rPr lang="es-AR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uval </a:t>
            </a:r>
            <a:r>
              <a:rPr lang="es-AR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Ofek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21299-72EA-1F9D-A573-C572915E9DD5}"/>
              </a:ext>
            </a:extLst>
          </p:cNvPr>
          <p:cNvSpPr txBox="1"/>
          <p:nvPr/>
        </p:nvSpPr>
        <p:spPr>
          <a:xfrm>
            <a:off x="2873030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Dan Davidovich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1105A-29F1-5FE5-2E1D-3276ACA7E6AD}"/>
              </a:ext>
            </a:extLst>
          </p:cNvPr>
          <p:cNvSpPr txBox="1"/>
          <p:nvPr/>
        </p:nvSpPr>
        <p:spPr>
          <a:xfrm>
            <a:off x="5010828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Idan</a:t>
            </a:r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Asayag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5B33-0D90-BFDC-E39E-D4E9BD60BC6F}"/>
              </a:ext>
            </a:extLst>
          </p:cNvPr>
          <p:cNvSpPr txBox="1"/>
          <p:nvPr/>
        </p:nvSpPr>
        <p:spPr>
          <a:xfrm>
            <a:off x="7140230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Omer Ben David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F610B-43EB-A743-298F-A51749E2FA22}"/>
              </a:ext>
            </a:extLst>
          </p:cNvPr>
          <p:cNvSpPr txBox="1"/>
          <p:nvPr/>
        </p:nvSpPr>
        <p:spPr>
          <a:xfrm>
            <a:off x="9242816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Lior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Hassin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685D0-7897-25EE-8052-15E26EEDCEC8}"/>
              </a:ext>
            </a:extLst>
          </p:cNvPr>
          <p:cNvSpPr txBox="1"/>
          <p:nvPr/>
        </p:nvSpPr>
        <p:spPr>
          <a:xfrm>
            <a:off x="787172" y="4244589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AT&amp;T,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B4E95-6606-91D8-0036-314298268E36}"/>
              </a:ext>
            </a:extLst>
          </p:cNvPr>
          <p:cNvSpPr txBox="1"/>
          <p:nvPr/>
        </p:nvSpPr>
        <p:spPr>
          <a:xfrm>
            <a:off x="2851258" y="4244588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Mayor Officer in Flotilla 13,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910D6-2A67-500D-F8D2-CA0E485AAD60}"/>
              </a:ext>
            </a:extLst>
          </p:cNvPr>
          <p:cNvSpPr txBox="1"/>
          <p:nvPr/>
        </p:nvSpPr>
        <p:spPr>
          <a:xfrm>
            <a:off x="4989056" y="4244587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Frontend Developer @ Elta Systems Ltd, 3rd year Computer </a:t>
            </a:r>
            <a:r>
              <a:rPr lang="en-US" sz="1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ScienceStudent</a:t>
            </a:r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.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38601-B820-E2D8-4D36-55B17583BD28}"/>
              </a:ext>
            </a:extLst>
          </p:cNvPr>
          <p:cNvSpPr txBox="1"/>
          <p:nvPr/>
        </p:nvSpPr>
        <p:spPr>
          <a:xfrm>
            <a:off x="7118458" y="4244586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IDF,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7943A-C553-437B-8764-7A0D7C623D81}"/>
              </a:ext>
            </a:extLst>
          </p:cNvPr>
          <p:cNvSpPr txBox="1"/>
          <p:nvPr/>
        </p:nvSpPr>
        <p:spPr>
          <a:xfrm>
            <a:off x="9231132" y="4244585"/>
            <a:ext cx="20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Google Shape;121;p21">
            <a:extLst>
              <a:ext uri="{FF2B5EF4-FFF2-40B4-BE49-F238E27FC236}">
                <a16:creationId xmlns:a16="http://schemas.microsoft.com/office/drawing/2014/main" id="{75161D5A-240E-0A2B-404A-FF973997C923}"/>
              </a:ext>
            </a:extLst>
          </p:cNvPr>
          <p:cNvSpPr/>
          <p:nvPr/>
        </p:nvSpPr>
        <p:spPr>
          <a:xfrm>
            <a:off x="5169306" y="1907194"/>
            <a:ext cx="1763106" cy="1763106"/>
          </a:xfrm>
          <a:prstGeom prst="ellipse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/>
            <a:tile tx="-406400" ty="12700" sx="33000" sy="33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3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090057"/>
            <a:ext cx="30831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82%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60034" y="2090057"/>
            <a:ext cx="30831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40%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/>
          <p:nvPr/>
        </p:nvCxnSpPr>
        <p:spPr>
          <a:xfrm>
            <a:off x="6008914" y="2090057"/>
            <a:ext cx="0" cy="2917372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62996" y="3765617"/>
            <a:ext cx="334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 US residents hold at least one credit card (3 in average)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521795" y="3765617"/>
            <a:ext cx="3559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Haven’t cashed in on any rewards in the past year.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6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36226" y="189138"/>
            <a:ext cx="11280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Percentage of credit </a:t>
            </a:r>
            <a:r>
              <a:rPr lang="en-US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carholders</a:t>
            </a:r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with unused</a:t>
            </a:r>
            <a:endParaRPr lang="es-AR" sz="4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DB8-F358-FED0-9D88-07BDCECB7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" b="3254"/>
          <a:stretch/>
        </p:blipFill>
        <p:spPr>
          <a:xfrm>
            <a:off x="1779814" y="1748085"/>
            <a:ext cx="8556171" cy="437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152692-76C8-0412-4A87-606A46DCF163}"/>
              </a:ext>
            </a:extLst>
          </p:cNvPr>
          <p:cNvSpPr txBox="1"/>
          <p:nvPr/>
        </p:nvSpPr>
        <p:spPr>
          <a:xfrm>
            <a:off x="252268" y="6371813"/>
            <a:ext cx="10967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Source: LendingTree survey of 1,122 rewards credit cardholders, conducted in July 2022. Respondents could select multiple types of unused rewards.</a:t>
            </a:r>
            <a:endParaRPr lang="es-AR" sz="12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271D-5B3B-6F42-805B-85DC7D3B4866}"/>
              </a:ext>
            </a:extLst>
          </p:cNvPr>
          <p:cNvSpPr txBox="1"/>
          <p:nvPr/>
        </p:nvSpPr>
        <p:spPr>
          <a:xfrm>
            <a:off x="236226" y="813987"/>
            <a:ext cx="95626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rewards, points or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42937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7D182-70E3-9907-9852-8E39DF0607AD}"/>
              </a:ext>
            </a:extLst>
          </p:cNvPr>
          <p:cNvGrpSpPr/>
          <p:nvPr/>
        </p:nvGrpSpPr>
        <p:grpSpPr>
          <a:xfrm>
            <a:off x="4648238" y="1119865"/>
            <a:ext cx="2949926" cy="4410550"/>
            <a:chOff x="4648238" y="1119865"/>
            <a:chExt cx="2949926" cy="44105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ED2561-6E6E-7EEE-17BA-A090D8022B73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9A3BC9E-4AE8-2C2E-13C5-D445243557F2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" name="Picture 13" descr="Man - Free people icons">
                <a:extLst>
                  <a:ext uri="{FF2B5EF4-FFF2-40B4-BE49-F238E27FC236}">
                    <a16:creationId xmlns:a16="http://schemas.microsoft.com/office/drawing/2014/main" id="{4B17B93E-61B7-6B34-ED1E-87F428CC6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0D3A2-11BD-302B-E9A8-79B3E3283671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8C6FB-9D95-767F-2970-2A3DACC5EAEF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0A3F9A-527E-C686-BD09-7B5115C42DFE}"/>
              </a:ext>
            </a:extLst>
          </p:cNvPr>
          <p:cNvGrpSpPr/>
          <p:nvPr/>
        </p:nvGrpSpPr>
        <p:grpSpPr>
          <a:xfrm>
            <a:off x="1253074" y="598894"/>
            <a:ext cx="9870908" cy="4869651"/>
            <a:chOff x="1253074" y="598894"/>
            <a:chExt cx="9870908" cy="48696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12B1F-90C1-6C3F-4CE1-F0D12597482F}"/>
                </a:ext>
              </a:extLst>
            </p:cNvPr>
            <p:cNvGrpSpPr/>
            <p:nvPr/>
          </p:nvGrpSpPr>
          <p:grpSpPr>
            <a:xfrm>
              <a:off x="2944551" y="598894"/>
              <a:ext cx="2145852" cy="2145853"/>
              <a:chOff x="2176784" y="2340781"/>
              <a:chExt cx="2886075" cy="28860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B540CC-7F32-EB24-8057-CE6A555923E7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4" name="Picture 33" descr="Man - Free people icons">
                <a:extLst>
                  <a:ext uri="{FF2B5EF4-FFF2-40B4-BE49-F238E27FC236}">
                    <a16:creationId xmlns:a16="http://schemas.microsoft.com/office/drawing/2014/main" id="{CCA07198-2D30-0FCA-8C23-612994309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B89781-B635-BDAD-5E10-E92442FB39C8}"/>
                </a:ext>
              </a:extLst>
            </p:cNvPr>
            <p:cNvGrpSpPr/>
            <p:nvPr/>
          </p:nvGrpSpPr>
          <p:grpSpPr>
            <a:xfrm>
              <a:off x="7571491" y="1747830"/>
              <a:ext cx="2145852" cy="2145853"/>
              <a:chOff x="2176784" y="2340781"/>
              <a:chExt cx="2886075" cy="288607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387A607-425A-6581-777C-894C44AC186F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7" name="Picture 36" descr="Man - Free people icons">
                <a:extLst>
                  <a:ext uri="{FF2B5EF4-FFF2-40B4-BE49-F238E27FC236}">
                    <a16:creationId xmlns:a16="http://schemas.microsoft.com/office/drawing/2014/main" id="{6E7296AC-1866-7065-C39A-D10A2D81B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29B94A-14A0-7D5C-6C32-88528F771020}"/>
                </a:ext>
              </a:extLst>
            </p:cNvPr>
            <p:cNvGrpSpPr/>
            <p:nvPr/>
          </p:nvGrpSpPr>
          <p:grpSpPr>
            <a:xfrm>
              <a:off x="2721896" y="3322692"/>
              <a:ext cx="2145852" cy="2145853"/>
              <a:chOff x="2176784" y="2340781"/>
              <a:chExt cx="2886075" cy="288607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C39F1C-E537-A1BC-38B2-5A520F3729B8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0" name="Picture 39" descr="Man - Free people icons">
                <a:extLst>
                  <a:ext uri="{FF2B5EF4-FFF2-40B4-BE49-F238E27FC236}">
                    <a16:creationId xmlns:a16="http://schemas.microsoft.com/office/drawing/2014/main" id="{60F30E3E-D32C-E9DC-8A1A-4F7FF8CE7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0D3C1-1B06-3EA4-1410-FDDE3924B401}"/>
                </a:ext>
              </a:extLst>
            </p:cNvPr>
            <p:cNvSpPr txBox="1"/>
            <p:nvPr/>
          </p:nvSpPr>
          <p:spPr>
            <a:xfrm>
              <a:off x="1420498" y="1312736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B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317C5-1FD9-51BC-FA10-CD7A48B88AF7}"/>
                </a:ext>
              </a:extLst>
            </p:cNvPr>
            <p:cNvSpPr txBox="1"/>
            <p:nvPr/>
          </p:nvSpPr>
          <p:spPr>
            <a:xfrm>
              <a:off x="9575609" y="2030584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C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186DD6-AFC6-C6E0-7EC9-23445783F761}"/>
                </a:ext>
              </a:extLst>
            </p:cNvPr>
            <p:cNvSpPr txBox="1"/>
            <p:nvPr/>
          </p:nvSpPr>
          <p:spPr>
            <a:xfrm>
              <a:off x="1253074" y="4134008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D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18287" y="1119865"/>
            <a:ext cx="2949926" cy="4410550"/>
            <a:chOff x="4648238" y="1119865"/>
            <a:chExt cx="2949926" cy="4410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5563E-0CF7-9792-8034-581C46D5E2D0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371067" y="1119865"/>
            <a:ext cx="2949926" cy="4410550"/>
            <a:chOff x="7320640" y="1119865"/>
            <a:chExt cx="2949926" cy="44105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1602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44EC2-5F4C-E371-BC55-2789027D1A6E}"/>
                </a:ext>
              </a:extLst>
            </p:cNvPr>
            <p:cNvSpPr txBox="1"/>
            <p:nvPr/>
          </p:nvSpPr>
          <p:spPr>
            <a:xfrm>
              <a:off x="7320640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Search flights from NYC </a:t>
              </a:r>
              <a:b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</a:br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3F5F-EAF0-30F9-9273-5910E0C7094D}"/>
              </a:ext>
            </a:extLst>
          </p:cNvPr>
          <p:cNvGrpSpPr/>
          <p:nvPr/>
        </p:nvGrpSpPr>
        <p:grpSpPr>
          <a:xfrm>
            <a:off x="4976232" y="3791303"/>
            <a:ext cx="6662109" cy="2770337"/>
            <a:chOff x="5035400" y="3883641"/>
            <a:chExt cx="6662109" cy="277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C30C1F-7AFE-D1FC-239F-ACF58823F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3257" b="25391"/>
            <a:stretch/>
          </p:blipFill>
          <p:spPr>
            <a:xfrm>
              <a:off x="7448492" y="5825223"/>
              <a:ext cx="4249017" cy="8219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3FF2612-36A3-E1D4-E6EF-C0E8C0053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4334" b="15708"/>
            <a:stretch/>
          </p:blipFill>
          <p:spPr>
            <a:xfrm>
              <a:off x="5035400" y="3883641"/>
              <a:ext cx="2296670" cy="277033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2EBD0F-9827-6B6C-9752-F43CD0E16344}"/>
                </a:ext>
              </a:extLst>
            </p:cNvPr>
            <p:cNvSpPr/>
            <p:nvPr/>
          </p:nvSpPr>
          <p:spPr>
            <a:xfrm>
              <a:off x="10576108" y="5946400"/>
              <a:ext cx="960838" cy="448981"/>
            </a:xfrm>
            <a:prstGeom prst="rect">
              <a:avLst/>
            </a:prstGeom>
            <a:solidFill>
              <a:srgbClr val="FFE54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2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92406" y="1119865"/>
            <a:ext cx="2747286" cy="3463378"/>
            <a:chOff x="4722357" y="1119865"/>
            <a:chExt cx="2747286" cy="34633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436383" y="1119865"/>
            <a:ext cx="2757908" cy="3569687"/>
            <a:chOff x="7385956" y="1119865"/>
            <a:chExt cx="2757908" cy="35696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1602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59ACB-AA19-8A32-09AB-99E5AAC0D4D0}"/>
              </a:ext>
            </a:extLst>
          </p:cNvPr>
          <p:cNvGrpSpPr/>
          <p:nvPr/>
        </p:nvGrpSpPr>
        <p:grpSpPr>
          <a:xfrm>
            <a:off x="2426163" y="2129729"/>
            <a:ext cx="7196196" cy="3730216"/>
            <a:chOff x="2426163" y="2129729"/>
            <a:chExt cx="7196196" cy="3730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BF7678-251F-1A00-F7B8-A5D57EBD99D7}"/>
                </a:ext>
              </a:extLst>
            </p:cNvPr>
            <p:cNvSpPr/>
            <p:nvPr/>
          </p:nvSpPr>
          <p:spPr>
            <a:xfrm>
              <a:off x="8012047" y="408053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" name="Picture 4" descr="Flight - Free transportation icons">
              <a:extLst>
                <a:ext uri="{FF2B5EF4-FFF2-40B4-BE49-F238E27FC236}">
                  <a16:creationId xmlns:a16="http://schemas.microsoft.com/office/drawing/2014/main" id="{5AE670B8-639F-4A81-3D44-2C74B427E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783" y="4133700"/>
              <a:ext cx="1726245" cy="172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79583-C675-1FB5-CE26-546F41DEFB9D}"/>
                </a:ext>
              </a:extLst>
            </p:cNvPr>
            <p:cNvSpPr/>
            <p:nvPr/>
          </p:nvSpPr>
          <p:spPr>
            <a:xfrm>
              <a:off x="2426163" y="404044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6" descr="Money Icon PNG Images, Vectors Free Download - Pngtree">
              <a:extLst>
                <a:ext uri="{FF2B5EF4-FFF2-40B4-BE49-F238E27FC236}">
                  <a16:creationId xmlns:a16="http://schemas.microsoft.com/office/drawing/2014/main" id="{BB88C9E1-AD14-5F9F-8E3A-39605C8AA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10833" y1="67222" x2="10556" y2="63333"/>
                          <a14:foregroundMark x1="43333" y1="61111" x2="43333" y2="61111"/>
                          <a14:foregroundMark x1="89167" y1="57500" x2="89167" y2="57500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95" y="4111052"/>
              <a:ext cx="1412322" cy="141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CE093D-32FB-639D-80F3-4322C46B4742}"/>
                </a:ext>
              </a:extLst>
            </p:cNvPr>
            <p:cNvGrpSpPr/>
            <p:nvPr/>
          </p:nvGrpSpPr>
          <p:grpSpPr>
            <a:xfrm>
              <a:off x="4478609" y="2129729"/>
              <a:ext cx="3130031" cy="2714350"/>
              <a:chOff x="4433605" y="2225426"/>
              <a:chExt cx="3130031" cy="2714350"/>
            </a:xfrm>
          </p:grpSpPr>
          <p:pic>
            <p:nvPicPr>
              <p:cNvPr id="20" name="Picture 2" descr="win win deal Icon - Free PNG &amp; SVG 1431079 - Noun Project">
                <a:extLst>
                  <a:ext uri="{FF2B5EF4-FFF2-40B4-BE49-F238E27FC236}">
                    <a16:creationId xmlns:a16="http://schemas.microsoft.com/office/drawing/2014/main" id="{F7D78A3F-5AC1-5FA2-8D79-00AAC5C1C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387" y="2706676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A867F5-5229-0250-B664-881D90764201}"/>
                  </a:ext>
                </a:extLst>
              </p:cNvPr>
              <p:cNvSpPr txBox="1"/>
              <p:nvPr/>
            </p:nvSpPr>
            <p:spPr>
              <a:xfrm>
                <a:off x="4452136" y="2225426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502A5-0983-1D1E-18E3-B98F9B1882C4}"/>
                  </a:ext>
                </a:extLst>
              </p:cNvPr>
              <p:cNvSpPr txBox="1"/>
              <p:nvPr/>
            </p:nvSpPr>
            <p:spPr>
              <a:xfrm>
                <a:off x="4433605" y="4102624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BDA24-F81C-230E-E416-FDFB5D7E9E8F}"/>
              </a:ext>
            </a:extLst>
          </p:cNvPr>
          <p:cNvGrpSpPr/>
          <p:nvPr/>
        </p:nvGrpSpPr>
        <p:grpSpPr>
          <a:xfrm>
            <a:off x="476486" y="1524775"/>
            <a:ext cx="7146471" cy="3061467"/>
            <a:chOff x="509144" y="1524775"/>
            <a:chExt cx="7146471" cy="30614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D05227-2852-F125-B46A-52BE84516E64}"/>
                </a:ext>
              </a:extLst>
            </p:cNvPr>
            <p:cNvSpPr txBox="1"/>
            <p:nvPr/>
          </p:nvSpPr>
          <p:spPr>
            <a:xfrm>
              <a:off x="509144" y="1524775"/>
              <a:ext cx="686048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Making</a:t>
              </a:r>
              <a:r>
                <a:rPr lang="es-AR" sz="8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your</a:t>
              </a:r>
              <a:endParaRPr lang="es-AR" sz="8000" dirty="0"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509144" y="2418786"/>
              <a:ext cx="714647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benefits</a:t>
              </a:r>
              <a:r>
                <a:rPr lang="es-AR" sz="8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worth</a:t>
              </a:r>
              <a:r>
                <a:rPr lang="es-AR" sz="8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endParaRPr lang="es-AR" sz="8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F5ED1-7BCB-C20A-B803-5CE9C7EA0B67}"/>
                </a:ext>
              </a:extLst>
            </p:cNvPr>
            <p:cNvSpPr txBox="1"/>
            <p:nvPr/>
          </p:nvSpPr>
          <p:spPr>
            <a:xfrm>
              <a:off x="509144" y="3262803"/>
              <a:ext cx="610688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money</a:t>
              </a:r>
              <a:endParaRPr lang="es-AR" sz="8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E049-B45E-8540-BB84-61F6F124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06"/>
          <a:stretch/>
        </p:blipFill>
        <p:spPr>
          <a:xfrm>
            <a:off x="7162800" y="21769"/>
            <a:ext cx="5029200" cy="6836231"/>
          </a:xfrm>
          <a:prstGeom prst="rect">
            <a:avLst/>
          </a:prstGeom>
        </p:spPr>
      </p:pic>
      <p:pic>
        <p:nvPicPr>
          <p:cNvPr id="20" name="Google Shape;91;p1">
            <a:extLst>
              <a:ext uri="{FF2B5EF4-FFF2-40B4-BE49-F238E27FC236}">
                <a16:creationId xmlns:a16="http://schemas.microsoft.com/office/drawing/2014/main" id="{677693B4-0CB3-85AB-563D-753CC53D91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" b="79"/>
          <a:stretch/>
        </p:blipFill>
        <p:spPr>
          <a:xfrm>
            <a:off x="7938171" y="1763765"/>
            <a:ext cx="3232699" cy="3069204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40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5de503-df68-427f-aa1c-2089c255ba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DD0BFF0E5AC47B99C640F056C88AE" ma:contentTypeVersion="12" ma:contentTypeDescription="Create a new document." ma:contentTypeScope="" ma:versionID="49c94e8d1c0a632595fb9c1c3bc9b0f4">
  <xsd:schema xmlns:xsd="http://www.w3.org/2001/XMLSchema" xmlns:xs="http://www.w3.org/2001/XMLSchema" xmlns:p="http://schemas.microsoft.com/office/2006/metadata/properties" xmlns:ns3="915de503-df68-427f-aa1c-2089c255ba19" xmlns:ns4="5a2e6d21-7339-4753-9440-b4fcae6a8b74" targetNamespace="http://schemas.microsoft.com/office/2006/metadata/properties" ma:root="true" ma:fieldsID="db70fb2a9e0a7d7ccb31e289f14e6d21" ns3:_="" ns4:_="">
    <xsd:import namespace="915de503-df68-427f-aa1c-2089c255ba19"/>
    <xsd:import namespace="5a2e6d21-7339-4753-9440-b4fcae6a8b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de503-df68-427f-aa1c-2089c255b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e6d21-7339-4753-9440-b4fcae6a8b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2F383-AF8F-4413-B618-DB63E6D0B5CA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5a2e6d21-7339-4753-9440-b4fcae6a8b74"/>
    <ds:schemaRef ds:uri="915de503-df68-427f-aa1c-2089c255ba19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397C57-A5AE-45C8-8362-431EBC690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0BC0B-D2F9-47EE-94BD-082E67F52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de503-df68-427f-aa1c-2089c255ba19"/>
    <ds:schemaRef ds:uri="5a2e6d21-7339-4753-9440-b4fcae6a8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422</Words>
  <Application>Microsoft Office PowerPoint</Application>
  <PresentationFormat>Widescreen</PresentationFormat>
  <Paragraphs>82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Almoni ML v5 AAA</vt:lpstr>
      <vt:lpstr>Aptos</vt:lpstr>
      <vt:lpstr>Aptos Display</vt:lpstr>
      <vt:lpstr>Arial</vt:lpstr>
      <vt:lpstr>Assistant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McCann Tel Aviv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Kirsman, Luciana (TLV-MDI)</dc:creator>
  <cp:lastModifiedBy>Kirsman, Luciana (TLV-MDI)</cp:lastModifiedBy>
  <cp:revision>2</cp:revision>
  <dcterms:created xsi:type="dcterms:W3CDTF">2024-08-18T16:46:57Z</dcterms:created>
  <dcterms:modified xsi:type="dcterms:W3CDTF">2024-08-18T19:56:08Z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0x010100942DD0BFF0E5AC47B99C640F056C88AE</vt:lpwstr>
  </property>
</Properties>
</file>