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2uXAw81oxsn2PY1YAlZjTinyc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d5df77d3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ed5df77d3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orbes.com/advisor/credit-cards/credit-card-statistics/#:~:text=rewards%20(40%25).-,How%20Many%20Credit%20Cards%20Do%20Americans%20Have%3F,have%20at%20least%20five%20cards." TargetMode="External"/><Relationship Id="rId4" Type="http://schemas.openxmlformats.org/officeDocument/2006/relationships/hyperlink" Target="https://www.becu.org/articles/the-cost-of-unused-credit-card-rewards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hyperlink" Target="https://www.nerdwallet.com/article/credit-cards/why-every-purchase-should-be-on-a-credit-car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hyperlink" Target="https://www.experian.com/blogs/ask-experian/survey-findings-how-do-consumers-feel-about-credit-cards/" TargetMode="External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91400" y="1925700"/>
            <a:ext cx="46059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Graduation Project:</a:t>
            </a:r>
            <a:br>
              <a:rPr lang="en-US" sz="5000">
                <a:latin typeface="Arial"/>
                <a:ea typeface="Arial"/>
                <a:cs typeface="Arial"/>
                <a:sym typeface="Arial"/>
              </a:rPr>
            </a:br>
            <a:r>
              <a:rPr lang="en-US" sz="5000">
                <a:latin typeface="Arial"/>
                <a:ea typeface="Arial"/>
                <a:cs typeface="Arial"/>
                <a:sym typeface="Arial"/>
              </a:rPr>
              <a:t>Swipe Advisor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91400" y="4256877"/>
            <a:ext cx="4134917" cy="24140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79" l="0" r="0" t="69"/>
          <a:stretch/>
        </p:blipFill>
        <p:spPr>
          <a:xfrm>
            <a:off x="5313227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2688" y="397405"/>
            <a:ext cx="92367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The team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98" name="Google Shape;98;p2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/>
          <p:nvPr/>
        </p:nvSpPr>
        <p:spPr>
          <a:xfrm>
            <a:off x="0" y="2203076"/>
            <a:ext cx="11383500" cy="3284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452700" y="2442200"/>
            <a:ext cx="107784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Yuval Ofek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Software Developer at Intel Corp, and 3</a:t>
            </a:r>
            <a:r>
              <a:rPr baseline="30000" lang="en-US" sz="1700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year Computer Science student.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Dan Davidovich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Officer in Flotilla 13 with the rank of major and 3</a:t>
            </a:r>
            <a:r>
              <a:rPr baseline="30000" lang="en-US" sz="1700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year Computer Science student.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Idan Asayag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Frontend Developer Student at Elta Systems Ltd,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and 3</a:t>
            </a:r>
            <a:r>
              <a:rPr baseline="30000" lang="en-US" sz="1700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year Computer Science student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Omer Ben David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Software Developer Student at IDF,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and 3</a:t>
            </a:r>
            <a:r>
              <a:rPr baseline="30000" lang="en-US" sz="1700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year Computer Science student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Lior Hassin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aseline="30000" lang="en-US" sz="1700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year Computer Science student.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22815" l="9102" r="7848" t="24455"/>
          <a:stretch/>
        </p:blipFill>
        <p:spPr>
          <a:xfrm>
            <a:off x="269150" y="5984900"/>
            <a:ext cx="1076774" cy="68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250925" y="277050"/>
            <a:ext cx="606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The problem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395625" y="1085250"/>
            <a:ext cx="3575224" cy="1700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142000" y="1102250"/>
            <a:ext cx="66357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sz="1332">
              <a:latin typeface="Arial"/>
              <a:ea typeface="Arial"/>
              <a:cs typeface="Arial"/>
              <a:sym typeface="Arial"/>
            </a:endParaRPr>
          </a:p>
          <a:p>
            <a:pPr indent="-32157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4"/>
              <a:buChar char="•"/>
            </a:pPr>
            <a:r>
              <a:rPr lang="en-US" sz="1464">
                <a:latin typeface="Arial"/>
                <a:ea typeface="Arial"/>
                <a:cs typeface="Arial"/>
                <a:sym typeface="Arial"/>
              </a:rPr>
              <a:t>With the multitude of credit cards offering rewards and various benefits, consumers face the challenge of choosing the most profitable card for their specific transaction.</a:t>
            </a:r>
            <a:endParaRPr sz="146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sz="1464">
              <a:latin typeface="Arial"/>
              <a:ea typeface="Arial"/>
              <a:cs typeface="Arial"/>
              <a:sym typeface="Arial"/>
            </a:endParaRPr>
          </a:p>
          <a:p>
            <a:pPr indent="-32157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4"/>
              <a:buChar char="•"/>
            </a:pPr>
            <a:r>
              <a:rPr lang="en-US" sz="1464">
                <a:latin typeface="Arial"/>
                <a:ea typeface="Arial"/>
                <a:cs typeface="Arial"/>
                <a:sym typeface="Arial"/>
              </a:rPr>
              <a:t>As of 2022, 82% of US residents hold at least one credit card (3 cards in average). </a:t>
            </a:r>
            <a:endParaRPr sz="146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sz="863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-US" sz="1073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How many credit cards do americans have | Forbes</a:t>
            </a:r>
            <a:endParaRPr sz="167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sz="1464">
              <a:latin typeface="Arial"/>
              <a:ea typeface="Arial"/>
              <a:cs typeface="Arial"/>
              <a:sym typeface="Arial"/>
            </a:endParaRPr>
          </a:p>
          <a:p>
            <a:pPr indent="-32157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4"/>
              <a:buChar char="•"/>
            </a:pPr>
            <a:r>
              <a:rPr lang="en-US" sz="1464">
                <a:latin typeface="Arial"/>
                <a:ea typeface="Arial"/>
                <a:cs typeface="Arial"/>
                <a:sym typeface="Arial"/>
              </a:rPr>
              <a:t>31% of people still fail to redeem any rewards </a:t>
            </a:r>
            <a:r>
              <a:rPr lang="en-US" sz="1464">
                <a:latin typeface="Arial"/>
                <a:ea typeface="Arial"/>
                <a:cs typeface="Arial"/>
                <a:sym typeface="Arial"/>
              </a:rPr>
              <a:t>annually</a:t>
            </a:r>
            <a:r>
              <a:rPr lang="en-US" sz="1464">
                <a:latin typeface="Arial"/>
                <a:ea typeface="Arial"/>
                <a:cs typeface="Arial"/>
                <a:sym typeface="Arial"/>
              </a:rPr>
              <a:t>.</a:t>
            </a:r>
            <a:endParaRPr sz="146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sz="95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-US" sz="1069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The cost of Unused Credit Card Rewards | BECU</a:t>
            </a:r>
            <a:endParaRPr sz="1069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sz="146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sz="146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</a:pPr>
            <a:r>
              <a:t/>
            </a:r>
            <a:endParaRPr sz="146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9"/>
              <a:buNone/>
            </a:pPr>
            <a:r>
              <a:t/>
            </a:r>
            <a:endParaRPr sz="1464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75" y="3813775"/>
            <a:ext cx="6801639" cy="29082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7675" y="74637"/>
            <a:ext cx="5514050" cy="63885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7256475" y="6389750"/>
            <a:ext cx="4372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7"/>
              </a:rPr>
              <a:t>Why every purchase should be on a credit card | NerdWallet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8472875" y="6005250"/>
            <a:ext cx="1625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$2278 / month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40255" y="272769"/>
            <a:ext cx="4368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The solution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555605" y="1068419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278650" y="1417775"/>
            <a:ext cx="5237400" cy="4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latin typeface="Arial"/>
                <a:ea typeface="Arial"/>
                <a:cs typeface="Arial"/>
                <a:sym typeface="Arial"/>
              </a:rPr>
              <a:t>Simplify the card selection</a:t>
            </a:r>
            <a:endParaRPr b="1" sz="20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The app will keep the data of benefits within credit cards (both general benefits and specific benefits between credit card to business).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The users can select their preferences (Nominal profit, Lowest price or Points, and arrange their </a:t>
            </a:r>
            <a:r>
              <a:rPr lang="en-US" sz="1450">
                <a:latin typeface="Arial"/>
                <a:ea typeface="Arial"/>
                <a:cs typeface="Arial"/>
                <a:sym typeface="Arial"/>
              </a:rPr>
              <a:t>preferred</a:t>
            </a:r>
            <a:r>
              <a:rPr lang="en-US" sz="1450">
                <a:latin typeface="Arial"/>
                <a:ea typeface="Arial"/>
                <a:cs typeface="Arial"/>
                <a:sym typeface="Arial"/>
              </a:rPr>
              <a:t> cards in a list).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The customer will enter the business name and the transaction amount - and the algorithm will sort all the cards from the card with the most money saved to the lowest.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The app includes a premium account with unlimited cards, unlimited recommendation usage, and no ads.</a:t>
            </a:r>
            <a:endParaRPr sz="14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 bulb on yellow background with sketched light beams and cord"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38314" r="0" t="0"/>
          <a:stretch/>
        </p:blipFill>
        <p:spPr>
          <a:xfrm>
            <a:off x="6218350" y="0"/>
            <a:ext cx="5967337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22815" l="9102" r="7848" t="24455"/>
          <a:stretch/>
        </p:blipFill>
        <p:spPr>
          <a:xfrm>
            <a:off x="269150" y="5984900"/>
            <a:ext cx="1076774" cy="68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d5df77d38_0_0"/>
          <p:cNvSpPr txBox="1"/>
          <p:nvPr>
            <p:ph type="title"/>
          </p:nvPr>
        </p:nvSpPr>
        <p:spPr>
          <a:xfrm>
            <a:off x="440255" y="272769"/>
            <a:ext cx="4368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The solution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ed5df77d38_0_0"/>
          <p:cNvSpPr/>
          <p:nvPr/>
        </p:nvSpPr>
        <p:spPr>
          <a:xfrm>
            <a:off x="555605" y="1068419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ght bulb on yellow background with sketched light beams and cord" id="129" name="Google Shape;129;g2ed5df77d38_0_0"/>
          <p:cNvPicPr preferRelativeResize="0"/>
          <p:nvPr/>
        </p:nvPicPr>
        <p:blipFill rotWithShape="1">
          <a:blip r:embed="rId3">
            <a:alphaModFix/>
          </a:blip>
          <a:srcRect b="0" l="38313" r="0" t="0"/>
          <a:stretch/>
        </p:blipFill>
        <p:spPr>
          <a:xfrm>
            <a:off x="6218350" y="0"/>
            <a:ext cx="5967337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30" name="Google Shape;130;g2ed5df77d38_0_0"/>
          <p:cNvPicPr preferRelativeResize="0"/>
          <p:nvPr/>
        </p:nvPicPr>
        <p:blipFill rotWithShape="1">
          <a:blip r:embed="rId4">
            <a:alphaModFix/>
          </a:blip>
          <a:srcRect b="22815" l="9102" r="7848" t="24455"/>
          <a:stretch/>
        </p:blipFill>
        <p:spPr>
          <a:xfrm>
            <a:off x="269150" y="5984900"/>
            <a:ext cx="1076774" cy="68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ed5df77d38_0_0"/>
          <p:cNvPicPr preferRelativeResize="0"/>
          <p:nvPr/>
        </p:nvPicPr>
        <p:blipFill rotWithShape="1">
          <a:blip r:embed="rId5">
            <a:alphaModFix/>
          </a:blip>
          <a:srcRect b="0" l="714" r="0" t="2714"/>
          <a:stretch/>
        </p:blipFill>
        <p:spPr>
          <a:xfrm>
            <a:off x="4233975" y="1927471"/>
            <a:ext cx="1872575" cy="386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ed5df77d38_0_0"/>
          <p:cNvPicPr preferRelativeResize="0"/>
          <p:nvPr/>
        </p:nvPicPr>
        <p:blipFill rotWithShape="1">
          <a:blip r:embed="rId6">
            <a:alphaModFix/>
          </a:blip>
          <a:srcRect b="0" l="0" r="0" t="665"/>
          <a:stretch/>
        </p:blipFill>
        <p:spPr>
          <a:xfrm>
            <a:off x="121325" y="1923366"/>
            <a:ext cx="1899750" cy="386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ed5df77d38_0_0"/>
          <p:cNvPicPr preferRelativeResize="0"/>
          <p:nvPr/>
        </p:nvPicPr>
        <p:blipFill rotWithShape="1">
          <a:blip r:embed="rId7">
            <a:alphaModFix/>
          </a:blip>
          <a:srcRect b="0" l="0" r="2733" t="1205"/>
          <a:stretch/>
        </p:blipFill>
        <p:spPr>
          <a:xfrm>
            <a:off x="2189975" y="1918500"/>
            <a:ext cx="1872575" cy="38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/>
        </p:nvSpPr>
        <p:spPr>
          <a:xfrm>
            <a:off x="491861" y="65041"/>
            <a:ext cx="6986100" cy="13095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i="0" lang="en-US" sz="5000" u="none" cap="none" strike="noStrike">
                <a:solidFill>
                  <a:schemeClr val="dk1"/>
                </a:solidFill>
              </a:rPr>
              <a:t>Competition</a:t>
            </a:r>
            <a:endParaRPr i="0" sz="5000" u="none" cap="none" strike="noStrike">
              <a:solidFill>
                <a:schemeClr val="dk1"/>
              </a:solidFill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7264" y="952791"/>
            <a:ext cx="3138475" cy="189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/>
          <p:nvPr/>
        </p:nvSpPr>
        <p:spPr>
          <a:xfrm>
            <a:off x="575275" y="1356262"/>
            <a:ext cx="3518154" cy="18288"/>
          </a:xfrm>
          <a:custGeom>
            <a:rect b="b" l="l" r="r" t="t"/>
            <a:pathLst>
              <a:path extrusionOk="0" fill="none" h="18288" w="434340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34340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256100" y="1676400"/>
            <a:ext cx="54066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9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•"/>
            </a:pPr>
            <a:r>
              <a:rPr i="0" lang="en-US" sz="1450" u="none" cap="none" strike="noStrike">
                <a:solidFill>
                  <a:schemeClr val="dk1"/>
                </a:solidFill>
              </a:rPr>
              <a:t>Google Pay and Apple Pay: </a:t>
            </a:r>
            <a:r>
              <a:rPr b="1" i="0" lang="en-US" sz="1450" u="none" cap="none" strike="noStrike">
                <a:solidFill>
                  <a:schemeClr val="dk1"/>
                </a:solidFill>
              </a:rPr>
              <a:t>Default credit card selections without considering</a:t>
            </a:r>
            <a:r>
              <a:rPr i="0" lang="en-US" sz="1450" u="none" cap="none" strike="noStrike">
                <a:solidFill>
                  <a:schemeClr val="dk1"/>
                </a:solidFill>
              </a:rPr>
              <a:t>.</a:t>
            </a:r>
            <a:endParaRPr sz="1450"/>
          </a:p>
          <a:p>
            <a:pPr indent="-88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i="0" sz="1450" u="none" cap="none" strike="noStrike">
              <a:solidFill>
                <a:schemeClr val="dk1"/>
              </a:solidFill>
            </a:endParaRPr>
          </a:p>
          <a:p>
            <a:pPr indent="-180975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•"/>
            </a:pPr>
            <a:r>
              <a:rPr i="0" lang="en-US" sz="1450" u="none" cap="none" strike="noStrike">
                <a:solidFill>
                  <a:schemeClr val="dk1"/>
                </a:solidFill>
              </a:rPr>
              <a:t>Fid: consolidates all the benefits from the user's credit cards and clubs, allowing to view the benefits belonging to each card or club - </a:t>
            </a:r>
            <a:r>
              <a:rPr b="1" i="0" lang="en-US" sz="1450" u="none" cap="none" strike="noStrike">
                <a:solidFill>
                  <a:schemeClr val="dk1"/>
                </a:solidFill>
              </a:rPr>
              <a:t>does not have a recommendation serv</a:t>
            </a:r>
            <a:r>
              <a:rPr b="1" lang="en-US" sz="1450">
                <a:solidFill>
                  <a:schemeClr val="dk1"/>
                </a:solidFill>
              </a:rPr>
              <a:t>ice, nor a user preference</a:t>
            </a:r>
            <a:r>
              <a:rPr lang="en-US" sz="1450">
                <a:solidFill>
                  <a:schemeClr val="dk1"/>
                </a:solidFill>
              </a:rPr>
              <a:t>s</a:t>
            </a:r>
            <a:r>
              <a:rPr i="0" lang="en-US" sz="1450" u="none" cap="none" strike="noStrike">
                <a:solidFill>
                  <a:schemeClr val="dk1"/>
                </a:solidFill>
              </a:rPr>
              <a:t>.</a:t>
            </a:r>
            <a:endParaRPr sz="1450"/>
          </a:p>
          <a:p>
            <a:pPr indent="-88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i="0" sz="1450" u="none" cap="none" strike="noStrike">
              <a:solidFill>
                <a:schemeClr val="dk1"/>
              </a:solidFill>
            </a:endParaRPr>
          </a:p>
          <a:p>
            <a:pPr indent="-180975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•"/>
            </a:pPr>
            <a:r>
              <a:rPr i="0" lang="en-US" sz="1450" u="none" cap="none" strike="noStrike">
                <a:solidFill>
                  <a:schemeClr val="dk1"/>
                </a:solidFill>
              </a:rPr>
              <a:t>WalletFlo: Focuses on post-transaction rewards accumulation,</a:t>
            </a:r>
            <a:r>
              <a:rPr b="1" i="0" lang="en-US" sz="1450" u="none" cap="none" strike="noStrike">
                <a:solidFill>
                  <a:schemeClr val="dk1"/>
                </a:solidFill>
              </a:rPr>
              <a:t> available only in the American market</a:t>
            </a:r>
            <a:r>
              <a:rPr i="0" lang="en-US" sz="1450" u="none" cap="none" strike="noStrike">
                <a:solidFill>
                  <a:schemeClr val="dk1"/>
                </a:solidFill>
              </a:rPr>
              <a:t>.</a:t>
            </a:r>
            <a:endParaRPr sz="1450"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84869" y="3275101"/>
            <a:ext cx="1573455" cy="17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2602" y="3227756"/>
            <a:ext cx="2919852" cy="189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3049732" y="3275112"/>
            <a:ext cx="60994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6">
            <a:alphaModFix/>
          </a:blip>
          <a:srcRect b="22815" l="9102" r="7848" t="24455"/>
          <a:stretch/>
        </p:blipFill>
        <p:spPr>
          <a:xfrm>
            <a:off x="269150" y="5984900"/>
            <a:ext cx="1076774" cy="68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4654296" y="329184"/>
            <a:ext cx="6894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Market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tack of bank cards" id="153" name="Google Shape;153;p6"/>
          <p:cNvPicPr preferRelativeResize="0"/>
          <p:nvPr/>
        </p:nvPicPr>
        <p:blipFill rotWithShape="1">
          <a:blip r:embed="rId3">
            <a:alphaModFix/>
          </a:blip>
          <a:srcRect b="2" l="54629" r="5779" t="0"/>
          <a:stretch/>
        </p:blipFill>
        <p:spPr>
          <a:xfrm>
            <a:off x="20" y="1"/>
            <a:ext cx="4052522" cy="6858000"/>
          </a:xfrm>
          <a:custGeom>
            <a:rect b="b" l="l" r="r" t="t"/>
            <a:pathLst>
              <a:path extrusionOk="0" h="6858000" w="4052542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4" name="Google Shape;154;p6"/>
          <p:cNvSpPr/>
          <p:nvPr/>
        </p:nvSpPr>
        <p:spPr>
          <a:xfrm>
            <a:off x="4654298" y="1074450"/>
            <a:ext cx="2089968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4501900" y="1381200"/>
            <a:ext cx="7290600" cy="58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2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•"/>
            </a:pPr>
            <a:r>
              <a:rPr i="0" lang="en-US" sz="1450" u="none" cap="none" strike="noStrike">
                <a:latin typeface="Arial"/>
                <a:ea typeface="Arial"/>
                <a:cs typeface="Arial"/>
                <a:sym typeface="Arial"/>
              </a:rPr>
              <a:t>In 2023, the total value of </a:t>
            </a:r>
            <a:r>
              <a:rPr b="1" i="0" lang="en-US" sz="1450" u="none" cap="none" strike="noStrike">
                <a:latin typeface="Arial"/>
                <a:ea typeface="Arial"/>
                <a:cs typeface="Arial"/>
                <a:sym typeface="Arial"/>
              </a:rPr>
              <a:t>digital payment transactions </a:t>
            </a:r>
            <a:r>
              <a:rPr i="0" lang="en-US" sz="1450" u="none" cap="none" strike="noStrike">
                <a:latin typeface="Arial"/>
                <a:ea typeface="Arial"/>
                <a:cs typeface="Arial"/>
                <a:sym typeface="Arial"/>
              </a:rPr>
              <a:t>in the U.S. was approximately </a:t>
            </a:r>
            <a:r>
              <a:rPr b="1" i="0" lang="en-US" sz="1450" u="none" cap="none" strike="noStrike">
                <a:latin typeface="Arial"/>
                <a:ea typeface="Arial"/>
                <a:cs typeface="Arial"/>
                <a:sym typeface="Arial"/>
              </a:rPr>
              <a:t>$2.04 trillion (2,040,000,000,000 USD)</a:t>
            </a:r>
            <a:r>
              <a:rPr i="0" lang="en-US" sz="1450" u="none" cap="none" strike="noStrike">
                <a:latin typeface="Arial"/>
                <a:ea typeface="Arial"/>
                <a:cs typeface="Arial"/>
                <a:sym typeface="Arial"/>
              </a:rPr>
              <a:t>. The digital payments sector is expected to continue growing at an annual rate of 14.66% through 2027​.</a:t>
            </a:r>
            <a:endParaRPr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422275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•"/>
            </a:pPr>
            <a:r>
              <a:rPr i="0" lang="en-US" sz="1450" u="none" cap="none" strike="noStrike"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b="1" i="0" lang="en-US" sz="1450" u="none" cap="none" strike="noStrike">
                <a:latin typeface="Arial"/>
                <a:ea typeface="Arial"/>
                <a:cs typeface="Arial"/>
                <a:sym typeface="Arial"/>
              </a:rPr>
              <a:t>80%</a:t>
            </a:r>
            <a:r>
              <a:rPr i="0" lang="en-US" sz="1450" u="none" cap="none" strike="noStrike">
                <a:latin typeface="Arial"/>
                <a:ea typeface="Arial"/>
                <a:cs typeface="Arial"/>
                <a:sym typeface="Arial"/>
              </a:rPr>
              <a:t> of credit card holders </a:t>
            </a:r>
            <a:r>
              <a:rPr b="1" i="0" lang="en-US" sz="1450" u="none" cap="none" strike="noStrike">
                <a:latin typeface="Arial"/>
                <a:ea typeface="Arial"/>
                <a:cs typeface="Arial"/>
                <a:sym typeface="Arial"/>
              </a:rPr>
              <a:t>possess more than one credit card </a:t>
            </a:r>
            <a:r>
              <a:rPr i="0" lang="en-US" sz="1450" u="none" cap="none" strike="noStrike">
                <a:latin typeface="Arial"/>
                <a:ea typeface="Arial"/>
                <a:cs typeface="Arial"/>
                <a:sym typeface="Arial"/>
              </a:rPr>
              <a:t>- amounts to approximately 265.6 million people.</a:t>
            </a:r>
            <a:endParaRPr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422275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50"/>
              <a:buChar char="•"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450">
                <a:latin typeface="Arial"/>
                <a:ea typeface="Arial"/>
                <a:cs typeface="Arial"/>
                <a:sym typeface="Arial"/>
              </a:rPr>
              <a:t> is the average number of cards for every person who uses credit cards.</a:t>
            </a:r>
            <a:endParaRPr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422275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50"/>
              <a:buChar char="•"/>
            </a:pPr>
            <a:r>
              <a:rPr lang="en-US" sz="145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i="0" lang="en-US" sz="1450" u="none" cap="none" strike="noStrike">
                <a:latin typeface="Arial"/>
                <a:ea typeface="Arial"/>
                <a:cs typeface="Arial"/>
                <a:sym typeface="Arial"/>
              </a:rPr>
              <a:t>round 50% of American credit card holders reported actively utilizing the rewards associated with their credit cards.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2"/>
              <a:buFont typeface="Arial"/>
              <a:buNone/>
            </a:pPr>
            <a:r>
              <a:t/>
            </a:r>
            <a:endParaRPr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2"/>
              <a:buNone/>
            </a:pPr>
            <a:r>
              <a:rPr i="0" lang="en-US" sz="1450" u="sng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*How Do Consumers Feel About Credit Cards?</a:t>
            </a:r>
            <a:endParaRPr i="0" sz="14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2"/>
              <a:buFont typeface="Arial"/>
              <a:buNone/>
            </a:pPr>
            <a:r>
              <a:t/>
            </a:r>
            <a:endParaRPr i="0" sz="14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8930" lvl="0" marL="45593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162"/>
              <a:buFont typeface="Arial"/>
              <a:buNone/>
            </a:pPr>
            <a:r>
              <a:t/>
            </a:r>
            <a:endParaRPr i="0" sz="14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5">
            <a:alphaModFix/>
          </a:blip>
          <a:srcRect b="22815" l="9102" r="7848" t="24455"/>
          <a:stretch/>
        </p:blipFill>
        <p:spPr>
          <a:xfrm>
            <a:off x="10943375" y="5984900"/>
            <a:ext cx="1076774" cy="68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354150" y="1362625"/>
            <a:ext cx="62718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Join us in our mission to help millions save money on every transaction.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ands holding each other's wrists and interlinked to form a circle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25898" r="22264" t="0"/>
          <a:stretch/>
        </p:blipFill>
        <p:spPr>
          <a:xfrm>
            <a:off x="6857797" y="-10886"/>
            <a:ext cx="5334205" cy="6868885"/>
          </a:xfrm>
          <a:prstGeom prst="rect">
            <a:avLst/>
          </a:prstGeom>
          <a:noFill/>
          <a:ln>
            <a:noFill/>
          </a:ln>
          <a:effectLst>
            <a:outerShdw blurRad="127000" sx="99000" rotWithShape="0" algn="r" dir="10800000" dist="50800" sy="99000">
              <a:srgbClr val="000000">
                <a:alpha val="40000"/>
              </a:srgbClr>
            </a:outerShdw>
          </a:effectLst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 b="22815" l="9102" r="7848" t="24455"/>
          <a:stretch/>
        </p:blipFill>
        <p:spPr>
          <a:xfrm>
            <a:off x="269150" y="5984900"/>
            <a:ext cx="1076774" cy="68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2023-03-25T13:14:37Z</dcterms:created>
  <dc:creator>Haim Kopans</dc:creator>
</cp:coreProperties>
</file>