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pQnlSYQvLvNju/bZQ0D9cav7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d5df77d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ed5df77d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rbes.com/advisor/credit-cards/credit-card-statistics/#:~:text=rewards%20(40%25).-,How%20Many%20Credit%20Cards%20Do%20Americans%20Have%3F,have%20at%20least%20five%20cards.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nerdwallet.com/article/credit-cards/why-every-purchase-should-be-on-a-credit-card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www.lendingtree.com/credit-cards/study/unused-reward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hyperlink" Target="https://www.experian.com/blogs/ask-experian/survey-findings-how-do-consumers-feel-about-credit-cards/" TargetMode="External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30050" y="1732800"/>
            <a:ext cx="51303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Graduation Project:</a:t>
            </a:r>
            <a:br>
              <a:rPr lang="en-US" sz="5000">
                <a:latin typeface="Arial"/>
                <a:ea typeface="Arial"/>
                <a:cs typeface="Arial"/>
                <a:sym typeface="Arial"/>
              </a:rPr>
            </a:br>
            <a:r>
              <a:rPr lang="en-US" sz="4666">
                <a:latin typeface="Arial"/>
                <a:ea typeface="Arial"/>
                <a:cs typeface="Arial"/>
                <a:sym typeface="Arial"/>
              </a:rPr>
              <a:t>Benefit Trading</a:t>
            </a:r>
            <a:endParaRPr sz="466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8725" y="4013400"/>
            <a:ext cx="4968850" cy="24140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79" l="0" r="0" t="69"/>
          <a:stretch/>
        </p:blipFill>
        <p:spPr>
          <a:xfrm>
            <a:off x="5313227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2688" y="397405"/>
            <a:ext cx="9236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team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8" name="Google Shape;98;p2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0" y="2203076"/>
            <a:ext cx="11383500" cy="3284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452700" y="2442200"/>
            <a:ext cx="107784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Yuval Ofek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Software Developer at Intel Corp, 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Dan Davidovich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Officer in Flotilla 13 with the rank of major 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Idan Asayag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Frontend Developer Student at Elta Systems Ltd, 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Omer Ben David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Software Developer Student at IDF, 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Lior Hassin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22814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250925" y="277050"/>
            <a:ext cx="606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problem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95625" y="1085250"/>
            <a:ext cx="3575224" cy="1700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42000" y="1102250"/>
            <a:ext cx="66357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332">
              <a:latin typeface="Arial"/>
              <a:ea typeface="Arial"/>
              <a:cs typeface="Arial"/>
              <a:sym typeface="Arial"/>
            </a:endParaRPr>
          </a:p>
          <a:p>
            <a:pPr indent="-3215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4"/>
              <a:buChar char="•"/>
            </a:pPr>
            <a:r>
              <a:rPr lang="en-US" sz="1464">
                <a:latin typeface="Arial"/>
                <a:ea typeface="Arial"/>
                <a:cs typeface="Arial"/>
                <a:sym typeface="Arial"/>
              </a:rPr>
              <a:t>Nearly 7 in 10 Rewards Credit Cardholders Sitting on Unused Cash Back, Points or Miles</a:t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-3215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4"/>
              <a:buChar char="•"/>
            </a:pPr>
            <a:r>
              <a:rPr lang="en-US" sz="1464">
                <a:latin typeface="Arial"/>
                <a:ea typeface="Arial"/>
                <a:cs typeface="Arial"/>
                <a:sym typeface="Arial"/>
              </a:rPr>
              <a:t>As of 2022, 82% of US residents hold at least one credit card (3 cards in average). </a:t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86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-US" sz="1073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many credit cards do americans have | Forbes</a:t>
            </a:r>
            <a:endParaRPr sz="16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069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7675" y="74637"/>
            <a:ext cx="5514050" cy="63885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256475" y="6389750"/>
            <a:ext cx="4372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Why every purchase should be on a credit card | NerdWallet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472875" y="6005250"/>
            <a:ext cx="1625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$2278 / month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25" y="2934050"/>
            <a:ext cx="6002476" cy="36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44325" y="6492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40255" y="272769"/>
            <a:ext cx="436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solution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55605" y="1068419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278650" y="1417775"/>
            <a:ext cx="5237400" cy="4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04"/>
              <a:buNone/>
            </a:pPr>
            <a:r>
              <a:rPr b="1" lang="en-US" sz="2050">
                <a:latin typeface="Arial"/>
                <a:ea typeface="Arial"/>
                <a:cs typeface="Arial"/>
                <a:sym typeface="Arial"/>
              </a:rPr>
              <a:t>Rewards Market</a:t>
            </a:r>
            <a:endParaRPr b="1" sz="20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137"/>
              <a:buNone/>
            </a:pPr>
            <a:r>
              <a:t/>
            </a:r>
            <a:endParaRPr b="1" sz="1450">
              <a:latin typeface="Arial"/>
              <a:ea typeface="Arial"/>
              <a:cs typeface="Arial"/>
              <a:sym typeface="Arial"/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Users can list their unused points, miles, and perks from various loyalty programs for sale.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137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Buyers can browse available rewards, filter by program, and purchase what best suits their needs.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137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A real-time pricing mechanism adjusts the value of points and miles based on supply and demand, similar to a stock market. This ensures fair and transparent pricing.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137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Transactions are secure, with a built-in escrow system that ensures the transfer of points or miles only occurs once payment is confirmed.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There is a transaction fee of 0.5% and subscription fee of $2 per month.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 bulb on yellow background with sketched light beams and cord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38314" r="0" t="0"/>
          <a:stretch/>
        </p:blipFill>
        <p:spPr>
          <a:xfrm>
            <a:off x="6218350" y="0"/>
            <a:ext cx="5967337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22814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d5df77d38_0_0"/>
          <p:cNvSpPr txBox="1"/>
          <p:nvPr>
            <p:ph type="title"/>
          </p:nvPr>
        </p:nvSpPr>
        <p:spPr>
          <a:xfrm>
            <a:off x="440255" y="272769"/>
            <a:ext cx="436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solution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ed5df77d38_0_0"/>
          <p:cNvSpPr/>
          <p:nvPr/>
        </p:nvSpPr>
        <p:spPr>
          <a:xfrm>
            <a:off x="555605" y="1068419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 bulb on yellow background with sketched light beams and cord" id="130" name="Google Shape;130;g2ed5df77d38_0_0"/>
          <p:cNvPicPr preferRelativeResize="0"/>
          <p:nvPr/>
        </p:nvPicPr>
        <p:blipFill rotWithShape="1">
          <a:blip r:embed="rId3">
            <a:alphaModFix/>
          </a:blip>
          <a:srcRect b="0" l="38313" r="0" t="0"/>
          <a:stretch/>
        </p:blipFill>
        <p:spPr>
          <a:xfrm>
            <a:off x="6218350" y="0"/>
            <a:ext cx="5967337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g2ed5df77d38_0_0"/>
          <p:cNvPicPr preferRelativeResize="0"/>
          <p:nvPr/>
        </p:nvPicPr>
        <p:blipFill rotWithShape="1">
          <a:blip r:embed="rId4">
            <a:alphaModFix/>
          </a:blip>
          <a:srcRect b="22814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ed5df77d38_0_0"/>
          <p:cNvPicPr preferRelativeResize="0"/>
          <p:nvPr/>
        </p:nvPicPr>
        <p:blipFill rotWithShape="1">
          <a:blip r:embed="rId5">
            <a:alphaModFix/>
          </a:blip>
          <a:srcRect b="0" l="714" r="0" t="2714"/>
          <a:stretch/>
        </p:blipFill>
        <p:spPr>
          <a:xfrm>
            <a:off x="4233975" y="1927471"/>
            <a:ext cx="1872575" cy="38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ed5df77d38_0_0"/>
          <p:cNvPicPr preferRelativeResize="0"/>
          <p:nvPr/>
        </p:nvPicPr>
        <p:blipFill rotWithShape="1">
          <a:blip r:embed="rId6">
            <a:alphaModFix/>
          </a:blip>
          <a:srcRect b="0" l="0" r="0" t="665"/>
          <a:stretch/>
        </p:blipFill>
        <p:spPr>
          <a:xfrm>
            <a:off x="121325" y="1923366"/>
            <a:ext cx="1899750" cy="386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ed5df77d38_0_0"/>
          <p:cNvPicPr preferRelativeResize="0"/>
          <p:nvPr/>
        </p:nvPicPr>
        <p:blipFill rotWithShape="1">
          <a:blip r:embed="rId7">
            <a:alphaModFix/>
          </a:blip>
          <a:srcRect b="0" l="0" r="2732" t="1205"/>
          <a:stretch/>
        </p:blipFill>
        <p:spPr>
          <a:xfrm>
            <a:off x="2189975" y="1918500"/>
            <a:ext cx="1872575" cy="38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491861" y="65041"/>
            <a:ext cx="6986100" cy="13095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575275" y="1356262"/>
            <a:ext cx="3518154" cy="18288"/>
          </a:xfrm>
          <a:custGeom>
            <a:rect b="b" l="l" r="r" t="t"/>
            <a:pathLst>
              <a:path extrusionOk="0" fill="none" h="18288" w="434340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34340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56100" y="1676400"/>
            <a:ext cx="54066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•"/>
            </a:pPr>
            <a:r>
              <a:rPr lang="en-US" sz="1450">
                <a:solidFill>
                  <a:schemeClr val="dk1"/>
                </a:solidFill>
              </a:rPr>
              <a:t>Brokers that helps people to sell their miles and points - it is unsecure (some of them get the points without paying the seller.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049732" y="3275112"/>
            <a:ext cx="6099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22814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4654296" y="329184"/>
            <a:ext cx="689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Market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tack of bank cards" id="151" name="Google Shape;151;p6"/>
          <p:cNvPicPr preferRelativeResize="0"/>
          <p:nvPr/>
        </p:nvPicPr>
        <p:blipFill rotWithShape="1">
          <a:blip r:embed="rId3">
            <a:alphaModFix/>
          </a:blip>
          <a:srcRect b="2" l="54629" r="5779" t="0"/>
          <a:stretch/>
        </p:blipFill>
        <p:spPr>
          <a:xfrm>
            <a:off x="20" y="1"/>
            <a:ext cx="4052522" cy="6858000"/>
          </a:xfrm>
          <a:custGeom>
            <a:rect b="b" l="l" r="r" t="t"/>
            <a:pathLst>
              <a:path extrusionOk="0" h="6858000" w="4052542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>
            <a:off x="4654298" y="1074450"/>
            <a:ext cx="2089968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01900" y="1381200"/>
            <a:ext cx="7290600" cy="5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2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In 2023, the total value of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digital payment transactions 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in the U.S. was approximately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$2.04 trillion (2,040,000,000,000 USD)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. The digital payments sector is expected to continue growing at an annual rate of 14.66% through 2027​.</a:t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4222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 of credit card holders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possess more than one credit card 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- amounts to approximately 265.6 million people.</a:t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4222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3 is the average number of cards for every person who uses credit cards.</a:t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4222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round 50% of American credit card holders reported actively utilizing the rewards associated with their credit cards.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2"/>
              <a:buFont typeface="Arial"/>
              <a:buNone/>
            </a:pPr>
            <a:r>
              <a:t/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2"/>
              <a:buNone/>
            </a:pPr>
            <a:r>
              <a:rPr i="0" lang="en-US" sz="145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*How Do Consumers Feel About Credit Cards?</a:t>
            </a:r>
            <a:endParaRPr i="0"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2"/>
              <a:buFont typeface="Arial"/>
              <a:buNone/>
            </a:pPr>
            <a:r>
              <a:t/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0" marL="45593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162"/>
              <a:buFont typeface="Arial"/>
              <a:buNone/>
            </a:pPr>
            <a:r>
              <a:t/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 b="22814" l="9102" r="7848" t="24455"/>
          <a:stretch/>
        </p:blipFill>
        <p:spPr>
          <a:xfrm>
            <a:off x="10943375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354150" y="1362625"/>
            <a:ext cx="62718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Join us in our mission to help millions earn they money back from their unused perks.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nds holding each other's wrists and interlinked to form a circl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25898" r="22263" t="0"/>
          <a:stretch/>
        </p:blipFill>
        <p:spPr>
          <a:xfrm>
            <a:off x="6857797" y="-10886"/>
            <a:ext cx="5334205" cy="6868885"/>
          </a:xfrm>
          <a:prstGeom prst="rect">
            <a:avLst/>
          </a:prstGeom>
          <a:noFill/>
          <a:ln>
            <a:noFill/>
          </a:ln>
          <a:effectLst>
            <a:outerShdw blurRad="127000" sx="99000" rotWithShape="0" algn="r" dir="10800000" dist="50800" sy="99000">
              <a:srgbClr val="000000">
                <a:alpha val="40000"/>
              </a:srgbClr>
            </a:outerShdw>
          </a:effectLst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22814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2023-03-25T13:14:37Z</dcterms:created>
  <dc:creator>Haim Kopans</dc:creator>
</cp:coreProperties>
</file>