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8" r:id="rId4"/>
    <p:sldId id="259" r:id="rId5"/>
    <p:sldId id="260" r:id="rId6"/>
    <p:sldId id="272" r:id="rId7"/>
    <p:sldId id="264" r:id="rId8"/>
    <p:sldId id="261" r:id="rId9"/>
    <p:sldId id="263" r:id="rId10"/>
    <p:sldId id="266" r:id="rId11"/>
    <p:sldId id="268" r:id="rId12"/>
    <p:sldId id="267" r:id="rId13"/>
    <p:sldId id="269" r:id="rId14"/>
    <p:sldId id="271"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78693"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98CA8-76F3-4532-A36D-70F2B235B5D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C93B004-2CF9-41D0-A7CA-11BB0C631692}">
      <dgm:prSet/>
      <dgm:spPr/>
      <dgm:t>
        <a:bodyPr/>
        <a:lstStyle/>
        <a:p>
          <a:r>
            <a:rPr lang="en-US" dirty="0"/>
            <a:t>Parkinson's: A neurodegenerative disease with no cure</a:t>
          </a:r>
        </a:p>
      </dgm:t>
    </dgm:pt>
    <dgm:pt modelId="{F0A02EDD-C376-441F-BAAE-4268DFAEF0AD}" type="parTrans" cxnId="{58232394-9AFC-49F0-931A-0383509CC7C3}">
      <dgm:prSet/>
      <dgm:spPr/>
      <dgm:t>
        <a:bodyPr/>
        <a:lstStyle/>
        <a:p>
          <a:endParaRPr lang="en-US"/>
        </a:p>
      </dgm:t>
    </dgm:pt>
    <dgm:pt modelId="{C5367F2A-4899-4BCA-8322-19A68A884F5F}" type="sibTrans" cxnId="{58232394-9AFC-49F0-931A-0383509CC7C3}">
      <dgm:prSet/>
      <dgm:spPr/>
      <dgm:t>
        <a:bodyPr/>
        <a:lstStyle/>
        <a:p>
          <a:endParaRPr lang="en-US"/>
        </a:p>
      </dgm:t>
    </dgm:pt>
    <dgm:pt modelId="{CB60738A-A8D8-4A9B-B24B-6C2D17E110D2}">
      <dgm:prSet/>
      <dgm:spPr/>
      <dgm:t>
        <a:bodyPr/>
        <a:lstStyle/>
        <a:p>
          <a:r>
            <a:rPr lang="en-US" dirty="0"/>
            <a:t>Personal patterns improve disease understanding</a:t>
          </a:r>
        </a:p>
      </dgm:t>
    </dgm:pt>
    <dgm:pt modelId="{19B8C663-5BC4-40BF-9489-E254B76F4537}" type="parTrans" cxnId="{60B0D807-9AB7-461D-A6D9-8C1E7D24FD94}">
      <dgm:prSet/>
      <dgm:spPr/>
      <dgm:t>
        <a:bodyPr/>
        <a:lstStyle/>
        <a:p>
          <a:endParaRPr lang="en-US"/>
        </a:p>
      </dgm:t>
    </dgm:pt>
    <dgm:pt modelId="{E514D48D-DCB7-4AEE-BEF5-4EF9F8C31F8A}" type="sibTrans" cxnId="{60B0D807-9AB7-461D-A6D9-8C1E7D24FD94}">
      <dgm:prSet/>
      <dgm:spPr/>
      <dgm:t>
        <a:bodyPr/>
        <a:lstStyle/>
        <a:p>
          <a:endParaRPr lang="en-US"/>
        </a:p>
      </dgm:t>
    </dgm:pt>
    <dgm:pt modelId="{974EBDB9-58B7-4198-BF99-4C8414F8E1EB}">
      <dgm:prSet/>
      <dgm:spPr/>
      <dgm:t>
        <a:bodyPr/>
        <a:lstStyle/>
        <a:p>
          <a:r>
            <a:rPr lang="en-US" dirty="0"/>
            <a:t>Integrating technology to analyze patient data</a:t>
          </a:r>
        </a:p>
      </dgm:t>
    </dgm:pt>
    <dgm:pt modelId="{B8D1D549-CD5D-4340-BAAA-CF49F80859AD}" type="parTrans" cxnId="{1C621557-303F-4CC7-BA0A-6DFC11E98DEA}">
      <dgm:prSet/>
      <dgm:spPr/>
      <dgm:t>
        <a:bodyPr/>
        <a:lstStyle/>
        <a:p>
          <a:endParaRPr lang="en-US"/>
        </a:p>
      </dgm:t>
    </dgm:pt>
    <dgm:pt modelId="{22AF1B7B-549C-49A9-908F-77AF1A74E461}" type="sibTrans" cxnId="{1C621557-303F-4CC7-BA0A-6DFC11E98DEA}">
      <dgm:prSet/>
      <dgm:spPr/>
      <dgm:t>
        <a:bodyPr/>
        <a:lstStyle/>
        <a:p>
          <a:endParaRPr lang="en-US"/>
        </a:p>
      </dgm:t>
    </dgm:pt>
    <dgm:pt modelId="{F3F61BDD-F7CF-4B9F-B209-B2B809A6D06D}">
      <dgm:prSet/>
      <dgm:spPr/>
      <dgm:t>
        <a:bodyPr/>
        <a:lstStyle/>
        <a:p>
          <a:r>
            <a:rPr lang="en-US" dirty="0"/>
            <a:t>Presenting patterns through accessible and clear methods</a:t>
          </a:r>
        </a:p>
      </dgm:t>
    </dgm:pt>
    <dgm:pt modelId="{51613B2B-31AA-4E63-B079-480EF2528E83}" type="parTrans" cxnId="{4C326AC4-0431-4F60-9D30-A8E5A649FFE9}">
      <dgm:prSet/>
      <dgm:spPr/>
      <dgm:t>
        <a:bodyPr/>
        <a:lstStyle/>
        <a:p>
          <a:endParaRPr lang="en-US"/>
        </a:p>
      </dgm:t>
    </dgm:pt>
    <dgm:pt modelId="{B4FC76D3-6D18-4CE7-9D89-585D5ABC9B8F}" type="sibTrans" cxnId="{4C326AC4-0431-4F60-9D30-A8E5A649FFE9}">
      <dgm:prSet/>
      <dgm:spPr/>
      <dgm:t>
        <a:bodyPr/>
        <a:lstStyle/>
        <a:p>
          <a:endParaRPr lang="en-US"/>
        </a:p>
      </dgm:t>
    </dgm:pt>
    <dgm:pt modelId="{6CF0D319-F0F1-4F7D-921C-0DFC5EC8AC84}">
      <dgm:prSet/>
      <dgm:spPr/>
      <dgm:t>
        <a:bodyPr/>
        <a:lstStyle/>
        <a:p>
          <a:r>
            <a:rPr lang="en-US" dirty="0"/>
            <a:t>Enhancing quality of life and treatment</a:t>
          </a:r>
        </a:p>
      </dgm:t>
    </dgm:pt>
    <dgm:pt modelId="{A0A2D4FC-8CE5-47A3-BB7E-4A9010534A2F}" type="parTrans" cxnId="{BE71AF07-C24A-402D-98F7-830256EE9EFF}">
      <dgm:prSet/>
      <dgm:spPr/>
      <dgm:t>
        <a:bodyPr/>
        <a:lstStyle/>
        <a:p>
          <a:endParaRPr lang="en-US"/>
        </a:p>
      </dgm:t>
    </dgm:pt>
    <dgm:pt modelId="{4CEDEABC-B1F5-45E9-AFFA-08F3610555C6}" type="sibTrans" cxnId="{BE71AF07-C24A-402D-98F7-830256EE9EFF}">
      <dgm:prSet/>
      <dgm:spPr/>
      <dgm:t>
        <a:bodyPr/>
        <a:lstStyle/>
        <a:p>
          <a:endParaRPr lang="en-US"/>
        </a:p>
      </dgm:t>
    </dgm:pt>
    <dgm:pt modelId="{E8F732EB-8E1F-48C2-AC98-3C9515241C39}" type="pres">
      <dgm:prSet presAssocID="{22598CA8-76F3-4532-A36D-70F2B235B5D6}" presName="root" presStyleCnt="0">
        <dgm:presLayoutVars>
          <dgm:dir/>
          <dgm:resizeHandles val="exact"/>
        </dgm:presLayoutVars>
      </dgm:prSet>
      <dgm:spPr/>
    </dgm:pt>
    <dgm:pt modelId="{494D4AC8-27B7-4203-8306-57E7264A0B9C}" type="pres">
      <dgm:prSet presAssocID="{DC93B004-2CF9-41D0-A7CA-11BB0C631692}" presName="compNode" presStyleCnt="0"/>
      <dgm:spPr/>
    </dgm:pt>
    <dgm:pt modelId="{3CD02CC3-9584-4659-92EF-8E97970D1308}" type="pres">
      <dgm:prSet presAssocID="{DC93B004-2CF9-41D0-A7CA-11BB0C631692}" presName="bgRect" presStyleLbl="bgShp" presStyleIdx="0" presStyleCnt="5"/>
      <dgm:spPr/>
    </dgm:pt>
    <dgm:pt modelId="{F80063F7-3C0A-4FBA-AB56-CB1114323C5A}" type="pres">
      <dgm:prSet presAssocID="{DC93B004-2CF9-41D0-A7CA-11BB0C63169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דנ&quot;א"/>
        </a:ext>
      </dgm:extLst>
    </dgm:pt>
    <dgm:pt modelId="{E23CA15A-17E4-48AE-BDA7-BD56F6DD3CA3}" type="pres">
      <dgm:prSet presAssocID="{DC93B004-2CF9-41D0-A7CA-11BB0C631692}" presName="spaceRect" presStyleCnt="0"/>
      <dgm:spPr/>
    </dgm:pt>
    <dgm:pt modelId="{E9DF0B2D-18EC-4FDA-876A-FA7ED85DB189}" type="pres">
      <dgm:prSet presAssocID="{DC93B004-2CF9-41D0-A7CA-11BB0C631692}" presName="parTx" presStyleLbl="revTx" presStyleIdx="0" presStyleCnt="5">
        <dgm:presLayoutVars>
          <dgm:chMax val="0"/>
          <dgm:chPref val="0"/>
        </dgm:presLayoutVars>
      </dgm:prSet>
      <dgm:spPr/>
    </dgm:pt>
    <dgm:pt modelId="{65BEB96B-BE68-45F9-91FF-EC2EA429483B}" type="pres">
      <dgm:prSet presAssocID="{C5367F2A-4899-4BCA-8322-19A68A884F5F}" presName="sibTrans" presStyleCnt="0"/>
      <dgm:spPr/>
    </dgm:pt>
    <dgm:pt modelId="{C7AD2946-C9CD-4E40-A273-079C457D1937}" type="pres">
      <dgm:prSet presAssocID="{CB60738A-A8D8-4A9B-B24B-6C2D17E110D2}" presName="compNode" presStyleCnt="0"/>
      <dgm:spPr/>
    </dgm:pt>
    <dgm:pt modelId="{8B9A6F44-62D0-4993-B538-E20344255E7C}" type="pres">
      <dgm:prSet presAssocID="{CB60738A-A8D8-4A9B-B24B-6C2D17E110D2}" presName="bgRect" presStyleLbl="bgShp" presStyleIdx="1" presStyleCnt="5"/>
      <dgm:spPr/>
    </dgm:pt>
    <dgm:pt modelId="{A4B97CAD-F044-42B5-88BE-7D977DD79F0C}" type="pres">
      <dgm:prSet presAssocID="{CB60738A-A8D8-4A9B-B24B-6C2D17E110D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E81B50A-7613-4F68-850A-0814251441C4}" type="pres">
      <dgm:prSet presAssocID="{CB60738A-A8D8-4A9B-B24B-6C2D17E110D2}" presName="spaceRect" presStyleCnt="0"/>
      <dgm:spPr/>
    </dgm:pt>
    <dgm:pt modelId="{EFD8BD83-D9AA-4A51-B708-0D5011D55CA8}" type="pres">
      <dgm:prSet presAssocID="{CB60738A-A8D8-4A9B-B24B-6C2D17E110D2}" presName="parTx" presStyleLbl="revTx" presStyleIdx="1" presStyleCnt="5">
        <dgm:presLayoutVars>
          <dgm:chMax val="0"/>
          <dgm:chPref val="0"/>
        </dgm:presLayoutVars>
      </dgm:prSet>
      <dgm:spPr/>
    </dgm:pt>
    <dgm:pt modelId="{8F8B19E8-577E-4237-9E45-9F07E157FE59}" type="pres">
      <dgm:prSet presAssocID="{E514D48D-DCB7-4AEE-BEF5-4EF9F8C31F8A}" presName="sibTrans" presStyleCnt="0"/>
      <dgm:spPr/>
    </dgm:pt>
    <dgm:pt modelId="{BE263851-95F3-4855-8B48-E1D1F6CA13AF}" type="pres">
      <dgm:prSet presAssocID="{974EBDB9-58B7-4198-BF99-4C8414F8E1EB}" presName="compNode" presStyleCnt="0"/>
      <dgm:spPr/>
    </dgm:pt>
    <dgm:pt modelId="{0C5CDB55-F66F-4593-9AE8-1948944E5D98}" type="pres">
      <dgm:prSet presAssocID="{974EBDB9-58B7-4198-BF99-4C8414F8E1EB}" presName="bgRect" presStyleLbl="bgShp" presStyleIdx="2" presStyleCnt="5"/>
      <dgm:spPr/>
    </dgm:pt>
    <dgm:pt modelId="{40D8E617-92B0-4843-9CEA-2B26D64BB9A0}" type="pres">
      <dgm:prSet presAssocID="{974EBDB9-58B7-4198-BF99-4C8414F8E1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סד נתונים"/>
        </a:ext>
      </dgm:extLst>
    </dgm:pt>
    <dgm:pt modelId="{B3D15CE4-D591-41FF-B37A-8037970EC8BD}" type="pres">
      <dgm:prSet presAssocID="{974EBDB9-58B7-4198-BF99-4C8414F8E1EB}" presName="spaceRect" presStyleCnt="0"/>
      <dgm:spPr/>
    </dgm:pt>
    <dgm:pt modelId="{EA1C9204-9A14-4829-BD1A-21F3E0C45CAA}" type="pres">
      <dgm:prSet presAssocID="{974EBDB9-58B7-4198-BF99-4C8414F8E1EB}" presName="parTx" presStyleLbl="revTx" presStyleIdx="2" presStyleCnt="5">
        <dgm:presLayoutVars>
          <dgm:chMax val="0"/>
          <dgm:chPref val="0"/>
        </dgm:presLayoutVars>
      </dgm:prSet>
      <dgm:spPr/>
    </dgm:pt>
    <dgm:pt modelId="{A4094777-20A1-4634-8D38-47E6FF8A073F}" type="pres">
      <dgm:prSet presAssocID="{22AF1B7B-549C-49A9-908F-77AF1A74E461}" presName="sibTrans" presStyleCnt="0"/>
      <dgm:spPr/>
    </dgm:pt>
    <dgm:pt modelId="{E2082E92-DC77-47CC-BA1A-154A0B1201AD}" type="pres">
      <dgm:prSet presAssocID="{F3F61BDD-F7CF-4B9F-B209-B2B809A6D06D}" presName="compNode" presStyleCnt="0"/>
      <dgm:spPr/>
    </dgm:pt>
    <dgm:pt modelId="{64B6C957-1B7A-4B46-87CF-56D9E4C6B282}" type="pres">
      <dgm:prSet presAssocID="{F3F61BDD-F7CF-4B9F-B209-B2B809A6D06D}" presName="bgRect" presStyleLbl="bgShp" presStyleIdx="3" presStyleCnt="5"/>
      <dgm:spPr/>
    </dgm:pt>
    <dgm:pt modelId="{BDE63E9F-4E82-4428-AF5E-DDA075B5B2DE}" type="pres">
      <dgm:prSet presAssocID="{F3F61BDD-F7CF-4B9F-B209-B2B809A6D0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50D8661B-D904-4AC4-A72B-0F056A19E42D}" type="pres">
      <dgm:prSet presAssocID="{F3F61BDD-F7CF-4B9F-B209-B2B809A6D06D}" presName="spaceRect" presStyleCnt="0"/>
      <dgm:spPr/>
    </dgm:pt>
    <dgm:pt modelId="{4CE798E7-9A3E-4340-BE7A-948E451445E5}" type="pres">
      <dgm:prSet presAssocID="{F3F61BDD-F7CF-4B9F-B209-B2B809A6D06D}" presName="parTx" presStyleLbl="revTx" presStyleIdx="3" presStyleCnt="5">
        <dgm:presLayoutVars>
          <dgm:chMax val="0"/>
          <dgm:chPref val="0"/>
        </dgm:presLayoutVars>
      </dgm:prSet>
      <dgm:spPr/>
    </dgm:pt>
    <dgm:pt modelId="{5504852A-BBF2-4157-AD7C-07327D8B2CA8}" type="pres">
      <dgm:prSet presAssocID="{B4FC76D3-6D18-4CE7-9D89-585D5ABC9B8F}" presName="sibTrans" presStyleCnt="0"/>
      <dgm:spPr/>
    </dgm:pt>
    <dgm:pt modelId="{C986824C-D562-4A17-AC99-6432A05FF444}" type="pres">
      <dgm:prSet presAssocID="{6CF0D319-F0F1-4F7D-921C-0DFC5EC8AC84}" presName="compNode" presStyleCnt="0"/>
      <dgm:spPr/>
    </dgm:pt>
    <dgm:pt modelId="{C8B30F31-E6EC-42F2-996B-EA132E4135D5}" type="pres">
      <dgm:prSet presAssocID="{6CF0D319-F0F1-4F7D-921C-0DFC5EC8AC84}" presName="bgRect" presStyleLbl="bgShp" presStyleIdx="4" presStyleCnt="5"/>
      <dgm:spPr/>
    </dgm:pt>
    <dgm:pt modelId="{4308BA67-7AE5-4144-9EF9-DA4157A26F75}" type="pres">
      <dgm:prSet presAssocID="{6CF0D319-F0F1-4F7D-921C-0DFC5EC8AC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סטטוסקופ"/>
        </a:ext>
      </dgm:extLst>
    </dgm:pt>
    <dgm:pt modelId="{F9DCD799-E7D3-48FE-8A5C-135C3C854036}" type="pres">
      <dgm:prSet presAssocID="{6CF0D319-F0F1-4F7D-921C-0DFC5EC8AC84}" presName="spaceRect" presStyleCnt="0"/>
      <dgm:spPr/>
    </dgm:pt>
    <dgm:pt modelId="{C938E836-A075-4FEA-ABFE-08F6F812E97F}" type="pres">
      <dgm:prSet presAssocID="{6CF0D319-F0F1-4F7D-921C-0DFC5EC8AC84}" presName="parTx" presStyleLbl="revTx" presStyleIdx="4" presStyleCnt="5">
        <dgm:presLayoutVars>
          <dgm:chMax val="0"/>
          <dgm:chPref val="0"/>
        </dgm:presLayoutVars>
      </dgm:prSet>
      <dgm:spPr/>
    </dgm:pt>
  </dgm:ptLst>
  <dgm:cxnLst>
    <dgm:cxn modelId="{BE71AF07-C24A-402D-98F7-830256EE9EFF}" srcId="{22598CA8-76F3-4532-A36D-70F2B235B5D6}" destId="{6CF0D319-F0F1-4F7D-921C-0DFC5EC8AC84}" srcOrd="4" destOrd="0" parTransId="{A0A2D4FC-8CE5-47A3-BB7E-4A9010534A2F}" sibTransId="{4CEDEABC-B1F5-45E9-AFFA-08F3610555C6}"/>
    <dgm:cxn modelId="{60B0D807-9AB7-461D-A6D9-8C1E7D24FD94}" srcId="{22598CA8-76F3-4532-A36D-70F2B235B5D6}" destId="{CB60738A-A8D8-4A9B-B24B-6C2D17E110D2}" srcOrd="1" destOrd="0" parTransId="{19B8C663-5BC4-40BF-9489-E254B76F4537}" sibTransId="{E514D48D-DCB7-4AEE-BEF5-4EF9F8C31F8A}"/>
    <dgm:cxn modelId="{20914B28-11E7-4AE0-9DB0-6595AC00BE01}" type="presOf" srcId="{6CF0D319-F0F1-4F7D-921C-0DFC5EC8AC84}" destId="{C938E836-A075-4FEA-ABFE-08F6F812E97F}" srcOrd="0" destOrd="0" presId="urn:microsoft.com/office/officeart/2018/2/layout/IconVerticalSolidList"/>
    <dgm:cxn modelId="{A082E72A-7B1A-4DA6-B21A-9B2B951CB5CB}" type="presOf" srcId="{F3F61BDD-F7CF-4B9F-B209-B2B809A6D06D}" destId="{4CE798E7-9A3E-4340-BE7A-948E451445E5}" srcOrd="0" destOrd="0" presId="urn:microsoft.com/office/officeart/2018/2/layout/IconVerticalSolidList"/>
    <dgm:cxn modelId="{10BDB965-09A0-45E5-A9F6-918CC3BBEFA6}" type="presOf" srcId="{CB60738A-A8D8-4A9B-B24B-6C2D17E110D2}" destId="{EFD8BD83-D9AA-4A51-B708-0D5011D55CA8}" srcOrd="0" destOrd="0" presId="urn:microsoft.com/office/officeart/2018/2/layout/IconVerticalSolidList"/>
    <dgm:cxn modelId="{1C621557-303F-4CC7-BA0A-6DFC11E98DEA}" srcId="{22598CA8-76F3-4532-A36D-70F2B235B5D6}" destId="{974EBDB9-58B7-4198-BF99-4C8414F8E1EB}" srcOrd="2" destOrd="0" parTransId="{B8D1D549-CD5D-4340-BAAA-CF49F80859AD}" sibTransId="{22AF1B7B-549C-49A9-908F-77AF1A74E461}"/>
    <dgm:cxn modelId="{58232394-9AFC-49F0-931A-0383509CC7C3}" srcId="{22598CA8-76F3-4532-A36D-70F2B235B5D6}" destId="{DC93B004-2CF9-41D0-A7CA-11BB0C631692}" srcOrd="0" destOrd="0" parTransId="{F0A02EDD-C376-441F-BAAE-4268DFAEF0AD}" sibTransId="{C5367F2A-4899-4BCA-8322-19A68A884F5F}"/>
    <dgm:cxn modelId="{660BFCA4-7FE3-4AC0-B08E-6C46DEB96FF5}" type="presOf" srcId="{22598CA8-76F3-4532-A36D-70F2B235B5D6}" destId="{E8F732EB-8E1F-48C2-AC98-3C9515241C39}" srcOrd="0" destOrd="0" presId="urn:microsoft.com/office/officeart/2018/2/layout/IconVerticalSolidList"/>
    <dgm:cxn modelId="{B56B37B0-5F76-432A-8481-F1148A2E1CC6}" type="presOf" srcId="{974EBDB9-58B7-4198-BF99-4C8414F8E1EB}" destId="{EA1C9204-9A14-4829-BD1A-21F3E0C45CAA}" srcOrd="0" destOrd="0" presId="urn:microsoft.com/office/officeart/2018/2/layout/IconVerticalSolidList"/>
    <dgm:cxn modelId="{4C326AC4-0431-4F60-9D30-A8E5A649FFE9}" srcId="{22598CA8-76F3-4532-A36D-70F2B235B5D6}" destId="{F3F61BDD-F7CF-4B9F-B209-B2B809A6D06D}" srcOrd="3" destOrd="0" parTransId="{51613B2B-31AA-4E63-B079-480EF2528E83}" sibTransId="{B4FC76D3-6D18-4CE7-9D89-585D5ABC9B8F}"/>
    <dgm:cxn modelId="{53E5AFC9-DA7D-4DB5-8ABB-CF528FFA44C5}" type="presOf" srcId="{DC93B004-2CF9-41D0-A7CA-11BB0C631692}" destId="{E9DF0B2D-18EC-4FDA-876A-FA7ED85DB189}" srcOrd="0" destOrd="0" presId="urn:microsoft.com/office/officeart/2018/2/layout/IconVerticalSolidList"/>
    <dgm:cxn modelId="{E96A050B-D4D0-4373-8E8A-ECE3C5249502}" type="presParOf" srcId="{E8F732EB-8E1F-48C2-AC98-3C9515241C39}" destId="{494D4AC8-27B7-4203-8306-57E7264A0B9C}" srcOrd="0" destOrd="0" presId="urn:microsoft.com/office/officeart/2018/2/layout/IconVerticalSolidList"/>
    <dgm:cxn modelId="{70C2376B-B138-4002-83B8-0B01D37AC944}" type="presParOf" srcId="{494D4AC8-27B7-4203-8306-57E7264A0B9C}" destId="{3CD02CC3-9584-4659-92EF-8E97970D1308}" srcOrd="0" destOrd="0" presId="urn:microsoft.com/office/officeart/2018/2/layout/IconVerticalSolidList"/>
    <dgm:cxn modelId="{0364F9D8-FF7B-4E69-962F-CEBDE85E6A1E}" type="presParOf" srcId="{494D4AC8-27B7-4203-8306-57E7264A0B9C}" destId="{F80063F7-3C0A-4FBA-AB56-CB1114323C5A}" srcOrd="1" destOrd="0" presId="urn:microsoft.com/office/officeart/2018/2/layout/IconVerticalSolidList"/>
    <dgm:cxn modelId="{4D9C8914-7CC5-4CB0-8A7A-8AD2CF841DFE}" type="presParOf" srcId="{494D4AC8-27B7-4203-8306-57E7264A0B9C}" destId="{E23CA15A-17E4-48AE-BDA7-BD56F6DD3CA3}" srcOrd="2" destOrd="0" presId="urn:microsoft.com/office/officeart/2018/2/layout/IconVerticalSolidList"/>
    <dgm:cxn modelId="{CDAA9AF5-620A-4328-BA2A-51D3C6346500}" type="presParOf" srcId="{494D4AC8-27B7-4203-8306-57E7264A0B9C}" destId="{E9DF0B2D-18EC-4FDA-876A-FA7ED85DB189}" srcOrd="3" destOrd="0" presId="urn:microsoft.com/office/officeart/2018/2/layout/IconVerticalSolidList"/>
    <dgm:cxn modelId="{7A6DC521-1FB5-4BD5-81EE-03F71F24AB1F}" type="presParOf" srcId="{E8F732EB-8E1F-48C2-AC98-3C9515241C39}" destId="{65BEB96B-BE68-45F9-91FF-EC2EA429483B}" srcOrd="1" destOrd="0" presId="urn:microsoft.com/office/officeart/2018/2/layout/IconVerticalSolidList"/>
    <dgm:cxn modelId="{BB41DAD4-D6E4-4438-9DB0-BB0853BDEE34}" type="presParOf" srcId="{E8F732EB-8E1F-48C2-AC98-3C9515241C39}" destId="{C7AD2946-C9CD-4E40-A273-079C457D1937}" srcOrd="2" destOrd="0" presId="urn:microsoft.com/office/officeart/2018/2/layout/IconVerticalSolidList"/>
    <dgm:cxn modelId="{E5349285-2362-4CB2-A437-6F51ECBB80BA}" type="presParOf" srcId="{C7AD2946-C9CD-4E40-A273-079C457D1937}" destId="{8B9A6F44-62D0-4993-B538-E20344255E7C}" srcOrd="0" destOrd="0" presId="urn:microsoft.com/office/officeart/2018/2/layout/IconVerticalSolidList"/>
    <dgm:cxn modelId="{5A65EB91-2084-4FF3-B989-EB98C8495C79}" type="presParOf" srcId="{C7AD2946-C9CD-4E40-A273-079C457D1937}" destId="{A4B97CAD-F044-42B5-88BE-7D977DD79F0C}" srcOrd="1" destOrd="0" presId="urn:microsoft.com/office/officeart/2018/2/layout/IconVerticalSolidList"/>
    <dgm:cxn modelId="{064ED77C-AB22-429E-82BE-068737A49C74}" type="presParOf" srcId="{C7AD2946-C9CD-4E40-A273-079C457D1937}" destId="{6E81B50A-7613-4F68-850A-0814251441C4}" srcOrd="2" destOrd="0" presId="urn:microsoft.com/office/officeart/2018/2/layout/IconVerticalSolidList"/>
    <dgm:cxn modelId="{B7BDFF2A-C0C9-4BF7-ADEA-37D47A8FC2FD}" type="presParOf" srcId="{C7AD2946-C9CD-4E40-A273-079C457D1937}" destId="{EFD8BD83-D9AA-4A51-B708-0D5011D55CA8}" srcOrd="3" destOrd="0" presId="urn:microsoft.com/office/officeart/2018/2/layout/IconVerticalSolidList"/>
    <dgm:cxn modelId="{D1D1D74E-BB44-4064-8791-F95B8BFB0523}" type="presParOf" srcId="{E8F732EB-8E1F-48C2-AC98-3C9515241C39}" destId="{8F8B19E8-577E-4237-9E45-9F07E157FE59}" srcOrd="3" destOrd="0" presId="urn:microsoft.com/office/officeart/2018/2/layout/IconVerticalSolidList"/>
    <dgm:cxn modelId="{07088C93-EDA9-4E4B-B8BF-345626D8754D}" type="presParOf" srcId="{E8F732EB-8E1F-48C2-AC98-3C9515241C39}" destId="{BE263851-95F3-4855-8B48-E1D1F6CA13AF}" srcOrd="4" destOrd="0" presId="urn:microsoft.com/office/officeart/2018/2/layout/IconVerticalSolidList"/>
    <dgm:cxn modelId="{F392DEF1-7CD1-474D-A69C-FAEB241BF6DB}" type="presParOf" srcId="{BE263851-95F3-4855-8B48-E1D1F6CA13AF}" destId="{0C5CDB55-F66F-4593-9AE8-1948944E5D98}" srcOrd="0" destOrd="0" presId="urn:microsoft.com/office/officeart/2018/2/layout/IconVerticalSolidList"/>
    <dgm:cxn modelId="{6E26C119-8B8F-4255-A2A1-64C56271247D}" type="presParOf" srcId="{BE263851-95F3-4855-8B48-E1D1F6CA13AF}" destId="{40D8E617-92B0-4843-9CEA-2B26D64BB9A0}" srcOrd="1" destOrd="0" presId="urn:microsoft.com/office/officeart/2018/2/layout/IconVerticalSolidList"/>
    <dgm:cxn modelId="{3D28D0FB-ABCA-4690-8D58-20012C1ADCE7}" type="presParOf" srcId="{BE263851-95F3-4855-8B48-E1D1F6CA13AF}" destId="{B3D15CE4-D591-41FF-B37A-8037970EC8BD}" srcOrd="2" destOrd="0" presId="urn:microsoft.com/office/officeart/2018/2/layout/IconVerticalSolidList"/>
    <dgm:cxn modelId="{C2E11822-76A0-4417-9285-C9E8D8F720AE}" type="presParOf" srcId="{BE263851-95F3-4855-8B48-E1D1F6CA13AF}" destId="{EA1C9204-9A14-4829-BD1A-21F3E0C45CAA}" srcOrd="3" destOrd="0" presId="urn:microsoft.com/office/officeart/2018/2/layout/IconVerticalSolidList"/>
    <dgm:cxn modelId="{6E950998-54C6-4F97-B21D-F3500C2EF988}" type="presParOf" srcId="{E8F732EB-8E1F-48C2-AC98-3C9515241C39}" destId="{A4094777-20A1-4634-8D38-47E6FF8A073F}" srcOrd="5" destOrd="0" presId="urn:microsoft.com/office/officeart/2018/2/layout/IconVerticalSolidList"/>
    <dgm:cxn modelId="{4BFCD17C-212A-43E3-A86F-057CB88F2792}" type="presParOf" srcId="{E8F732EB-8E1F-48C2-AC98-3C9515241C39}" destId="{E2082E92-DC77-47CC-BA1A-154A0B1201AD}" srcOrd="6" destOrd="0" presId="urn:microsoft.com/office/officeart/2018/2/layout/IconVerticalSolidList"/>
    <dgm:cxn modelId="{6BBF0D34-57D8-4FD2-8424-6C916C1C5F10}" type="presParOf" srcId="{E2082E92-DC77-47CC-BA1A-154A0B1201AD}" destId="{64B6C957-1B7A-4B46-87CF-56D9E4C6B282}" srcOrd="0" destOrd="0" presId="urn:microsoft.com/office/officeart/2018/2/layout/IconVerticalSolidList"/>
    <dgm:cxn modelId="{64F1D066-8D9A-4A68-851C-8DAD2C6E5979}" type="presParOf" srcId="{E2082E92-DC77-47CC-BA1A-154A0B1201AD}" destId="{BDE63E9F-4E82-4428-AF5E-DDA075B5B2DE}" srcOrd="1" destOrd="0" presId="urn:microsoft.com/office/officeart/2018/2/layout/IconVerticalSolidList"/>
    <dgm:cxn modelId="{93053265-8667-4579-8647-F19E38EF5517}" type="presParOf" srcId="{E2082E92-DC77-47CC-BA1A-154A0B1201AD}" destId="{50D8661B-D904-4AC4-A72B-0F056A19E42D}" srcOrd="2" destOrd="0" presId="urn:microsoft.com/office/officeart/2018/2/layout/IconVerticalSolidList"/>
    <dgm:cxn modelId="{981A1E91-4585-4094-8026-5DA16CEED5B7}" type="presParOf" srcId="{E2082E92-DC77-47CC-BA1A-154A0B1201AD}" destId="{4CE798E7-9A3E-4340-BE7A-948E451445E5}" srcOrd="3" destOrd="0" presId="urn:microsoft.com/office/officeart/2018/2/layout/IconVerticalSolidList"/>
    <dgm:cxn modelId="{2673B7D6-898A-4DB1-855E-C91FD67B9C1B}" type="presParOf" srcId="{E8F732EB-8E1F-48C2-AC98-3C9515241C39}" destId="{5504852A-BBF2-4157-AD7C-07327D8B2CA8}" srcOrd="7" destOrd="0" presId="urn:microsoft.com/office/officeart/2018/2/layout/IconVerticalSolidList"/>
    <dgm:cxn modelId="{83372924-328F-429E-9A3D-B9ACEE59AE7F}" type="presParOf" srcId="{E8F732EB-8E1F-48C2-AC98-3C9515241C39}" destId="{C986824C-D562-4A17-AC99-6432A05FF444}" srcOrd="8" destOrd="0" presId="urn:microsoft.com/office/officeart/2018/2/layout/IconVerticalSolidList"/>
    <dgm:cxn modelId="{C88E8A53-8E9E-411F-B48E-6DB77F05BFF3}" type="presParOf" srcId="{C986824C-D562-4A17-AC99-6432A05FF444}" destId="{C8B30F31-E6EC-42F2-996B-EA132E4135D5}" srcOrd="0" destOrd="0" presId="urn:microsoft.com/office/officeart/2018/2/layout/IconVerticalSolidList"/>
    <dgm:cxn modelId="{88E4DE14-D4F0-4ED1-A2D0-253E65670A5D}" type="presParOf" srcId="{C986824C-D562-4A17-AC99-6432A05FF444}" destId="{4308BA67-7AE5-4144-9EF9-DA4157A26F75}" srcOrd="1" destOrd="0" presId="urn:microsoft.com/office/officeart/2018/2/layout/IconVerticalSolidList"/>
    <dgm:cxn modelId="{CA70CFA0-0FA8-4D1B-8037-F28457A766FE}" type="presParOf" srcId="{C986824C-D562-4A17-AC99-6432A05FF444}" destId="{F9DCD799-E7D3-48FE-8A5C-135C3C854036}" srcOrd="2" destOrd="0" presId="urn:microsoft.com/office/officeart/2018/2/layout/IconVerticalSolidList"/>
    <dgm:cxn modelId="{2E3A5214-B6EE-4155-8E66-B8D0AE542D0C}" type="presParOf" srcId="{C986824C-D562-4A17-AC99-6432A05FF444}" destId="{C938E836-A075-4FEA-ABFE-08F6F812E9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A1F8A1-1FCA-4E78-8AD9-D65CEA7BA2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D38B7FA-B753-400D-A95F-31B5BA75BA67}">
      <dgm:prSet/>
      <dgm:spPr/>
      <dgm:t>
        <a:bodyPr/>
        <a:lstStyle/>
        <a:p>
          <a:pPr>
            <a:lnSpc>
              <a:spcPct val="100000"/>
            </a:lnSpc>
          </a:pPr>
          <a:r>
            <a:rPr lang="en-US" dirty="0"/>
            <a:t>Preparing data for advanced analysis tools</a:t>
          </a:r>
        </a:p>
      </dgm:t>
    </dgm:pt>
    <dgm:pt modelId="{F4177E44-7D5A-4E98-87C1-4D695EF51C04}" type="parTrans" cxnId="{BAA67C1B-0417-43ED-B9BE-DFDD6063D987}">
      <dgm:prSet/>
      <dgm:spPr/>
      <dgm:t>
        <a:bodyPr/>
        <a:lstStyle/>
        <a:p>
          <a:endParaRPr lang="en-US"/>
        </a:p>
      </dgm:t>
    </dgm:pt>
    <dgm:pt modelId="{45CF0F0B-C491-41C4-8E20-B88F8A0A8BA1}" type="sibTrans" cxnId="{BAA67C1B-0417-43ED-B9BE-DFDD6063D987}">
      <dgm:prSet/>
      <dgm:spPr/>
      <dgm:t>
        <a:bodyPr/>
        <a:lstStyle/>
        <a:p>
          <a:endParaRPr lang="en-US"/>
        </a:p>
      </dgm:t>
    </dgm:pt>
    <dgm:pt modelId="{A5D0D6D7-C6D2-4E80-A95A-A052E871CDD0}">
      <dgm:prSet/>
      <dgm:spPr/>
      <dgm:t>
        <a:bodyPr/>
        <a:lstStyle/>
        <a:p>
          <a:pPr>
            <a:lnSpc>
              <a:spcPct val="100000"/>
            </a:lnSpc>
          </a:pPr>
          <a:r>
            <a:rPr lang="en-US" dirty="0"/>
            <a:t>Converting data into a suitable format</a:t>
          </a:r>
        </a:p>
      </dgm:t>
    </dgm:pt>
    <dgm:pt modelId="{DD801292-F25B-4E80-A240-A0D41157FF77}" type="parTrans" cxnId="{51208295-80F7-4CC3-A062-0C733A8FBF19}">
      <dgm:prSet/>
      <dgm:spPr/>
      <dgm:t>
        <a:bodyPr/>
        <a:lstStyle/>
        <a:p>
          <a:endParaRPr lang="en-US"/>
        </a:p>
      </dgm:t>
    </dgm:pt>
    <dgm:pt modelId="{BB0660D9-BDFD-4B1B-95F1-E034E2CDD316}" type="sibTrans" cxnId="{51208295-80F7-4CC3-A062-0C733A8FBF19}">
      <dgm:prSet/>
      <dgm:spPr/>
      <dgm:t>
        <a:bodyPr/>
        <a:lstStyle/>
        <a:p>
          <a:endParaRPr lang="en-US"/>
        </a:p>
      </dgm:t>
    </dgm:pt>
    <dgm:pt modelId="{D3F4AFE2-B662-4B66-8B9A-EA4549DEC0F6}">
      <dgm:prSet/>
      <dgm:spPr/>
      <dgm:t>
        <a:bodyPr/>
        <a:lstStyle/>
        <a:p>
          <a:pPr>
            <a:lnSpc>
              <a:spcPct val="100000"/>
            </a:lnSpc>
          </a:pPr>
          <a:r>
            <a:rPr lang="en-US" dirty="0"/>
            <a:t>A crucial step for accuracy and reliability</a:t>
          </a:r>
        </a:p>
      </dgm:t>
    </dgm:pt>
    <dgm:pt modelId="{1DE8AD7D-B5D7-4859-8837-CF80F7441A1E}" type="parTrans" cxnId="{CE2C5F2B-D437-4D1E-9FA1-8922EA6831FE}">
      <dgm:prSet/>
      <dgm:spPr/>
      <dgm:t>
        <a:bodyPr/>
        <a:lstStyle/>
        <a:p>
          <a:endParaRPr lang="en-US"/>
        </a:p>
      </dgm:t>
    </dgm:pt>
    <dgm:pt modelId="{8FCF7798-13FB-4A21-9A88-3BF52A5809E0}" type="sibTrans" cxnId="{CE2C5F2B-D437-4D1E-9FA1-8922EA6831FE}">
      <dgm:prSet/>
      <dgm:spPr/>
      <dgm:t>
        <a:bodyPr/>
        <a:lstStyle/>
        <a:p>
          <a:endParaRPr lang="en-US"/>
        </a:p>
      </dgm:t>
    </dgm:pt>
    <dgm:pt modelId="{7022E465-DB54-4EDE-A2D7-21FC09B66B78}" type="pres">
      <dgm:prSet presAssocID="{41A1F8A1-1FCA-4E78-8AD9-D65CEA7BA246}" presName="root" presStyleCnt="0">
        <dgm:presLayoutVars>
          <dgm:dir/>
          <dgm:resizeHandles val="exact"/>
        </dgm:presLayoutVars>
      </dgm:prSet>
      <dgm:spPr/>
    </dgm:pt>
    <dgm:pt modelId="{D5592CF7-CA0A-40A5-A45D-D14D1D765A10}" type="pres">
      <dgm:prSet presAssocID="{8D38B7FA-B753-400D-A95F-31B5BA75BA67}" presName="compNode" presStyleCnt="0"/>
      <dgm:spPr/>
    </dgm:pt>
    <dgm:pt modelId="{96BFA846-B421-40A8-8309-84AACBAD83E6}" type="pres">
      <dgm:prSet presAssocID="{8D38B7FA-B753-400D-A95F-31B5BA75BA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גלגלי שיניים"/>
        </a:ext>
      </dgm:extLst>
    </dgm:pt>
    <dgm:pt modelId="{35FCCB03-2CCF-493D-9940-1873B285A576}" type="pres">
      <dgm:prSet presAssocID="{8D38B7FA-B753-400D-A95F-31B5BA75BA67}" presName="spaceRect" presStyleCnt="0"/>
      <dgm:spPr/>
    </dgm:pt>
    <dgm:pt modelId="{594B3C79-7EEE-4FF2-8C3B-15D534419C8F}" type="pres">
      <dgm:prSet presAssocID="{8D38B7FA-B753-400D-A95F-31B5BA75BA67}" presName="textRect" presStyleLbl="revTx" presStyleIdx="0" presStyleCnt="3">
        <dgm:presLayoutVars>
          <dgm:chMax val="1"/>
          <dgm:chPref val="1"/>
        </dgm:presLayoutVars>
      </dgm:prSet>
      <dgm:spPr/>
    </dgm:pt>
    <dgm:pt modelId="{A9749F4F-8E36-4C9E-8D1C-CF9EAA82F812}" type="pres">
      <dgm:prSet presAssocID="{45CF0F0B-C491-41C4-8E20-B88F8A0A8BA1}" presName="sibTrans" presStyleCnt="0"/>
      <dgm:spPr/>
    </dgm:pt>
    <dgm:pt modelId="{25934FF3-1C93-446F-8B3C-5FAED7294574}" type="pres">
      <dgm:prSet presAssocID="{A5D0D6D7-C6D2-4E80-A95A-A052E871CDD0}" presName="compNode" presStyleCnt="0"/>
      <dgm:spPr/>
    </dgm:pt>
    <dgm:pt modelId="{C003351E-EA46-4574-A589-67A6F750A621}" type="pres">
      <dgm:prSet presAssocID="{A5D0D6D7-C6D2-4E80-A95A-A052E871CD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מסד נתונים"/>
        </a:ext>
      </dgm:extLst>
    </dgm:pt>
    <dgm:pt modelId="{E1506B35-8DB9-4AEC-8BA5-AA16BA6207E8}" type="pres">
      <dgm:prSet presAssocID="{A5D0D6D7-C6D2-4E80-A95A-A052E871CDD0}" presName="spaceRect" presStyleCnt="0"/>
      <dgm:spPr/>
    </dgm:pt>
    <dgm:pt modelId="{7A7AD442-697F-4415-8E82-CB5E98CC518F}" type="pres">
      <dgm:prSet presAssocID="{A5D0D6D7-C6D2-4E80-A95A-A052E871CDD0}" presName="textRect" presStyleLbl="revTx" presStyleIdx="1" presStyleCnt="3">
        <dgm:presLayoutVars>
          <dgm:chMax val="1"/>
          <dgm:chPref val="1"/>
        </dgm:presLayoutVars>
      </dgm:prSet>
      <dgm:spPr/>
    </dgm:pt>
    <dgm:pt modelId="{EE326A47-24DF-4CB8-BF95-2EED8EDB8018}" type="pres">
      <dgm:prSet presAssocID="{BB0660D9-BDFD-4B1B-95F1-E034E2CDD316}" presName="sibTrans" presStyleCnt="0"/>
      <dgm:spPr/>
    </dgm:pt>
    <dgm:pt modelId="{DABF7054-305D-4E6C-B88C-5CB1D96BAF4E}" type="pres">
      <dgm:prSet presAssocID="{D3F4AFE2-B662-4B66-8B9A-EA4549DEC0F6}" presName="compNode" presStyleCnt="0"/>
      <dgm:spPr/>
    </dgm:pt>
    <dgm:pt modelId="{C1D2057E-F33C-4B55-90E5-8E2CBD91744F}" type="pres">
      <dgm:prSet presAssocID="{D3F4AFE2-B662-4B66-8B9A-EA4549DEC0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פגיעה במטרה"/>
        </a:ext>
      </dgm:extLst>
    </dgm:pt>
    <dgm:pt modelId="{25441045-6C85-4C12-8E0E-701770E4281F}" type="pres">
      <dgm:prSet presAssocID="{D3F4AFE2-B662-4B66-8B9A-EA4549DEC0F6}" presName="spaceRect" presStyleCnt="0"/>
      <dgm:spPr/>
    </dgm:pt>
    <dgm:pt modelId="{A2598B52-FE23-478C-9D94-BFA2DB2D03D3}" type="pres">
      <dgm:prSet presAssocID="{D3F4AFE2-B662-4B66-8B9A-EA4549DEC0F6}" presName="textRect" presStyleLbl="revTx" presStyleIdx="2" presStyleCnt="3">
        <dgm:presLayoutVars>
          <dgm:chMax val="1"/>
          <dgm:chPref val="1"/>
        </dgm:presLayoutVars>
      </dgm:prSet>
      <dgm:spPr/>
    </dgm:pt>
  </dgm:ptLst>
  <dgm:cxnLst>
    <dgm:cxn modelId="{BAA67C1B-0417-43ED-B9BE-DFDD6063D987}" srcId="{41A1F8A1-1FCA-4E78-8AD9-D65CEA7BA246}" destId="{8D38B7FA-B753-400D-A95F-31B5BA75BA67}" srcOrd="0" destOrd="0" parTransId="{F4177E44-7D5A-4E98-87C1-4D695EF51C04}" sibTransId="{45CF0F0B-C491-41C4-8E20-B88F8A0A8BA1}"/>
    <dgm:cxn modelId="{D14DE425-5FF4-4FD6-8B80-6CC6EB00C32F}" type="presOf" srcId="{41A1F8A1-1FCA-4E78-8AD9-D65CEA7BA246}" destId="{7022E465-DB54-4EDE-A2D7-21FC09B66B78}" srcOrd="0" destOrd="0" presId="urn:microsoft.com/office/officeart/2018/2/layout/IconLabelList"/>
    <dgm:cxn modelId="{CE2C5F2B-D437-4D1E-9FA1-8922EA6831FE}" srcId="{41A1F8A1-1FCA-4E78-8AD9-D65CEA7BA246}" destId="{D3F4AFE2-B662-4B66-8B9A-EA4549DEC0F6}" srcOrd="2" destOrd="0" parTransId="{1DE8AD7D-B5D7-4859-8837-CF80F7441A1E}" sibTransId="{8FCF7798-13FB-4A21-9A88-3BF52A5809E0}"/>
    <dgm:cxn modelId="{B3A5A933-006D-4B54-A69A-2EBFC4C97EF1}" type="presOf" srcId="{D3F4AFE2-B662-4B66-8B9A-EA4549DEC0F6}" destId="{A2598B52-FE23-478C-9D94-BFA2DB2D03D3}" srcOrd="0" destOrd="0" presId="urn:microsoft.com/office/officeart/2018/2/layout/IconLabelList"/>
    <dgm:cxn modelId="{51208295-80F7-4CC3-A062-0C733A8FBF19}" srcId="{41A1F8A1-1FCA-4E78-8AD9-D65CEA7BA246}" destId="{A5D0D6D7-C6D2-4E80-A95A-A052E871CDD0}" srcOrd="1" destOrd="0" parTransId="{DD801292-F25B-4E80-A240-A0D41157FF77}" sibTransId="{BB0660D9-BDFD-4B1B-95F1-E034E2CDD316}"/>
    <dgm:cxn modelId="{7C3E1796-DFA4-4517-B013-A9768A31567C}" type="presOf" srcId="{8D38B7FA-B753-400D-A95F-31B5BA75BA67}" destId="{594B3C79-7EEE-4FF2-8C3B-15D534419C8F}" srcOrd="0" destOrd="0" presId="urn:microsoft.com/office/officeart/2018/2/layout/IconLabelList"/>
    <dgm:cxn modelId="{43BCB0E6-D522-4C2C-94DF-EA8C1F330606}" type="presOf" srcId="{A5D0D6D7-C6D2-4E80-A95A-A052E871CDD0}" destId="{7A7AD442-697F-4415-8E82-CB5E98CC518F}" srcOrd="0" destOrd="0" presId="urn:microsoft.com/office/officeart/2018/2/layout/IconLabelList"/>
    <dgm:cxn modelId="{96AADC20-EECE-4A55-A3BA-C94AE9F7B30E}" type="presParOf" srcId="{7022E465-DB54-4EDE-A2D7-21FC09B66B78}" destId="{D5592CF7-CA0A-40A5-A45D-D14D1D765A10}" srcOrd="0" destOrd="0" presId="urn:microsoft.com/office/officeart/2018/2/layout/IconLabelList"/>
    <dgm:cxn modelId="{DF47AB91-39FA-4B70-A573-2F0E3B0D980D}" type="presParOf" srcId="{D5592CF7-CA0A-40A5-A45D-D14D1D765A10}" destId="{96BFA846-B421-40A8-8309-84AACBAD83E6}" srcOrd="0" destOrd="0" presId="urn:microsoft.com/office/officeart/2018/2/layout/IconLabelList"/>
    <dgm:cxn modelId="{8E55E44E-50BB-4E3F-BE04-CA23FBFEF07C}" type="presParOf" srcId="{D5592CF7-CA0A-40A5-A45D-D14D1D765A10}" destId="{35FCCB03-2CCF-493D-9940-1873B285A576}" srcOrd="1" destOrd="0" presId="urn:microsoft.com/office/officeart/2018/2/layout/IconLabelList"/>
    <dgm:cxn modelId="{05E2A74E-E796-44B3-840C-CD89D6E0A74D}" type="presParOf" srcId="{D5592CF7-CA0A-40A5-A45D-D14D1D765A10}" destId="{594B3C79-7EEE-4FF2-8C3B-15D534419C8F}" srcOrd="2" destOrd="0" presId="urn:microsoft.com/office/officeart/2018/2/layout/IconLabelList"/>
    <dgm:cxn modelId="{16AE3C38-182D-4ACF-B167-A4E906E8774C}" type="presParOf" srcId="{7022E465-DB54-4EDE-A2D7-21FC09B66B78}" destId="{A9749F4F-8E36-4C9E-8D1C-CF9EAA82F812}" srcOrd="1" destOrd="0" presId="urn:microsoft.com/office/officeart/2018/2/layout/IconLabelList"/>
    <dgm:cxn modelId="{3D7CB498-DF28-426B-B195-7ECDFF341DC7}" type="presParOf" srcId="{7022E465-DB54-4EDE-A2D7-21FC09B66B78}" destId="{25934FF3-1C93-446F-8B3C-5FAED7294574}" srcOrd="2" destOrd="0" presId="urn:microsoft.com/office/officeart/2018/2/layout/IconLabelList"/>
    <dgm:cxn modelId="{068FE1D5-A3B7-436C-ABFC-C20EE7241C4D}" type="presParOf" srcId="{25934FF3-1C93-446F-8B3C-5FAED7294574}" destId="{C003351E-EA46-4574-A589-67A6F750A621}" srcOrd="0" destOrd="0" presId="urn:microsoft.com/office/officeart/2018/2/layout/IconLabelList"/>
    <dgm:cxn modelId="{8102EFC1-4C5A-4B40-87EA-0E400A8C02A0}" type="presParOf" srcId="{25934FF3-1C93-446F-8B3C-5FAED7294574}" destId="{E1506B35-8DB9-4AEC-8BA5-AA16BA6207E8}" srcOrd="1" destOrd="0" presId="urn:microsoft.com/office/officeart/2018/2/layout/IconLabelList"/>
    <dgm:cxn modelId="{D8A13F6D-830B-45CA-9B7D-7BCA1AAF1DF8}" type="presParOf" srcId="{25934FF3-1C93-446F-8B3C-5FAED7294574}" destId="{7A7AD442-697F-4415-8E82-CB5E98CC518F}" srcOrd="2" destOrd="0" presId="urn:microsoft.com/office/officeart/2018/2/layout/IconLabelList"/>
    <dgm:cxn modelId="{6087F800-1DF8-439C-BB4A-81C97398E62C}" type="presParOf" srcId="{7022E465-DB54-4EDE-A2D7-21FC09B66B78}" destId="{EE326A47-24DF-4CB8-BF95-2EED8EDB8018}" srcOrd="3" destOrd="0" presId="urn:microsoft.com/office/officeart/2018/2/layout/IconLabelList"/>
    <dgm:cxn modelId="{59592A9D-353E-411B-AF81-054A874CC1A5}" type="presParOf" srcId="{7022E465-DB54-4EDE-A2D7-21FC09B66B78}" destId="{DABF7054-305D-4E6C-B88C-5CB1D96BAF4E}" srcOrd="4" destOrd="0" presId="urn:microsoft.com/office/officeart/2018/2/layout/IconLabelList"/>
    <dgm:cxn modelId="{BFAD07E7-178D-4A34-B4F7-A5F7CA474148}" type="presParOf" srcId="{DABF7054-305D-4E6C-B88C-5CB1D96BAF4E}" destId="{C1D2057E-F33C-4B55-90E5-8E2CBD91744F}" srcOrd="0" destOrd="0" presId="urn:microsoft.com/office/officeart/2018/2/layout/IconLabelList"/>
    <dgm:cxn modelId="{EC08DBF5-9F6B-4EBB-A377-0944F1582222}" type="presParOf" srcId="{DABF7054-305D-4E6C-B88C-5CB1D96BAF4E}" destId="{25441045-6C85-4C12-8E0E-701770E4281F}" srcOrd="1" destOrd="0" presId="urn:microsoft.com/office/officeart/2018/2/layout/IconLabelList"/>
    <dgm:cxn modelId="{E5CDC416-77A5-4602-A20F-9BE7EB441E60}" type="presParOf" srcId="{DABF7054-305D-4E6C-B88C-5CB1D96BAF4E}" destId="{A2598B52-FE23-478C-9D94-BFA2DB2D03D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A33C54-BDF4-42ED-9A36-0EA38811F14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7FBF1BD-A413-4D42-B181-D4CC00F4FC65}">
      <dgm:prSet/>
      <dgm:spPr/>
      <dgm:t>
        <a:bodyPr/>
        <a:lstStyle/>
        <a:p>
          <a:pPr>
            <a:lnSpc>
              <a:spcPct val="100000"/>
            </a:lnSpc>
          </a:pPr>
          <a:r>
            <a:rPr lang="en-US" dirty="0"/>
            <a:t>What patterns can be identified from the existing data, and how can they be classified as good</a:t>
          </a:r>
          <a:r>
            <a:rPr lang="he-IL" dirty="0"/>
            <a:t> </a:t>
          </a:r>
          <a:r>
            <a:rPr lang="en-US" dirty="0"/>
            <a:t>or bad?</a:t>
          </a:r>
        </a:p>
      </dgm:t>
    </dgm:pt>
    <dgm:pt modelId="{A22E02AF-0E19-44B1-A7CE-DDBF8BE197B0}" type="parTrans" cxnId="{C8478909-B5AC-425B-9FF5-023B5348EBBD}">
      <dgm:prSet/>
      <dgm:spPr/>
      <dgm:t>
        <a:bodyPr/>
        <a:lstStyle/>
        <a:p>
          <a:endParaRPr lang="en-US"/>
        </a:p>
      </dgm:t>
    </dgm:pt>
    <dgm:pt modelId="{76D51DD5-E28E-4469-A3AF-3128A1F6873C}" type="sibTrans" cxnId="{C8478909-B5AC-425B-9FF5-023B5348EBBD}">
      <dgm:prSet/>
      <dgm:spPr/>
      <dgm:t>
        <a:bodyPr/>
        <a:lstStyle/>
        <a:p>
          <a:pPr>
            <a:lnSpc>
              <a:spcPct val="100000"/>
            </a:lnSpc>
          </a:pPr>
          <a:endParaRPr lang="en-US"/>
        </a:p>
      </dgm:t>
    </dgm:pt>
    <dgm:pt modelId="{3B98DE7F-A141-4EA7-9BE4-C44A1E9270B9}">
      <dgm:prSet/>
      <dgm:spPr/>
      <dgm:t>
        <a:bodyPr/>
        <a:lstStyle/>
        <a:p>
          <a:pPr>
            <a:lnSpc>
              <a:spcPct val="100000"/>
            </a:lnSpc>
          </a:pPr>
          <a:r>
            <a:rPr lang="en-US" dirty="0"/>
            <a:t>How can these patterns be presented to the user in a clear and accessible way?</a:t>
          </a:r>
        </a:p>
      </dgm:t>
    </dgm:pt>
    <dgm:pt modelId="{F0D8BC5E-D50C-42E1-A719-2A6CEE41F15F}" type="parTrans" cxnId="{0406703D-8308-4ACD-BF70-8D30C162695E}">
      <dgm:prSet/>
      <dgm:spPr/>
      <dgm:t>
        <a:bodyPr/>
        <a:lstStyle/>
        <a:p>
          <a:endParaRPr lang="en-US"/>
        </a:p>
      </dgm:t>
    </dgm:pt>
    <dgm:pt modelId="{934C9681-6251-45C7-8090-4A299105E953}" type="sibTrans" cxnId="{0406703D-8308-4ACD-BF70-8D30C162695E}">
      <dgm:prSet/>
      <dgm:spPr/>
      <dgm:t>
        <a:bodyPr/>
        <a:lstStyle/>
        <a:p>
          <a:endParaRPr lang="en-US"/>
        </a:p>
      </dgm:t>
    </dgm:pt>
    <dgm:pt modelId="{5D2FCBE4-9727-4817-B3D5-5535FEBAFF11}" type="pres">
      <dgm:prSet presAssocID="{2EA33C54-BDF4-42ED-9A36-0EA38811F148}" presName="root" presStyleCnt="0">
        <dgm:presLayoutVars>
          <dgm:dir/>
          <dgm:resizeHandles val="exact"/>
        </dgm:presLayoutVars>
      </dgm:prSet>
      <dgm:spPr/>
    </dgm:pt>
    <dgm:pt modelId="{8BCBD173-2067-4F00-8F7A-2B60A6F1A186}" type="pres">
      <dgm:prSet presAssocID="{2EA33C54-BDF4-42ED-9A36-0EA38811F148}" presName="container" presStyleCnt="0">
        <dgm:presLayoutVars>
          <dgm:dir/>
          <dgm:resizeHandles val="exact"/>
        </dgm:presLayoutVars>
      </dgm:prSet>
      <dgm:spPr/>
    </dgm:pt>
    <dgm:pt modelId="{148555E4-E0EB-4067-BCBD-A1726CFCEC47}" type="pres">
      <dgm:prSet presAssocID="{37FBF1BD-A413-4D42-B181-D4CC00F4FC65}" presName="compNode" presStyleCnt="0"/>
      <dgm:spPr/>
    </dgm:pt>
    <dgm:pt modelId="{A6A65EBA-BB10-4626-9AB6-5995089CCFB0}" type="pres">
      <dgm:prSet presAssocID="{37FBF1BD-A413-4D42-B181-D4CC00F4FC65}" presName="iconBgRect" presStyleLbl="bgShp" presStyleIdx="0" presStyleCnt="2"/>
      <dgm:spPr/>
    </dgm:pt>
    <dgm:pt modelId="{71FFCCCD-3342-4A7B-90DC-8834AF1196B3}" type="pres">
      <dgm:prSet presAssocID="{37FBF1BD-A413-4D42-B181-D4CC00F4FC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סטטיסטיקה"/>
        </a:ext>
      </dgm:extLst>
    </dgm:pt>
    <dgm:pt modelId="{E245ED3F-BB55-4856-A46D-480EBC15D04B}" type="pres">
      <dgm:prSet presAssocID="{37FBF1BD-A413-4D42-B181-D4CC00F4FC65}" presName="spaceRect" presStyleCnt="0"/>
      <dgm:spPr/>
    </dgm:pt>
    <dgm:pt modelId="{1098F2FE-2FE3-4E9C-90E8-B017C53482FB}" type="pres">
      <dgm:prSet presAssocID="{37FBF1BD-A413-4D42-B181-D4CC00F4FC65}" presName="textRect" presStyleLbl="revTx" presStyleIdx="0" presStyleCnt="2">
        <dgm:presLayoutVars>
          <dgm:chMax val="1"/>
          <dgm:chPref val="1"/>
        </dgm:presLayoutVars>
      </dgm:prSet>
      <dgm:spPr/>
    </dgm:pt>
    <dgm:pt modelId="{2E4DE06A-17C2-428D-A224-89069ED2F335}" type="pres">
      <dgm:prSet presAssocID="{76D51DD5-E28E-4469-A3AF-3128A1F6873C}" presName="sibTrans" presStyleLbl="sibTrans2D1" presStyleIdx="0" presStyleCnt="0"/>
      <dgm:spPr/>
    </dgm:pt>
    <dgm:pt modelId="{80E77D38-2792-41FE-8F3D-C63D64810BB2}" type="pres">
      <dgm:prSet presAssocID="{3B98DE7F-A141-4EA7-9BE4-C44A1E9270B9}" presName="compNode" presStyleCnt="0"/>
      <dgm:spPr/>
    </dgm:pt>
    <dgm:pt modelId="{F12EEDD0-13BB-4587-945D-545C8D6E406F}" type="pres">
      <dgm:prSet presAssocID="{3B98DE7F-A141-4EA7-9BE4-C44A1E9270B9}" presName="iconBgRect" presStyleLbl="bgShp" presStyleIdx="1" presStyleCnt="2"/>
      <dgm:spPr/>
    </dgm:pt>
    <dgm:pt modelId="{2B612DC2-82E2-4DA5-B8F4-262E1A09C29D}" type="pres">
      <dgm:prSet presAssocID="{3B98DE7F-A141-4EA7-9BE4-C44A1E9270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C0895B46-B2BB-4C61-809A-EF75E5B1C12B}" type="pres">
      <dgm:prSet presAssocID="{3B98DE7F-A141-4EA7-9BE4-C44A1E9270B9}" presName="spaceRect" presStyleCnt="0"/>
      <dgm:spPr/>
    </dgm:pt>
    <dgm:pt modelId="{D29675BD-B4EF-40CA-967E-BD4B09BD44A2}" type="pres">
      <dgm:prSet presAssocID="{3B98DE7F-A141-4EA7-9BE4-C44A1E9270B9}" presName="textRect" presStyleLbl="revTx" presStyleIdx="1" presStyleCnt="2">
        <dgm:presLayoutVars>
          <dgm:chMax val="1"/>
          <dgm:chPref val="1"/>
        </dgm:presLayoutVars>
      </dgm:prSet>
      <dgm:spPr/>
    </dgm:pt>
  </dgm:ptLst>
  <dgm:cxnLst>
    <dgm:cxn modelId="{C8478909-B5AC-425B-9FF5-023B5348EBBD}" srcId="{2EA33C54-BDF4-42ED-9A36-0EA38811F148}" destId="{37FBF1BD-A413-4D42-B181-D4CC00F4FC65}" srcOrd="0" destOrd="0" parTransId="{A22E02AF-0E19-44B1-A7CE-DDBF8BE197B0}" sibTransId="{76D51DD5-E28E-4469-A3AF-3128A1F6873C}"/>
    <dgm:cxn modelId="{C036CF0D-6713-4186-A672-3E159DB4291E}" type="presOf" srcId="{2EA33C54-BDF4-42ED-9A36-0EA38811F148}" destId="{5D2FCBE4-9727-4817-B3D5-5535FEBAFF11}" srcOrd="0" destOrd="0" presId="urn:microsoft.com/office/officeart/2018/2/layout/IconCircleList"/>
    <dgm:cxn modelId="{654CF637-B646-4C61-9BB6-4A60266A5F5B}" type="presOf" srcId="{3B98DE7F-A141-4EA7-9BE4-C44A1E9270B9}" destId="{D29675BD-B4EF-40CA-967E-BD4B09BD44A2}" srcOrd="0" destOrd="0" presId="urn:microsoft.com/office/officeart/2018/2/layout/IconCircleList"/>
    <dgm:cxn modelId="{0406703D-8308-4ACD-BF70-8D30C162695E}" srcId="{2EA33C54-BDF4-42ED-9A36-0EA38811F148}" destId="{3B98DE7F-A141-4EA7-9BE4-C44A1E9270B9}" srcOrd="1" destOrd="0" parTransId="{F0D8BC5E-D50C-42E1-A719-2A6CEE41F15F}" sibTransId="{934C9681-6251-45C7-8090-4A299105E953}"/>
    <dgm:cxn modelId="{53F1DB90-97DB-4F71-9C79-7CDEC27EBDC6}" type="presOf" srcId="{76D51DD5-E28E-4469-A3AF-3128A1F6873C}" destId="{2E4DE06A-17C2-428D-A224-89069ED2F335}" srcOrd="0" destOrd="0" presId="urn:microsoft.com/office/officeart/2018/2/layout/IconCircleList"/>
    <dgm:cxn modelId="{8BDD62BA-AA41-4710-8D9C-B41E643C5EDF}" type="presOf" srcId="{37FBF1BD-A413-4D42-B181-D4CC00F4FC65}" destId="{1098F2FE-2FE3-4E9C-90E8-B017C53482FB}" srcOrd="0" destOrd="0" presId="urn:microsoft.com/office/officeart/2018/2/layout/IconCircleList"/>
    <dgm:cxn modelId="{008C1983-E1DC-45EC-AD80-10153755FA27}" type="presParOf" srcId="{5D2FCBE4-9727-4817-B3D5-5535FEBAFF11}" destId="{8BCBD173-2067-4F00-8F7A-2B60A6F1A186}" srcOrd="0" destOrd="0" presId="urn:microsoft.com/office/officeart/2018/2/layout/IconCircleList"/>
    <dgm:cxn modelId="{D007AC6A-813D-45D6-81F0-318AB9034B9B}" type="presParOf" srcId="{8BCBD173-2067-4F00-8F7A-2B60A6F1A186}" destId="{148555E4-E0EB-4067-BCBD-A1726CFCEC47}" srcOrd="0" destOrd="0" presId="urn:microsoft.com/office/officeart/2018/2/layout/IconCircleList"/>
    <dgm:cxn modelId="{393EB6DF-8E54-4336-A49C-3E8E4ECE2EF9}" type="presParOf" srcId="{148555E4-E0EB-4067-BCBD-A1726CFCEC47}" destId="{A6A65EBA-BB10-4626-9AB6-5995089CCFB0}" srcOrd="0" destOrd="0" presId="urn:microsoft.com/office/officeart/2018/2/layout/IconCircleList"/>
    <dgm:cxn modelId="{E9A06EB2-8C2A-4792-AFFE-B7EA25875D12}" type="presParOf" srcId="{148555E4-E0EB-4067-BCBD-A1726CFCEC47}" destId="{71FFCCCD-3342-4A7B-90DC-8834AF1196B3}" srcOrd="1" destOrd="0" presId="urn:microsoft.com/office/officeart/2018/2/layout/IconCircleList"/>
    <dgm:cxn modelId="{62BA8DB1-AB5A-4C17-B674-C52A2D471781}" type="presParOf" srcId="{148555E4-E0EB-4067-BCBD-A1726CFCEC47}" destId="{E245ED3F-BB55-4856-A46D-480EBC15D04B}" srcOrd="2" destOrd="0" presId="urn:microsoft.com/office/officeart/2018/2/layout/IconCircleList"/>
    <dgm:cxn modelId="{F7B01099-9DAE-448E-B98B-629AC363EF2F}" type="presParOf" srcId="{148555E4-E0EB-4067-BCBD-A1726CFCEC47}" destId="{1098F2FE-2FE3-4E9C-90E8-B017C53482FB}" srcOrd="3" destOrd="0" presId="urn:microsoft.com/office/officeart/2018/2/layout/IconCircleList"/>
    <dgm:cxn modelId="{613A9C7C-4538-4672-80C1-297375B6C13F}" type="presParOf" srcId="{8BCBD173-2067-4F00-8F7A-2B60A6F1A186}" destId="{2E4DE06A-17C2-428D-A224-89069ED2F335}" srcOrd="1" destOrd="0" presId="urn:microsoft.com/office/officeart/2018/2/layout/IconCircleList"/>
    <dgm:cxn modelId="{ADC7C23F-11A1-47DA-BCD2-D4BEBE067109}" type="presParOf" srcId="{8BCBD173-2067-4F00-8F7A-2B60A6F1A186}" destId="{80E77D38-2792-41FE-8F3D-C63D64810BB2}" srcOrd="2" destOrd="0" presId="urn:microsoft.com/office/officeart/2018/2/layout/IconCircleList"/>
    <dgm:cxn modelId="{4A154204-276E-4F25-9AD3-796B06C55E8B}" type="presParOf" srcId="{80E77D38-2792-41FE-8F3D-C63D64810BB2}" destId="{F12EEDD0-13BB-4587-945D-545C8D6E406F}" srcOrd="0" destOrd="0" presId="urn:microsoft.com/office/officeart/2018/2/layout/IconCircleList"/>
    <dgm:cxn modelId="{F1D154DF-4EAD-4FFB-BC6A-7F7277E3562F}" type="presParOf" srcId="{80E77D38-2792-41FE-8F3D-C63D64810BB2}" destId="{2B612DC2-82E2-4DA5-B8F4-262E1A09C29D}" srcOrd="1" destOrd="0" presId="urn:microsoft.com/office/officeart/2018/2/layout/IconCircleList"/>
    <dgm:cxn modelId="{4AD8F8B2-CAF1-4919-88AE-E3E8C8DD294B}" type="presParOf" srcId="{80E77D38-2792-41FE-8F3D-C63D64810BB2}" destId="{C0895B46-B2BB-4C61-809A-EF75E5B1C12B}" srcOrd="2" destOrd="0" presId="urn:microsoft.com/office/officeart/2018/2/layout/IconCircleList"/>
    <dgm:cxn modelId="{8B1692BC-2911-47FD-94C4-4786E565EA0F}" type="presParOf" srcId="{80E77D38-2792-41FE-8F3D-C63D64810BB2}" destId="{D29675BD-B4EF-40CA-967E-BD4B09BD44A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02CC3-9584-4659-92EF-8E97970D1308}">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063F7-3C0A-4FBA-AB56-CB1114323C5A}">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DF0B2D-18EC-4FDA-876A-FA7ED85DB189}">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Parkinson's: A neurodegenerative disease with no cure</a:t>
          </a:r>
        </a:p>
      </dsp:txBody>
      <dsp:txXfrm>
        <a:off x="1059754" y="4307"/>
        <a:ext cx="5304469" cy="917536"/>
      </dsp:txXfrm>
    </dsp:sp>
    <dsp:sp modelId="{8B9A6F44-62D0-4993-B538-E20344255E7C}">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97CAD-F044-42B5-88BE-7D977DD79F0C}">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D8BD83-D9AA-4A51-B708-0D5011D55CA8}">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Personal patterns improve disease understanding</a:t>
          </a:r>
        </a:p>
      </dsp:txBody>
      <dsp:txXfrm>
        <a:off x="1059754" y="1151227"/>
        <a:ext cx="5304469" cy="917536"/>
      </dsp:txXfrm>
    </dsp:sp>
    <dsp:sp modelId="{0C5CDB55-F66F-4593-9AE8-1948944E5D98}">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8E617-92B0-4843-9CEA-2B26D64BB9A0}">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1C9204-9A14-4829-BD1A-21F3E0C45CAA}">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Integrating technology to analyze patient data</a:t>
          </a:r>
        </a:p>
      </dsp:txBody>
      <dsp:txXfrm>
        <a:off x="1059754" y="2298147"/>
        <a:ext cx="5304469" cy="917536"/>
      </dsp:txXfrm>
    </dsp:sp>
    <dsp:sp modelId="{64B6C957-1B7A-4B46-87CF-56D9E4C6B282}">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63E9F-4E82-4428-AF5E-DDA075B5B2DE}">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E798E7-9A3E-4340-BE7A-948E451445E5}">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Presenting patterns through accessible and clear methods</a:t>
          </a:r>
        </a:p>
      </dsp:txBody>
      <dsp:txXfrm>
        <a:off x="1059754" y="3445068"/>
        <a:ext cx="5304469" cy="917536"/>
      </dsp:txXfrm>
    </dsp:sp>
    <dsp:sp modelId="{C8B30F31-E6EC-42F2-996B-EA132E4135D5}">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8BA67-7AE5-4144-9EF9-DA4157A26F75}">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8E836-A075-4FEA-ABFE-08F6F812E97F}">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dirty="0"/>
            <a:t>Enhancing quality of life and treatment</a:t>
          </a:r>
        </a:p>
      </dsp:txBody>
      <dsp:txXfrm>
        <a:off x="1059754" y="4591988"/>
        <a:ext cx="5304469" cy="91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FA846-B421-40A8-8309-84AACBAD83E6}">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B3C79-7EEE-4FF2-8C3B-15D534419C8F}">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Preparing data for advanced analysis tools</a:t>
          </a:r>
        </a:p>
      </dsp:txBody>
      <dsp:txXfrm>
        <a:off x="417971" y="2644140"/>
        <a:ext cx="2889450" cy="720000"/>
      </dsp:txXfrm>
    </dsp:sp>
    <dsp:sp modelId="{C003351E-EA46-4574-A589-67A6F750A62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7AD442-697F-4415-8E82-CB5E98CC518F}">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Converting data into a suitable format</a:t>
          </a:r>
        </a:p>
      </dsp:txBody>
      <dsp:txXfrm>
        <a:off x="3813075" y="2644140"/>
        <a:ext cx="2889450" cy="720000"/>
      </dsp:txXfrm>
    </dsp:sp>
    <dsp:sp modelId="{C1D2057E-F33C-4B55-90E5-8E2CBD91744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598B52-FE23-478C-9D94-BFA2DB2D03D3}">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A crucial step for accuracy and reliability</a:t>
          </a:r>
        </a:p>
      </dsp:txBody>
      <dsp:txXfrm>
        <a:off x="7208178" y="2644140"/>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65EBA-BB10-4626-9AB6-5995089CCFB0}">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FCCCD-3342-4A7B-90DC-8834AF1196B3}">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8F2FE-2FE3-4E9C-90E8-B017C53482FB}">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What patterns can be identified from the existing data, and how can they be classified as good</a:t>
          </a:r>
          <a:r>
            <a:rPr lang="he-IL" sz="2100" kern="1200" dirty="0"/>
            <a:t> </a:t>
          </a:r>
          <a:r>
            <a:rPr lang="en-US" sz="2100" kern="1200" dirty="0"/>
            <a:t>or bad?</a:t>
          </a:r>
        </a:p>
      </dsp:txBody>
      <dsp:txXfrm>
        <a:off x="1834517" y="1507711"/>
        <a:ext cx="3148942" cy="1335915"/>
      </dsp:txXfrm>
    </dsp:sp>
    <dsp:sp modelId="{F12EEDD0-13BB-4587-945D-545C8D6E406F}">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12DC2-82E2-4DA5-B8F4-262E1A09C29D}">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675BD-B4EF-40CA-967E-BD4B09BD44A2}">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How can these patterns be presented to the user in a clear and accessible way?</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F806E29-8206-4F73-B047-F6BC983BE5D7}" type="datetimeFigureOut">
              <a:rPr lang="he-IL" smtClean="0"/>
              <a:t>ה'/שבט/תשפ"ה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AE4575C-7348-4F1A-B1A0-F01952F3AFED}" type="slidenum">
              <a:rPr lang="he-IL" smtClean="0"/>
              <a:t>‹#›</a:t>
            </a:fld>
            <a:endParaRPr lang="he-IL"/>
          </a:p>
        </p:txBody>
      </p:sp>
    </p:spTree>
    <p:extLst>
      <p:ext uri="{BB962C8B-B14F-4D97-AF65-F5344CB8AC3E}">
        <p14:creationId xmlns:p14="http://schemas.microsoft.com/office/powerpoint/2010/main" val="4884095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Hi, my name is Yuval, and together with Noam, we will present you our project. Our project is called </a:t>
            </a:r>
            <a:r>
              <a:rPr lang="en-US" sz="1800" b="1" dirty="0" err="1">
                <a:effectLst/>
                <a:latin typeface="Calibri" panose="020F0502020204030204" pitchFamily="34" charset="0"/>
                <a:ea typeface="Calibri" panose="020F0502020204030204" pitchFamily="34" charset="0"/>
                <a:cs typeface="Arial" panose="020B0604020202020204" pitchFamily="34" charset="0"/>
              </a:rPr>
              <a:t>ParkSmart</a:t>
            </a:r>
            <a:r>
              <a:rPr lang="en-US" sz="1800" b="1" dirty="0">
                <a:effectLst/>
                <a:latin typeface="Calibri" panose="020F050202020403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It focuses on identifying personal patterns in the data of Parkinson's patients.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 goal of our project is to improve the quality of life for Parkinson's patients and improves treatment approaches.</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This is a research project conducted under the guidance of Dr. Julia </a:t>
            </a:r>
            <a:r>
              <a:rPr lang="en-US" sz="1800" b="1" dirty="0" err="1">
                <a:effectLst/>
                <a:latin typeface="Calibri" panose="020F0502020204030204" pitchFamily="34" charset="0"/>
                <a:ea typeface="Calibri" panose="020F0502020204030204" pitchFamily="34" charset="0"/>
                <a:cs typeface="Arial" panose="020B0604020202020204" pitchFamily="34" charset="0"/>
              </a:rPr>
              <a:t>Sheidin</a:t>
            </a:r>
            <a:r>
              <a:rPr lang="en-US" sz="1800" b="1" dirty="0">
                <a:effectLst/>
                <a:latin typeface="Calibri" panose="020F0502020204030204" pitchFamily="34" charset="0"/>
                <a:ea typeface="Calibri" panose="020F0502020204030204" pitchFamily="34" charset="0"/>
                <a:cs typeface="Arial" panose="020B0604020202020204" pitchFamily="34" charset="0"/>
              </a:rPr>
              <a:t> and Dr. Avital </a:t>
            </a:r>
            <a:r>
              <a:rPr lang="en-US" sz="1800" b="1" dirty="0" err="1">
                <a:effectLst/>
                <a:latin typeface="Calibri" panose="020F0502020204030204" pitchFamily="34" charset="0"/>
                <a:ea typeface="Calibri" panose="020F0502020204030204" pitchFamily="34" charset="0"/>
                <a:cs typeface="Arial" panose="020B0604020202020204" pitchFamily="34" charset="0"/>
              </a:rPr>
              <a:t>Shulner</a:t>
            </a:r>
            <a:r>
              <a:rPr lang="en-US" sz="1800" b="1" dirty="0">
                <a:effectLst/>
                <a:latin typeface="Calibri" panose="020F0502020204030204" pitchFamily="34" charset="0"/>
                <a:ea typeface="Calibri" panose="020F0502020204030204" pitchFamily="34" charset="0"/>
                <a:cs typeface="Arial" panose="020B0604020202020204" pitchFamily="34" charset="0"/>
              </a:rPr>
              <a:t>-Tal.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Our project is based on data collected from Michael, who is here with us today.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a:t>
            </a:fld>
            <a:endParaRPr lang="he-IL"/>
          </a:p>
        </p:txBody>
      </p:sp>
    </p:spTree>
    <p:extLst>
      <p:ext uri="{BB962C8B-B14F-4D97-AF65-F5344CB8AC3E}">
        <p14:creationId xmlns:p14="http://schemas.microsoft.com/office/powerpoint/2010/main" val="1043384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rial" panose="020B0604020202020204" pitchFamily="34" charset="0"/>
                <a:ea typeface="Times New Roman" panose="02020603050405020304" pitchFamily="18" charset="0"/>
                <a:cs typeface="Arial" panose="020B0604020202020204" pitchFamily="34" charset="0"/>
              </a:rPr>
              <a:t>• Our workflow consists of several key stages. It builds upon a previous project in which personal data from the patient was collected. In the next phase, we will preprocess the data to format it appropriately for analysis with the selected tools. We will then choose and apply the most suitable tool to identify meaningful patterns in the data. After that, we will select the best tool for presenting the results and display them accordingly. Finally, we will collect feedback from the patient to refine the system and ensure that the generated insights are truly useful.</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he-IL"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10</a:t>
            </a:fld>
            <a:endParaRPr lang="he-IL"/>
          </a:p>
        </p:txBody>
      </p:sp>
    </p:spTree>
    <p:extLst>
      <p:ext uri="{BB962C8B-B14F-4D97-AF65-F5344CB8AC3E}">
        <p14:creationId xmlns:p14="http://schemas.microsoft.com/office/powerpoint/2010/main" val="125152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1" dirty="0">
                <a:effectLst/>
                <a:latin typeface="Arial" panose="020B0604020202020204" pitchFamily="34" charset="0"/>
                <a:ea typeface="Times New Roman" panose="02020603050405020304" pitchFamily="18" charset="0"/>
              </a:rPr>
              <a:t>Through this interface, the user can view patterns identified by the system in a personalized manner. They can select the specific area of interest, such as nutrition, physical activity, and more. In this example, all categories have been selected for display. Additionally, during a meeting with Michael, he mentioned that he wanted to see both positive and negative patterns, so we added an option to display both. Finally, users can choose how they wish to view the explanations—visually, textually, or in a combined format. In the left-side screen, since all categories were selected, all daily activities are displayed. The graph shows the overall well-being indicator in blue and the Parkinson’s-related well-being indicator in yellow, both on a scale from 1 to 5, allowing users to observe patterns through the plotted points. In the textual representation, patterns are listed alongside a green or red dot, indicating whether the trend is positive or negative. The goal is to help users understand how factors such as physical activity or specific dietary choices impact their symptoms, enabling them to make informed decisions that improve their quality of life.</a:t>
            </a:r>
            <a:endParaRPr lang="he-IL"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11</a:t>
            </a:fld>
            <a:endParaRPr lang="he-IL"/>
          </a:p>
        </p:txBody>
      </p:sp>
    </p:spTree>
    <p:extLst>
      <p:ext uri="{BB962C8B-B14F-4D97-AF65-F5344CB8AC3E}">
        <p14:creationId xmlns:p14="http://schemas.microsoft.com/office/powerpoint/2010/main" val="266730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The main challenges in the project are: Using advanced tools requires a deep understanding to ensure that the results obtained are both accurate and relevant. Additionally, integrating different tools necessitates technical adjustments to ensure seamless system operation. Another challenge is ensuring that the identified patterns are genuinely beneficial to the patient.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800" b="1" dirty="0">
                <a:effectLst/>
                <a:latin typeface="Arial" panose="020B0604020202020204" pitchFamily="34" charset="0"/>
                <a:ea typeface="Times New Roman" panose="02020603050405020304" pitchFamily="18"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he-IL"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12</a:t>
            </a:fld>
            <a:endParaRPr lang="he-IL"/>
          </a:p>
        </p:txBody>
      </p:sp>
    </p:spTree>
    <p:extLst>
      <p:ext uri="{BB962C8B-B14F-4D97-AF65-F5344CB8AC3E}">
        <p14:creationId xmlns:p14="http://schemas.microsoft.com/office/powerpoint/2010/main" val="177265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rial" panose="020B0604020202020204" pitchFamily="34" charset="0"/>
                <a:ea typeface="Times New Roman" panose="02020603050405020304" pitchFamily="18" charset="0"/>
                <a:cs typeface="Arial" panose="020B0604020202020204" pitchFamily="34" charset="0"/>
              </a:rPr>
              <a:t>To evaluate the success of the project in terms of technical evaluation, we want to assess the suitability of the tools for the intended purpose, the system’s functionality, and its ability to identify patterns and present them in a clear and useful manner in terms of user evaluation, we want to ensure that the patterns displayed by the system for Michael are clear, relevant, and beneficial, additionally, we want to check with him which format for presenting the patterns (visual, textual, or combined) is the most effective for him.</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he-IL"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13</a:t>
            </a:fld>
            <a:endParaRPr lang="he-IL"/>
          </a:p>
        </p:txBody>
      </p:sp>
    </p:spTree>
    <p:extLst>
      <p:ext uri="{BB962C8B-B14F-4D97-AF65-F5344CB8AC3E}">
        <p14:creationId xmlns:p14="http://schemas.microsoft.com/office/powerpoint/2010/main" val="85567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14</a:t>
            </a:fld>
            <a:endParaRPr lang="he-IL"/>
          </a:p>
        </p:txBody>
      </p:sp>
    </p:spTree>
    <p:extLst>
      <p:ext uri="{BB962C8B-B14F-4D97-AF65-F5344CB8AC3E}">
        <p14:creationId xmlns:p14="http://schemas.microsoft.com/office/powerpoint/2010/main" val="2496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Parkinson's is a neurodegenerative disease with no cure, characterized by motor and non-motor symptoms.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By integrating technology, we aim to uncover patterns and understand the connect between daily activities to symptoms.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These patterns will present by accessible and clear methods.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2</a:t>
            </a:fld>
            <a:endParaRPr lang="he-IL"/>
          </a:p>
        </p:txBody>
      </p:sp>
    </p:spTree>
    <p:extLst>
      <p:ext uri="{BB962C8B-B14F-4D97-AF65-F5344CB8AC3E}">
        <p14:creationId xmlns:p14="http://schemas.microsoft.com/office/powerpoint/2010/main" val="411506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Parkinson's disease is caused by a deficiency of dopamine in the brain.</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Its symptoms include tremors, rigidity, slow movements, sleep problems, and depression.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 disease results from a combination of genetic and environmental factors.</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 disease has no cure, but various treatments can help to slow its progression and help manage its symptoms.</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3</a:t>
            </a:fld>
            <a:endParaRPr lang="he-IL"/>
          </a:p>
        </p:txBody>
      </p:sp>
    </p:spTree>
    <p:extLst>
      <p:ext uri="{BB962C8B-B14F-4D97-AF65-F5344CB8AC3E}">
        <p14:creationId xmlns:p14="http://schemas.microsoft.com/office/powerpoint/2010/main" val="248806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As part of a previous project, they collected data on the daily lives of Michael. </a:t>
            </a:r>
            <a:br>
              <a:rPr lang="he-IL" sz="1800" b="1"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As you can see, the data is organized in a table and contains many different of variables, such as sleep times, medications, diet, physical activities, and daily symptoms.</a:t>
            </a:r>
            <a:br>
              <a:rPr lang="he-IL" sz="1800" b="1"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 data is unstructured, meaning it is not organized in a fixed format.</a:t>
            </a:r>
            <a:br>
              <a:rPr lang="he-IL" sz="1800" b="1"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We use a User-Centered Design approach, focusing on the needs and feedback of Michael.</a:t>
            </a:r>
            <a:br>
              <a:rPr lang="he-IL" sz="1800" b="1"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We met with him and will continue to meet to ensure that the project helps improve his quality of life.</a:t>
            </a:r>
            <a:endParaRPr lang="en-US" sz="18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4</a:t>
            </a:fld>
            <a:endParaRPr lang="he-IL"/>
          </a:p>
        </p:txBody>
      </p:sp>
    </p:spTree>
    <p:extLst>
      <p:ext uri="{BB962C8B-B14F-4D97-AF65-F5344CB8AC3E}">
        <p14:creationId xmlns:p14="http://schemas.microsoft.com/office/powerpoint/2010/main" val="23855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In the first stage, we focused on understanding the collected data to identify its structure and key characteristics.</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Next, we will perform data pre-processing to convert the data into a format suitable for the analytical tools we plan to use.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This process makes ensures the data is ready for complex analyses, and helping to identify relevant patterns.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5</a:t>
            </a:fld>
            <a:endParaRPr lang="he-IL"/>
          </a:p>
        </p:txBody>
      </p:sp>
    </p:spTree>
    <p:extLst>
      <p:ext uri="{BB962C8B-B14F-4D97-AF65-F5344CB8AC3E}">
        <p14:creationId xmlns:p14="http://schemas.microsoft.com/office/powerpoint/2010/main" val="4131476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1" dirty="0">
                <a:effectLst/>
                <a:latin typeface="Calibri" panose="020F0502020204030204" pitchFamily="34" charset="0"/>
                <a:ea typeface="Calibri" panose="020F0502020204030204" pitchFamily="34" charset="0"/>
                <a:cs typeface="Arial" panose="020B0604020202020204" pitchFamily="34" charset="0"/>
              </a:rPr>
              <a:t>The research questions we want to examine in our project are:</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The first question: What patterns can be identified from the existing data, and how can they be classified as good or bad?</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And the second question: How can these patterns be presented to the user in a clear and accessible way?"</a:t>
            </a:r>
            <a:endParaRPr lang="en-US"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6</a:t>
            </a:fld>
            <a:endParaRPr lang="he-IL"/>
          </a:p>
        </p:txBody>
      </p:sp>
    </p:spTree>
    <p:extLst>
      <p:ext uri="{BB962C8B-B14F-4D97-AF65-F5344CB8AC3E}">
        <p14:creationId xmlns:p14="http://schemas.microsoft.com/office/powerpoint/2010/main" val="287194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Identifying patterns in the data is a key aspect of our project.</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This process helps uncover important relationships within the data</a:t>
            </a:r>
            <a:r>
              <a:rPr lang="he-IL" sz="1800" b="1" dirty="0">
                <a:effectLst/>
                <a:latin typeface="Calibri" panose="020F0502020204030204" pitchFamily="34" charset="0"/>
                <a:ea typeface="Calibri" panose="020F0502020204030204" pitchFamily="34" charset="0"/>
                <a:cs typeface="Arial" panose="020B0604020202020204" pitchFamily="34" charset="0"/>
              </a:rPr>
              <a:t>.</a:t>
            </a:r>
            <a:r>
              <a:rPr lang="he-IL" sz="1800" b="1" dirty="0">
                <a:effectLst/>
                <a:ea typeface="Calibri" panose="020F0502020204030204" pitchFamily="34" charset="0"/>
                <a:cs typeface="Calibri" panose="020F0502020204030204" pitchFamily="34" charset="0"/>
              </a:rPr>
              <a:t>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As a result, it improves both predictions and monitoring for patients.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Calibri" panose="020F0502020204030204" pitchFamily="34" charset="0"/>
                <a:ea typeface="Calibri" panose="020F0502020204030204" pitchFamily="34" charset="0"/>
                <a:cs typeface="Arial" panose="020B0604020202020204" pitchFamily="34" charset="0"/>
              </a:rPr>
              <a:t>To achieve this, we use in machine learning techniques, to perform advanced analysis on the collected data.</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7</a:t>
            </a:fld>
            <a:endParaRPr lang="he-IL"/>
          </a:p>
        </p:txBody>
      </p:sp>
    </p:spTree>
    <p:extLst>
      <p:ext uri="{BB962C8B-B14F-4D97-AF65-F5344CB8AC3E}">
        <p14:creationId xmlns:p14="http://schemas.microsoft.com/office/powerpoint/2010/main" val="125211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1" dirty="0">
                <a:effectLst/>
                <a:latin typeface="Arial" panose="020B0604020202020204" pitchFamily="34" charset="0"/>
                <a:ea typeface="Times New Roman" panose="02020603050405020304" pitchFamily="18" charset="0"/>
              </a:rPr>
              <a:t>To answer the first research question of the project, we examined two main tools for pattern identifying from the collected data: Weka and SVM. Weka is a user-friendly software that includes an intuitive graphical interface and a wide range of machine learning algorithms. Its advantage lies in the ease with which analyses can be performed without the need for coding. On the other hand, SVM is an advanced classification algorithm used for pattern recognition and provides highly accurate predictions for complex data. Its strength is its ability to handle datasets with a large number of features and detect intricate patterns. However, working with SVM requires more technical knowledge.</a:t>
            </a:r>
            <a:endParaRPr lang="en-US"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8</a:t>
            </a:fld>
            <a:endParaRPr lang="he-IL"/>
          </a:p>
        </p:txBody>
      </p:sp>
    </p:spTree>
    <p:extLst>
      <p:ext uri="{BB962C8B-B14F-4D97-AF65-F5344CB8AC3E}">
        <p14:creationId xmlns:p14="http://schemas.microsoft.com/office/powerpoint/2010/main" val="3370914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1" dirty="0">
                <a:effectLst/>
                <a:latin typeface="Arial" panose="020B0604020202020204" pitchFamily="34" charset="0"/>
                <a:ea typeface="Times New Roman" panose="02020603050405020304" pitchFamily="18" charset="0"/>
              </a:rPr>
              <a:t> To answer the second research question of the project, we examined Explainable AI tools that present patterns in a clear and accessible way. The tools tested were SHAP and LIME, both of which help understand the factors that influenced the model’s predictions but take different approaches: LIME focuses on local explanations and generates simple models to illustrate insights, making it flexible and easy to use. In contrast, SHAP provides a more comprehensive explanation, both locally and globally, and is based on solid mathematical theory, offering a deeper and more precise analysis.</a:t>
            </a:r>
            <a:endParaRPr lang="he-IL" b="1" dirty="0"/>
          </a:p>
        </p:txBody>
      </p:sp>
      <p:sp>
        <p:nvSpPr>
          <p:cNvPr id="4" name="מציין מיקום של מספר שקופית 3"/>
          <p:cNvSpPr>
            <a:spLocks noGrp="1"/>
          </p:cNvSpPr>
          <p:nvPr>
            <p:ph type="sldNum" sz="quarter" idx="5"/>
          </p:nvPr>
        </p:nvSpPr>
        <p:spPr/>
        <p:txBody>
          <a:bodyPr/>
          <a:lstStyle/>
          <a:p>
            <a:fld id="{EAE4575C-7348-4F1A-B1A0-F01952F3AFED}" type="slidenum">
              <a:rPr lang="he-IL" smtClean="0"/>
              <a:t>9</a:t>
            </a:fld>
            <a:endParaRPr lang="he-IL"/>
          </a:p>
        </p:txBody>
      </p:sp>
    </p:spTree>
    <p:extLst>
      <p:ext uri="{BB962C8B-B14F-4D97-AF65-F5344CB8AC3E}">
        <p14:creationId xmlns:p14="http://schemas.microsoft.com/office/powerpoint/2010/main" val="276234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89D0AC-3ECC-4948-A325-B9CF6DB10D6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C561542A-86BE-4292-A6FD-F83E29465E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C13F1ACC-EC41-4B0F-AD83-F7466DA89933}"/>
              </a:ext>
            </a:extLst>
          </p:cNvPr>
          <p:cNvSpPr>
            <a:spLocks noGrp="1"/>
          </p:cNvSpPr>
          <p:nvPr>
            <p:ph type="dt" sz="half" idx="10"/>
          </p:nvPr>
        </p:nvSpPr>
        <p:spPr/>
        <p:txBody>
          <a:bodyPr/>
          <a:lstStyle/>
          <a:p>
            <a:fld id="{BBC36D75-1EA6-448B-BC9A-A901693DEFA4}"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01D65CB7-3EF2-4ADC-B82D-9258995B05F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00CDCC7-C974-494F-BA11-AC9FC68CC8EE}"/>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359684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D0F95D-456F-48E8-9B8C-43AE8956027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3FF8951-075D-4554-964A-1AA01FF6BDC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77BEDD5-EB96-4167-BEFD-724FA34D98CD}"/>
              </a:ext>
            </a:extLst>
          </p:cNvPr>
          <p:cNvSpPr>
            <a:spLocks noGrp="1"/>
          </p:cNvSpPr>
          <p:nvPr>
            <p:ph type="dt" sz="half" idx="10"/>
          </p:nvPr>
        </p:nvSpPr>
        <p:spPr/>
        <p:txBody>
          <a:bodyPr/>
          <a:lstStyle/>
          <a:p>
            <a:fld id="{5A0B7D86-21B7-4555-B03D-85CD2C95541D}"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983F08B6-9A24-48C3-8E47-45371777D3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09F625-48F8-4D9B-8E2C-A59A254D65A1}"/>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73000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F39EFE2-698E-4B47-85B8-F2374A7DEF6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AFB1A69-009E-4673-8EB2-DAC1D97C3C7C}"/>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48B0393-9695-4BDE-A80D-D98856E1BCE4}"/>
              </a:ext>
            </a:extLst>
          </p:cNvPr>
          <p:cNvSpPr>
            <a:spLocks noGrp="1"/>
          </p:cNvSpPr>
          <p:nvPr>
            <p:ph type="dt" sz="half" idx="10"/>
          </p:nvPr>
        </p:nvSpPr>
        <p:spPr/>
        <p:txBody>
          <a:bodyPr/>
          <a:lstStyle/>
          <a:p>
            <a:fld id="{10C8E6B7-680D-49D3-B21F-AEA62854D10B}"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70EC4311-2375-4CEF-83E7-F2AB5A5BA7A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AA367D-B886-47E5-B7C3-23FAEC83E6F5}"/>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283933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93F226-2D54-49EA-ADC1-E7E96E51F82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773C6DD-A1F8-4D69-99E8-8F22909A00B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BAE7B61-F1AA-476E-9BB4-B96A280AA241}"/>
              </a:ext>
            </a:extLst>
          </p:cNvPr>
          <p:cNvSpPr>
            <a:spLocks noGrp="1"/>
          </p:cNvSpPr>
          <p:nvPr>
            <p:ph type="dt" sz="half" idx="10"/>
          </p:nvPr>
        </p:nvSpPr>
        <p:spPr/>
        <p:txBody>
          <a:bodyPr/>
          <a:lstStyle/>
          <a:p>
            <a:fld id="{0088D1E5-2548-49D2-A6D6-B756D8CECAB6}"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694DBF6F-C709-4961-BC51-A4D88458C99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5341DEC-1D61-4BBA-A87D-0B02A8DEAE4B}"/>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410791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F3B968-3BC2-41F7-889E-0364EECC7B2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D325FC9-57C8-46BF-8B8F-87B20B1923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A0F9F6A-7375-4AF0-A077-A224A6A158C3}"/>
              </a:ext>
            </a:extLst>
          </p:cNvPr>
          <p:cNvSpPr>
            <a:spLocks noGrp="1"/>
          </p:cNvSpPr>
          <p:nvPr>
            <p:ph type="dt" sz="half" idx="10"/>
          </p:nvPr>
        </p:nvSpPr>
        <p:spPr/>
        <p:txBody>
          <a:bodyPr/>
          <a:lstStyle/>
          <a:p>
            <a:fld id="{3BDF8B27-F3E8-4C56-99D9-1CBD090E6981}"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AB93980C-E59F-4BA4-9E9A-7324097A4A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A69AE3F-354D-4896-AFA1-CE08095298F3}"/>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317819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43958D-5350-45A5-A2A5-CA8FC0A279F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5934EA6-5104-4BAF-93DB-F686A028F56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8CC35C56-C89C-4AEC-B383-FC1FFE3EB93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531EA01-A407-406D-8DD6-2C584F4DA827}"/>
              </a:ext>
            </a:extLst>
          </p:cNvPr>
          <p:cNvSpPr>
            <a:spLocks noGrp="1"/>
          </p:cNvSpPr>
          <p:nvPr>
            <p:ph type="dt" sz="half" idx="10"/>
          </p:nvPr>
        </p:nvSpPr>
        <p:spPr/>
        <p:txBody>
          <a:bodyPr/>
          <a:lstStyle/>
          <a:p>
            <a:fld id="{5D25E774-E83B-43F5-AE9B-19EB225F2C11}" type="datetime8">
              <a:rPr lang="he-IL" smtClean="0"/>
              <a:t>03 פברואר 25</a:t>
            </a:fld>
            <a:endParaRPr lang="he-IL"/>
          </a:p>
        </p:txBody>
      </p:sp>
      <p:sp>
        <p:nvSpPr>
          <p:cNvPr id="6" name="מציין מיקום של כותרת תחתונה 5">
            <a:extLst>
              <a:ext uri="{FF2B5EF4-FFF2-40B4-BE49-F238E27FC236}">
                <a16:creationId xmlns:a16="http://schemas.microsoft.com/office/drawing/2014/main" id="{93FDB9FB-2744-4A9A-A053-4B2DB74C2E5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34534B-51F3-49CA-89AB-ACAE14C46ED6}"/>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78885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3A539D-8A99-40CC-B00D-FB37741575DC}"/>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844D50D-C501-46D3-899B-1FBD8EBB9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979247AC-1F2E-4F0B-BE76-6B19064000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F550B5C-2495-4857-84D6-9E82A9C1A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FD9CC5BA-D6AC-418C-B38F-B72AC75D11B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502A4151-F3ED-42BA-B148-346CE2B87FAF}"/>
              </a:ext>
            </a:extLst>
          </p:cNvPr>
          <p:cNvSpPr>
            <a:spLocks noGrp="1"/>
          </p:cNvSpPr>
          <p:nvPr>
            <p:ph type="dt" sz="half" idx="10"/>
          </p:nvPr>
        </p:nvSpPr>
        <p:spPr/>
        <p:txBody>
          <a:bodyPr/>
          <a:lstStyle/>
          <a:p>
            <a:fld id="{3D105769-9A06-455B-B2AE-31BA0548E8FD}" type="datetime8">
              <a:rPr lang="he-IL" smtClean="0"/>
              <a:t>03 פברואר 25</a:t>
            </a:fld>
            <a:endParaRPr lang="he-IL"/>
          </a:p>
        </p:txBody>
      </p:sp>
      <p:sp>
        <p:nvSpPr>
          <p:cNvPr id="8" name="מציין מיקום של כותרת תחתונה 7">
            <a:extLst>
              <a:ext uri="{FF2B5EF4-FFF2-40B4-BE49-F238E27FC236}">
                <a16:creationId xmlns:a16="http://schemas.microsoft.com/office/drawing/2014/main" id="{295D1CB6-CC91-4467-A6AD-CA7F5912D53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2E5C9E2-5528-4A57-8F94-2E4192CB2C02}"/>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06719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8CA802-1216-4CF5-840C-036CCF732A0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7A4D30D-4A37-4A69-BCF4-1C0F856043CD}"/>
              </a:ext>
            </a:extLst>
          </p:cNvPr>
          <p:cNvSpPr>
            <a:spLocks noGrp="1"/>
          </p:cNvSpPr>
          <p:nvPr>
            <p:ph type="dt" sz="half" idx="10"/>
          </p:nvPr>
        </p:nvSpPr>
        <p:spPr/>
        <p:txBody>
          <a:bodyPr/>
          <a:lstStyle/>
          <a:p>
            <a:fld id="{DD1B7332-8031-4876-BEE3-615084A3A660}" type="datetime8">
              <a:rPr lang="he-IL" smtClean="0"/>
              <a:t>03 פברואר 25</a:t>
            </a:fld>
            <a:endParaRPr lang="he-IL"/>
          </a:p>
        </p:txBody>
      </p:sp>
      <p:sp>
        <p:nvSpPr>
          <p:cNvPr id="4" name="מציין מיקום של כותרת תחתונה 3">
            <a:extLst>
              <a:ext uri="{FF2B5EF4-FFF2-40B4-BE49-F238E27FC236}">
                <a16:creationId xmlns:a16="http://schemas.microsoft.com/office/drawing/2014/main" id="{EE58C6E6-C675-46F7-BA6C-625FB547D5C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0FFFA0D-6E39-42BB-A87B-C08415559B95}"/>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012526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3651DE1-8C15-4C3E-BD50-84872B6229CC}"/>
              </a:ext>
            </a:extLst>
          </p:cNvPr>
          <p:cNvSpPr>
            <a:spLocks noGrp="1"/>
          </p:cNvSpPr>
          <p:nvPr>
            <p:ph type="dt" sz="half" idx="10"/>
          </p:nvPr>
        </p:nvSpPr>
        <p:spPr/>
        <p:txBody>
          <a:bodyPr/>
          <a:lstStyle/>
          <a:p>
            <a:fld id="{21B22F11-37D3-4512-87E4-DD8EC3880164}" type="datetime8">
              <a:rPr lang="he-IL" smtClean="0"/>
              <a:t>03 פברואר 25</a:t>
            </a:fld>
            <a:endParaRPr lang="he-IL"/>
          </a:p>
        </p:txBody>
      </p:sp>
      <p:sp>
        <p:nvSpPr>
          <p:cNvPr id="3" name="מציין מיקום של כותרת תחתונה 2">
            <a:extLst>
              <a:ext uri="{FF2B5EF4-FFF2-40B4-BE49-F238E27FC236}">
                <a16:creationId xmlns:a16="http://schemas.microsoft.com/office/drawing/2014/main" id="{696B9595-1326-42A0-8F10-1DBC6FD03E17}"/>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83C73A0-1D02-4FC2-BAB9-440F8A48A647}"/>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98434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780B2E-D87F-40B0-B063-F3FAD09F00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54E58C5-03DF-4D75-9DA6-739E16BEF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2278973B-3EA3-43B2-9081-8FF828290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A63452B-941F-48E2-B2CD-C4907B819534}"/>
              </a:ext>
            </a:extLst>
          </p:cNvPr>
          <p:cNvSpPr>
            <a:spLocks noGrp="1"/>
          </p:cNvSpPr>
          <p:nvPr>
            <p:ph type="dt" sz="half" idx="10"/>
          </p:nvPr>
        </p:nvSpPr>
        <p:spPr/>
        <p:txBody>
          <a:bodyPr/>
          <a:lstStyle/>
          <a:p>
            <a:fld id="{FC005525-183D-468D-BF43-921DB17167AA}" type="datetime8">
              <a:rPr lang="he-IL" smtClean="0"/>
              <a:t>03 פברואר 25</a:t>
            </a:fld>
            <a:endParaRPr lang="he-IL"/>
          </a:p>
        </p:txBody>
      </p:sp>
      <p:sp>
        <p:nvSpPr>
          <p:cNvPr id="6" name="מציין מיקום של כותרת תחתונה 5">
            <a:extLst>
              <a:ext uri="{FF2B5EF4-FFF2-40B4-BE49-F238E27FC236}">
                <a16:creationId xmlns:a16="http://schemas.microsoft.com/office/drawing/2014/main" id="{9B2D42E9-09D3-46C1-91F6-77546C081F3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6F59CCA-E07F-4C49-9F57-02732A6BAB36}"/>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113216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815F26-E52B-4FEF-9BB8-393A54673B3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13D2EE83-C1E5-4F75-8BAF-2C5FE71AE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72AB83E-8A85-4C05-ACE3-1CB7F2574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1EAC875-CE46-4BA2-94A6-A29E336A8539}"/>
              </a:ext>
            </a:extLst>
          </p:cNvPr>
          <p:cNvSpPr>
            <a:spLocks noGrp="1"/>
          </p:cNvSpPr>
          <p:nvPr>
            <p:ph type="dt" sz="half" idx="10"/>
          </p:nvPr>
        </p:nvSpPr>
        <p:spPr/>
        <p:txBody>
          <a:bodyPr/>
          <a:lstStyle/>
          <a:p>
            <a:fld id="{02089199-DBB5-4314-8BED-5D736FC9D952}" type="datetime8">
              <a:rPr lang="he-IL" smtClean="0"/>
              <a:t>03 פברואר 25</a:t>
            </a:fld>
            <a:endParaRPr lang="he-IL"/>
          </a:p>
        </p:txBody>
      </p:sp>
      <p:sp>
        <p:nvSpPr>
          <p:cNvPr id="6" name="מציין מיקום של כותרת תחתונה 5">
            <a:extLst>
              <a:ext uri="{FF2B5EF4-FFF2-40B4-BE49-F238E27FC236}">
                <a16:creationId xmlns:a16="http://schemas.microsoft.com/office/drawing/2014/main" id="{C70D5ED5-4A1B-4321-AF37-9E5B51FDD05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8FD430E-BDEB-497E-8CBF-9D63B12E06DB}"/>
              </a:ext>
            </a:extLst>
          </p:cNvPr>
          <p:cNvSpPr>
            <a:spLocks noGrp="1"/>
          </p:cNvSpPr>
          <p:nvPr>
            <p:ph type="sldNum" sz="quarter" idx="12"/>
          </p:nvPr>
        </p:nvSpPr>
        <p:spPr/>
        <p:txBody>
          <a:bodyPr/>
          <a:lstStyle/>
          <a:p>
            <a:fld id="{BC5CD3C6-F50A-41F2-B1AF-E843859F08AE}" type="slidenum">
              <a:rPr lang="he-IL" smtClean="0"/>
              <a:t>‹#›</a:t>
            </a:fld>
            <a:endParaRPr lang="he-IL"/>
          </a:p>
        </p:txBody>
      </p:sp>
    </p:spTree>
    <p:extLst>
      <p:ext uri="{BB962C8B-B14F-4D97-AF65-F5344CB8AC3E}">
        <p14:creationId xmlns:p14="http://schemas.microsoft.com/office/powerpoint/2010/main" val="323696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E26AE73-4EEB-4357-A9F6-A663FBEED26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0C29C11-EA0A-47D7-88F4-EC5A971861B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94B6E20-528A-4CED-8E99-B0B171E6B23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5D88B1BD-90C6-4F48-B0F2-1B991AFF0F42}" type="datetime8">
              <a:rPr lang="he-IL" smtClean="0"/>
              <a:t>03 פברואר 25</a:t>
            </a:fld>
            <a:endParaRPr lang="he-IL"/>
          </a:p>
        </p:txBody>
      </p:sp>
      <p:sp>
        <p:nvSpPr>
          <p:cNvPr id="5" name="מציין מיקום של כותרת תחתונה 4">
            <a:extLst>
              <a:ext uri="{FF2B5EF4-FFF2-40B4-BE49-F238E27FC236}">
                <a16:creationId xmlns:a16="http://schemas.microsoft.com/office/drawing/2014/main" id="{7F199453-F64C-4C9B-99FB-92FC54BA2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380CC81B-E4F0-4478-A76D-064CAB60AB3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C5CD3C6-F50A-41F2-B1AF-E843859F08AE}" type="slidenum">
              <a:rPr lang="he-IL" smtClean="0"/>
              <a:t>‹#›</a:t>
            </a:fld>
            <a:endParaRPr lang="he-IL"/>
          </a:p>
        </p:txBody>
      </p:sp>
    </p:spTree>
    <p:extLst>
      <p:ext uri="{BB962C8B-B14F-4D97-AF65-F5344CB8AC3E}">
        <p14:creationId xmlns:p14="http://schemas.microsoft.com/office/powerpoint/2010/main" val="1530806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F15158-128B-43D8-88CD-B5191653E88C}"/>
              </a:ext>
            </a:extLst>
          </p:cNvPr>
          <p:cNvSpPr>
            <a:spLocks noGrp="1"/>
          </p:cNvSpPr>
          <p:nvPr>
            <p:ph type="ctrTitle"/>
          </p:nvPr>
        </p:nvSpPr>
        <p:spPr>
          <a:xfrm>
            <a:off x="1524000" y="1927411"/>
            <a:ext cx="9144000" cy="901234"/>
          </a:xfrm>
        </p:spPr>
        <p:txBody>
          <a:bodyPr>
            <a:normAutofit fontScale="90000"/>
          </a:bodyPr>
          <a:lstStyle/>
          <a:p>
            <a:r>
              <a:rPr lang="en-US" b="1" dirty="0" err="1"/>
              <a:t>ParkSmart</a:t>
            </a:r>
            <a:endParaRPr lang="he-IL" b="1" dirty="0"/>
          </a:p>
        </p:txBody>
      </p:sp>
      <p:sp>
        <p:nvSpPr>
          <p:cNvPr id="3" name="כותרת משנה 2">
            <a:extLst>
              <a:ext uri="{FF2B5EF4-FFF2-40B4-BE49-F238E27FC236}">
                <a16:creationId xmlns:a16="http://schemas.microsoft.com/office/drawing/2014/main" id="{FFE95FDF-A6F6-4E43-8889-8914CD220AE7}"/>
              </a:ext>
            </a:extLst>
          </p:cNvPr>
          <p:cNvSpPr>
            <a:spLocks noGrp="1"/>
          </p:cNvSpPr>
          <p:nvPr>
            <p:ph type="subTitle" idx="1"/>
          </p:nvPr>
        </p:nvSpPr>
        <p:spPr>
          <a:xfrm>
            <a:off x="1524000" y="2828645"/>
            <a:ext cx="9144000" cy="1655762"/>
          </a:xfrm>
        </p:spPr>
        <p:txBody>
          <a:bodyPr/>
          <a:lstStyle/>
          <a:p>
            <a:pPr rtl="0"/>
            <a:r>
              <a:rPr lang="en-US" sz="1800" dirty="0"/>
              <a:t>Research of Pattern Recognition and Visualization Based on Personal Data for Support and Quality of Life Improvement for Parkinson's Patients.</a:t>
            </a:r>
            <a:endParaRPr lang="he-IL" sz="1800" dirty="0"/>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
        <p:nvSpPr>
          <p:cNvPr id="4" name="תיבת טקסט 3">
            <a:extLst>
              <a:ext uri="{FF2B5EF4-FFF2-40B4-BE49-F238E27FC236}">
                <a16:creationId xmlns:a16="http://schemas.microsoft.com/office/drawing/2014/main" id="{CB434B6C-D878-4F69-A41F-1A3F690D0FF7}"/>
              </a:ext>
            </a:extLst>
          </p:cNvPr>
          <p:cNvSpPr txBox="1"/>
          <p:nvPr/>
        </p:nvSpPr>
        <p:spPr>
          <a:xfrm>
            <a:off x="3720353" y="923365"/>
            <a:ext cx="4903694" cy="646331"/>
          </a:xfrm>
          <a:prstGeom prst="rect">
            <a:avLst/>
          </a:prstGeom>
          <a:noFill/>
        </p:spPr>
        <p:txBody>
          <a:bodyPr wrap="square" rtlCol="1">
            <a:spAutoFit/>
          </a:bodyPr>
          <a:lstStyle/>
          <a:p>
            <a:pPr algn="ctr" rtl="0"/>
            <a:r>
              <a:rPr lang="en-US" b="1" dirty="0"/>
              <a:t>Capstone Project Phase A</a:t>
            </a:r>
          </a:p>
          <a:p>
            <a:pPr algn="ctr" rtl="0"/>
            <a:r>
              <a:rPr lang="en-US" b="1" dirty="0"/>
              <a:t>25-1-R-5</a:t>
            </a:r>
            <a:endParaRPr lang="he-IL" b="1" dirty="0"/>
          </a:p>
        </p:txBody>
      </p:sp>
      <p:sp>
        <p:nvSpPr>
          <p:cNvPr id="5" name="תיבת טקסט 4">
            <a:extLst>
              <a:ext uri="{FF2B5EF4-FFF2-40B4-BE49-F238E27FC236}">
                <a16:creationId xmlns:a16="http://schemas.microsoft.com/office/drawing/2014/main" id="{7BA72B29-6A28-448B-A61C-1AA5A518EECB}"/>
              </a:ext>
            </a:extLst>
          </p:cNvPr>
          <p:cNvSpPr txBox="1"/>
          <p:nvPr/>
        </p:nvSpPr>
        <p:spPr>
          <a:xfrm>
            <a:off x="5082988" y="4108592"/>
            <a:ext cx="2178423" cy="1754326"/>
          </a:xfrm>
          <a:prstGeom prst="rect">
            <a:avLst/>
          </a:prstGeom>
          <a:noFill/>
        </p:spPr>
        <p:txBody>
          <a:bodyPr wrap="square" rtlCol="1">
            <a:spAutoFit/>
          </a:bodyPr>
          <a:lstStyle/>
          <a:p>
            <a:pPr algn="ctr" rtl="0"/>
            <a:r>
              <a:rPr lang="en-US" b="1" dirty="0"/>
              <a:t>Presented by:</a:t>
            </a:r>
          </a:p>
          <a:p>
            <a:pPr algn="ctr" rtl="0"/>
            <a:r>
              <a:rPr lang="en-US" dirty="0"/>
              <a:t>Yuval Shekel</a:t>
            </a:r>
          </a:p>
          <a:p>
            <a:pPr algn="ctr" rtl="0"/>
            <a:r>
              <a:rPr lang="en-US" dirty="0"/>
              <a:t>Noam </a:t>
            </a:r>
            <a:r>
              <a:rPr lang="en-US" dirty="0" err="1"/>
              <a:t>Vallach</a:t>
            </a:r>
            <a:endParaRPr lang="en-US" dirty="0"/>
          </a:p>
          <a:p>
            <a:pPr algn="ctr" rtl="0"/>
            <a:r>
              <a:rPr lang="en-US" b="1" dirty="0" err="1"/>
              <a:t>Supervison</a:t>
            </a:r>
            <a:r>
              <a:rPr lang="en-US" b="1" dirty="0"/>
              <a:t>:</a:t>
            </a:r>
          </a:p>
          <a:p>
            <a:pPr algn="ctr" rtl="0"/>
            <a:r>
              <a:rPr lang="en-US" dirty="0"/>
              <a:t>Dr. Julia </a:t>
            </a:r>
            <a:r>
              <a:rPr lang="en-US" dirty="0" err="1"/>
              <a:t>Sheidin</a:t>
            </a:r>
            <a:endParaRPr lang="en-US" dirty="0"/>
          </a:p>
          <a:p>
            <a:pPr algn="ctr" rtl="0"/>
            <a:r>
              <a:rPr lang="en-US" dirty="0"/>
              <a:t>Dr. Avital </a:t>
            </a:r>
            <a:r>
              <a:rPr lang="en-US" dirty="0" err="1"/>
              <a:t>Shulner</a:t>
            </a:r>
            <a:r>
              <a:rPr lang="en-US" dirty="0"/>
              <a:t> Tal</a:t>
            </a:r>
            <a:endParaRPr lang="he-IL" dirty="0"/>
          </a:p>
        </p:txBody>
      </p:sp>
      <p:pic>
        <p:nvPicPr>
          <p:cNvPr id="1026" name="Picture 2" descr="רעיון - ויקימילון">
            <a:extLst>
              <a:ext uri="{FF2B5EF4-FFF2-40B4-BE49-F238E27FC236}">
                <a16:creationId xmlns:a16="http://schemas.microsoft.com/office/drawing/2014/main" id="{360D468D-38A9-4E2F-B918-D44D34F50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204" y="3589525"/>
            <a:ext cx="1743075"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מציין מיקום של מספר שקופית 5">
            <a:extLst>
              <a:ext uri="{FF2B5EF4-FFF2-40B4-BE49-F238E27FC236}">
                <a16:creationId xmlns:a16="http://schemas.microsoft.com/office/drawing/2014/main" id="{072BBCB1-8096-4487-A88C-E9A05428F2BE}"/>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a:t>
            </a:fld>
            <a:endParaRPr lang="he-IL"/>
          </a:p>
        </p:txBody>
      </p:sp>
    </p:spTree>
    <p:extLst>
      <p:ext uri="{BB962C8B-B14F-4D97-AF65-F5344CB8AC3E}">
        <p14:creationId xmlns:p14="http://schemas.microsoft.com/office/powerpoint/2010/main" val="46737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976C63A-BF91-4033-BECF-9CAACECC86EF}"/>
              </a:ext>
            </a:extLst>
          </p:cNvPr>
          <p:cNvSpPr>
            <a:spLocks noGrp="1"/>
          </p:cNvSpPr>
          <p:nvPr>
            <p:ph type="title"/>
          </p:nvPr>
        </p:nvSpPr>
        <p:spPr>
          <a:xfrm>
            <a:off x="612648" y="1078992"/>
            <a:ext cx="6268770" cy="1536192"/>
          </a:xfrm>
        </p:spPr>
        <p:txBody>
          <a:bodyPr anchor="b">
            <a:normAutofit/>
          </a:bodyPr>
          <a:lstStyle/>
          <a:p>
            <a:pPr algn="ctr"/>
            <a:r>
              <a:rPr lang="en-US" sz="5200" b="1" dirty="0"/>
              <a:t>Work Process</a:t>
            </a:r>
            <a:endParaRPr lang="he-IL" sz="5200" b="1" dirty="0"/>
          </a:p>
        </p:txBody>
      </p:sp>
      <p:sp>
        <p:nvSpPr>
          <p:cNvPr id="11" name="Rectangle 10">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מציין מיקום תוכן 2">
            <a:extLst>
              <a:ext uri="{FF2B5EF4-FFF2-40B4-BE49-F238E27FC236}">
                <a16:creationId xmlns:a16="http://schemas.microsoft.com/office/drawing/2014/main" id="{96F24986-327A-4670-BCF8-473B5908B197}"/>
              </a:ext>
            </a:extLst>
          </p:cNvPr>
          <p:cNvSpPr>
            <a:spLocks noGrp="1"/>
          </p:cNvSpPr>
          <p:nvPr>
            <p:ph idx="1"/>
          </p:nvPr>
        </p:nvSpPr>
        <p:spPr>
          <a:xfrm>
            <a:off x="612648" y="3355848"/>
            <a:ext cx="6268770" cy="2825496"/>
          </a:xfrm>
        </p:spPr>
        <p:txBody>
          <a:bodyPr>
            <a:normAutofit/>
          </a:bodyPr>
          <a:lstStyle/>
          <a:p>
            <a:pPr algn="l" rtl="0"/>
            <a:r>
              <a:rPr lang="en-US" sz="2200" dirty="0"/>
              <a:t>Analysis of daily routines of patient</a:t>
            </a:r>
          </a:p>
          <a:p>
            <a:pPr algn="l" rtl="0"/>
            <a:r>
              <a:rPr lang="en-US" sz="2200" dirty="0"/>
              <a:t>Use of technologies for pattern recognition</a:t>
            </a:r>
          </a:p>
          <a:p>
            <a:pPr algn="l" rtl="0"/>
            <a:r>
              <a:rPr lang="en-US" sz="2200" dirty="0"/>
              <a:t>Presentation of patterns through XAI</a:t>
            </a:r>
          </a:p>
          <a:p>
            <a:pPr algn="l" rtl="0"/>
            <a:r>
              <a:rPr lang="en-US" sz="2200" dirty="0"/>
              <a:t>User feedback for system improvement</a:t>
            </a:r>
            <a:endParaRPr lang="he-IL" sz="2200" dirty="0"/>
          </a:p>
        </p:txBody>
      </p:sp>
      <p:pic>
        <p:nvPicPr>
          <p:cNvPr id="4" name="תמונה 3" descr="תמונה שמכילה טקסט, צילום מסך, תרשים, גופן&#10;&#10;התיאור נוצר באופן אוטומטי">
            <a:extLst>
              <a:ext uri="{FF2B5EF4-FFF2-40B4-BE49-F238E27FC236}">
                <a16:creationId xmlns:a16="http://schemas.microsoft.com/office/drawing/2014/main" id="{581C26F6-0B65-4969-8437-1CEECE9DFCCD}"/>
              </a:ext>
            </a:extLst>
          </p:cNvPr>
          <p:cNvPicPr/>
          <p:nvPr/>
        </p:nvPicPr>
        <p:blipFill>
          <a:blip r:embed="rId3">
            <a:extLst>
              <a:ext uri="{28A0092B-C50C-407E-A947-70E740481C1C}">
                <a14:useLocalDpi xmlns:a14="http://schemas.microsoft.com/office/drawing/2010/main" val="0"/>
              </a:ext>
            </a:extLst>
          </a:blip>
          <a:stretch>
            <a:fillRect/>
          </a:stretch>
        </p:blipFill>
        <p:spPr>
          <a:xfrm>
            <a:off x="8350386" y="601133"/>
            <a:ext cx="2525046" cy="5580211"/>
          </a:xfrm>
          <a:prstGeom prst="rect">
            <a:avLst/>
          </a:prstGeom>
        </p:spPr>
      </p:pic>
      <p:sp>
        <p:nvSpPr>
          <p:cNvPr id="6" name="מציין מיקום של מספר שקופית 5">
            <a:extLst>
              <a:ext uri="{FF2B5EF4-FFF2-40B4-BE49-F238E27FC236}">
                <a16:creationId xmlns:a16="http://schemas.microsoft.com/office/drawing/2014/main" id="{C0F74D85-F6DD-85B1-E56B-9796DF5FF287}"/>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10</a:t>
            </a:fld>
            <a:endParaRPr lang="he-IL"/>
          </a:p>
        </p:txBody>
      </p:sp>
    </p:spTree>
    <p:extLst>
      <p:ext uri="{BB962C8B-B14F-4D97-AF65-F5344CB8AC3E}">
        <p14:creationId xmlns:p14="http://schemas.microsoft.com/office/powerpoint/2010/main" val="317998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7153B5-63C8-4BE2-AC5D-AFDE8BAAE4BA}"/>
              </a:ext>
            </a:extLst>
          </p:cNvPr>
          <p:cNvSpPr>
            <a:spLocks noGrp="1"/>
          </p:cNvSpPr>
          <p:nvPr>
            <p:ph type="title"/>
          </p:nvPr>
        </p:nvSpPr>
        <p:spPr>
          <a:xfrm>
            <a:off x="762001" y="1141711"/>
            <a:ext cx="1418492" cy="804320"/>
          </a:xfrm>
        </p:spPr>
        <p:txBody>
          <a:bodyPr vert="horz" lIns="91440" tIns="45720" rIns="91440" bIns="45720" rtlCol="0" anchor="t">
            <a:normAutofit/>
          </a:bodyPr>
          <a:lstStyle/>
          <a:p>
            <a:pPr algn="l" rtl="0"/>
            <a:r>
              <a:rPr lang="en-US" sz="4800" b="1" dirty="0">
                <a:latin typeface="Calibri Light" panose="020F0302020204030204" pitchFamily="34" charset="0"/>
                <a:ea typeface="Calibri Light" panose="020F0302020204030204" pitchFamily="34" charset="0"/>
                <a:cs typeface="Calibri Light" panose="020F0302020204030204" pitchFamily="34" charset="0"/>
              </a:rPr>
              <a:t>GUI</a:t>
            </a:r>
          </a:p>
        </p:txBody>
      </p:sp>
      <p:cxnSp>
        <p:nvCxnSpPr>
          <p:cNvPr id="19" name="Straight Connector 18">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A9434003-C024-45B1-85B0-CADEF57BE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607670"/>
            <a:ext cx="2743199" cy="5931242"/>
          </a:xfrm>
          <a:prstGeom prst="rect">
            <a:avLst/>
          </a:prstGeom>
          <a:ln>
            <a:solidFill>
              <a:schemeClr val="tx1"/>
            </a:solidFill>
          </a:ln>
        </p:spPr>
      </p:pic>
      <p:pic>
        <p:nvPicPr>
          <p:cNvPr id="11" name="תמונה 10" descr="תמונה שמכילה טקסט, צילום מסך, תרשים, קו&#10;&#10;התיאור נוצר באופן אוטומטי">
            <a:extLst>
              <a:ext uri="{FF2B5EF4-FFF2-40B4-BE49-F238E27FC236}">
                <a16:creationId xmlns:a16="http://schemas.microsoft.com/office/drawing/2014/main" id="{7F5023FC-ACB1-45AB-97B5-7F03ECF05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0097" y="607670"/>
            <a:ext cx="2743199" cy="5931242"/>
          </a:xfrm>
          <a:prstGeom prst="rect">
            <a:avLst/>
          </a:prstGeom>
          <a:ln>
            <a:solidFill>
              <a:schemeClr val="tx1"/>
            </a:solidFill>
          </a:ln>
        </p:spPr>
      </p:pic>
      <p:sp>
        <p:nvSpPr>
          <p:cNvPr id="3" name="מציין מיקום של מספר שקופית 5">
            <a:extLst>
              <a:ext uri="{FF2B5EF4-FFF2-40B4-BE49-F238E27FC236}">
                <a16:creationId xmlns:a16="http://schemas.microsoft.com/office/drawing/2014/main" id="{F197D9B8-C37A-83C4-B82B-49990A991185}"/>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11</a:t>
            </a:fld>
            <a:endParaRPr lang="he-IL"/>
          </a:p>
        </p:txBody>
      </p:sp>
    </p:spTree>
    <p:extLst>
      <p:ext uri="{BB962C8B-B14F-4D97-AF65-F5344CB8AC3E}">
        <p14:creationId xmlns:p14="http://schemas.microsoft.com/office/powerpoint/2010/main" val="110192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76CB4F-E830-4B7A-9027-D511F93A8D20}"/>
              </a:ext>
            </a:extLst>
          </p:cNvPr>
          <p:cNvSpPr>
            <a:spLocks noGrp="1"/>
          </p:cNvSpPr>
          <p:nvPr>
            <p:ph type="title"/>
          </p:nvPr>
        </p:nvSpPr>
        <p:spPr>
          <a:xfrm>
            <a:off x="762000" y="1138265"/>
            <a:ext cx="5791199" cy="1401183"/>
          </a:xfrm>
        </p:spPr>
        <p:txBody>
          <a:bodyPr anchor="t">
            <a:normAutofit/>
          </a:bodyPr>
          <a:lstStyle/>
          <a:p>
            <a:pPr algn="ctr"/>
            <a:r>
              <a:rPr lang="en-US" sz="5400" b="1" dirty="0"/>
              <a:t>Expected Challenges</a:t>
            </a:r>
            <a:endParaRPr lang="he-IL" sz="5400" b="1" dirty="0"/>
          </a:p>
        </p:txBody>
      </p:sp>
      <p:cxnSp>
        <p:nvCxnSpPr>
          <p:cNvPr id="10247" name="Straight Connector 1024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8747CAE2-5B88-4D8D-B3F7-8F2DE629344A}"/>
              </a:ext>
            </a:extLst>
          </p:cNvPr>
          <p:cNvSpPr>
            <a:spLocks noGrp="1"/>
          </p:cNvSpPr>
          <p:nvPr>
            <p:ph idx="1"/>
          </p:nvPr>
        </p:nvSpPr>
        <p:spPr>
          <a:xfrm>
            <a:off x="762000" y="2551176"/>
            <a:ext cx="5791199" cy="3602935"/>
          </a:xfrm>
        </p:spPr>
        <p:txBody>
          <a:bodyPr>
            <a:normAutofit/>
          </a:bodyPr>
          <a:lstStyle/>
          <a:p>
            <a:pPr algn="l" rtl="0"/>
            <a:r>
              <a:rPr lang="en-US" sz="2000" dirty="0"/>
              <a:t>Use of advanced, complex tools</a:t>
            </a:r>
          </a:p>
          <a:p>
            <a:pPr algn="l" rtl="0"/>
            <a:r>
              <a:rPr lang="en-US" sz="2000" dirty="0"/>
              <a:t>Integration between different tools</a:t>
            </a:r>
          </a:p>
          <a:p>
            <a:pPr algn="l" rtl="0"/>
            <a:r>
              <a:rPr lang="en-US" sz="2000" dirty="0"/>
              <a:t>Verification of the accuracy and utility of patterns</a:t>
            </a:r>
          </a:p>
          <a:p>
            <a:pPr lvl="8" algn="l" rtl="0"/>
            <a:endParaRPr lang="he-IL" sz="1000" dirty="0"/>
          </a:p>
        </p:txBody>
      </p:sp>
      <p:sp>
        <p:nvSpPr>
          <p:cNvPr id="10251" name="Rectangle 10248">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לצלוח אתרים ולכבוש יעדים | מוניקה הרשקוביץ">
            <a:extLst>
              <a:ext uri="{FF2B5EF4-FFF2-40B4-BE49-F238E27FC236}">
                <a16:creationId xmlns:a16="http://schemas.microsoft.com/office/drawing/2014/main" id="{B9183320-CA72-4AE0-81C8-CD3B625460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4191" y="2504259"/>
            <a:ext cx="3452192" cy="1844167"/>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5">
            <a:extLst>
              <a:ext uri="{FF2B5EF4-FFF2-40B4-BE49-F238E27FC236}">
                <a16:creationId xmlns:a16="http://schemas.microsoft.com/office/drawing/2014/main" id="{DE6D4204-82ED-310D-7C25-A5099A5EDD84}"/>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12</a:t>
            </a:fld>
            <a:endParaRPr lang="he-IL"/>
          </a:p>
        </p:txBody>
      </p:sp>
    </p:spTree>
    <p:extLst>
      <p:ext uri="{BB962C8B-B14F-4D97-AF65-F5344CB8AC3E}">
        <p14:creationId xmlns:p14="http://schemas.microsoft.com/office/powerpoint/2010/main" val="4042177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3EA3E49-C8D5-466B-88FD-2721E8844337}"/>
              </a:ext>
            </a:extLst>
          </p:cNvPr>
          <p:cNvSpPr>
            <a:spLocks noGrp="1"/>
          </p:cNvSpPr>
          <p:nvPr>
            <p:ph type="title"/>
          </p:nvPr>
        </p:nvSpPr>
        <p:spPr>
          <a:xfrm>
            <a:off x="612648" y="1078992"/>
            <a:ext cx="6268770" cy="1536192"/>
          </a:xfrm>
        </p:spPr>
        <p:txBody>
          <a:bodyPr anchor="b">
            <a:normAutofit/>
          </a:bodyPr>
          <a:lstStyle/>
          <a:p>
            <a:pPr algn="ctr"/>
            <a:r>
              <a:rPr lang="en-US" sz="5200" b="1" dirty="0"/>
              <a:t>Evaluation Plan</a:t>
            </a:r>
            <a:endParaRPr lang="he-IL" sz="5200" b="1" dirty="0"/>
          </a:p>
        </p:txBody>
      </p:sp>
      <p:sp>
        <p:nvSpPr>
          <p:cNvPr id="11273" name="Rectangle 1127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5" name="Rectangle 1127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מציין מיקום תוכן 2">
            <a:extLst>
              <a:ext uri="{FF2B5EF4-FFF2-40B4-BE49-F238E27FC236}">
                <a16:creationId xmlns:a16="http://schemas.microsoft.com/office/drawing/2014/main" id="{24AD8BB8-047F-476A-9D4E-392C3071A99C}"/>
              </a:ext>
            </a:extLst>
          </p:cNvPr>
          <p:cNvSpPr>
            <a:spLocks noGrp="1"/>
          </p:cNvSpPr>
          <p:nvPr>
            <p:ph idx="1"/>
          </p:nvPr>
        </p:nvSpPr>
        <p:spPr>
          <a:xfrm>
            <a:off x="612648" y="3355848"/>
            <a:ext cx="6268770" cy="2825496"/>
          </a:xfrm>
        </p:spPr>
        <p:txBody>
          <a:bodyPr>
            <a:normAutofit/>
          </a:bodyPr>
          <a:lstStyle/>
          <a:p>
            <a:pPr algn="l" rtl="0"/>
            <a:r>
              <a:rPr lang="en-US" sz="2200" b="1" dirty="0"/>
              <a:t>Technical Evaluation</a:t>
            </a:r>
            <a:r>
              <a:rPr lang="en-US" sz="2200" dirty="0"/>
              <a:t> - Checking tool suitability, functionality, and pattern Identification</a:t>
            </a:r>
            <a:r>
              <a:rPr lang="en-US" sz="1600" dirty="0"/>
              <a:t> </a:t>
            </a:r>
            <a:endParaRPr lang="en-US" sz="2200" dirty="0"/>
          </a:p>
          <a:p>
            <a:pPr algn="l" rtl="0"/>
            <a:r>
              <a:rPr lang="en-US" sz="2200" b="1" dirty="0"/>
              <a:t>User Evaluation</a:t>
            </a:r>
            <a:r>
              <a:rPr lang="en-US" sz="2200" dirty="0"/>
              <a:t> - Ensuring insights are useful and clear for Michael</a:t>
            </a:r>
          </a:p>
        </p:txBody>
      </p:sp>
      <p:pic>
        <p:nvPicPr>
          <p:cNvPr id="11266" name="Picture 2" descr="‪Evaluation at UNCTAD | UN Trade and Development (UNCTAD)‬‏">
            <a:extLst>
              <a:ext uri="{FF2B5EF4-FFF2-40B4-BE49-F238E27FC236}">
                <a16:creationId xmlns:a16="http://schemas.microsoft.com/office/drawing/2014/main" id="{E19C0D0E-5FF1-461D-A011-D6648B8E52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4066" y="1891383"/>
            <a:ext cx="4237686" cy="2999710"/>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5">
            <a:extLst>
              <a:ext uri="{FF2B5EF4-FFF2-40B4-BE49-F238E27FC236}">
                <a16:creationId xmlns:a16="http://schemas.microsoft.com/office/drawing/2014/main" id="{1B04A348-1504-A3B9-4245-815A6E6DE26F}"/>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13</a:t>
            </a:fld>
            <a:endParaRPr lang="he-IL"/>
          </a:p>
        </p:txBody>
      </p:sp>
    </p:spTree>
    <p:extLst>
      <p:ext uri="{BB962C8B-B14F-4D97-AF65-F5344CB8AC3E}">
        <p14:creationId xmlns:p14="http://schemas.microsoft.com/office/powerpoint/2010/main" val="195998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C1093E3-ACF6-49C4-904E-483251F1779B}"/>
              </a:ext>
            </a:extLst>
          </p:cNvPr>
          <p:cNvSpPr>
            <a:spLocks noGrp="1"/>
          </p:cNvSpPr>
          <p:nvPr>
            <p:ph type="ctrTitle"/>
          </p:nvPr>
        </p:nvSpPr>
        <p:spPr>
          <a:xfrm>
            <a:off x="1198181" y="560881"/>
            <a:ext cx="9795638" cy="1114380"/>
          </a:xfrm>
        </p:spPr>
        <p:txBody>
          <a:bodyPr>
            <a:normAutofit/>
          </a:bodyPr>
          <a:lstStyle/>
          <a:p>
            <a:r>
              <a:rPr lang="en-US" sz="5200" b="1" dirty="0"/>
              <a:t>Thank You!</a:t>
            </a:r>
            <a:endParaRPr lang="he-IL" sz="5200" b="1" dirty="0"/>
          </a:p>
        </p:txBody>
      </p:sp>
      <p:sp>
        <p:nvSpPr>
          <p:cNvPr id="3" name="כותרת משנה 2">
            <a:extLst>
              <a:ext uri="{FF2B5EF4-FFF2-40B4-BE49-F238E27FC236}">
                <a16:creationId xmlns:a16="http://schemas.microsoft.com/office/drawing/2014/main" id="{8C3A040E-66FF-45D1-AA0A-703DD7CC9A85}"/>
              </a:ext>
            </a:extLst>
          </p:cNvPr>
          <p:cNvSpPr>
            <a:spLocks noGrp="1"/>
          </p:cNvSpPr>
          <p:nvPr>
            <p:ph type="subTitle" idx="1"/>
          </p:nvPr>
        </p:nvSpPr>
        <p:spPr>
          <a:xfrm>
            <a:off x="1198181" y="1839595"/>
            <a:ext cx="9795638" cy="943119"/>
          </a:xfrm>
        </p:spPr>
        <p:txBody>
          <a:bodyPr>
            <a:normAutofit/>
          </a:bodyPr>
          <a:lstStyle/>
          <a:p>
            <a:pPr rtl="0"/>
            <a:r>
              <a:rPr lang="en-US" dirty="0"/>
              <a:t>Now it's time for questions! </a:t>
            </a:r>
            <a:r>
              <a:rPr lang="en-US" dirty="0">
                <a:sym typeface="Wingdings" panose="05000000000000000000" pitchFamily="2" charset="2"/>
              </a:rPr>
              <a:t></a:t>
            </a:r>
            <a:r>
              <a:rPr lang="he-IL" dirty="0"/>
              <a:t> </a:t>
            </a:r>
            <a:endParaRPr lang="he-IL" b="1" dirty="0"/>
          </a:p>
        </p:txBody>
      </p:sp>
      <p:pic>
        <p:nvPicPr>
          <p:cNvPr id="13314" name="Picture 2" descr="‪4 Better Ways to Say &quot;Thank You&quot;‬‏">
            <a:extLst>
              <a:ext uri="{FF2B5EF4-FFF2-40B4-BE49-F238E27FC236}">
                <a16:creationId xmlns:a16="http://schemas.microsoft.com/office/drawing/2014/main" id="{AACBFDEC-6DE0-43B8-8845-A3EFC175030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548" y="2957665"/>
            <a:ext cx="4875633" cy="334637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1,017 Any Questions Stock Photos - Free &amp; Royalty-Free Stock Photos from  Dreamstime‬‏">
            <a:extLst>
              <a:ext uri="{FF2B5EF4-FFF2-40B4-BE49-F238E27FC236}">
                <a16:creationId xmlns:a16="http://schemas.microsoft.com/office/drawing/2014/main" id="{11A7CF2E-0366-4CEB-B428-DA5C6A7EB0F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93899" y="2957665"/>
            <a:ext cx="5205473" cy="3346376"/>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5">
            <a:extLst>
              <a:ext uri="{FF2B5EF4-FFF2-40B4-BE49-F238E27FC236}">
                <a16:creationId xmlns:a16="http://schemas.microsoft.com/office/drawing/2014/main" id="{16CE9069-4937-B674-C09A-8C944DB4572B}"/>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14</a:t>
            </a:fld>
            <a:endParaRPr lang="he-IL"/>
          </a:p>
        </p:txBody>
      </p:sp>
    </p:spTree>
    <p:extLst>
      <p:ext uri="{BB962C8B-B14F-4D97-AF65-F5344CB8AC3E}">
        <p14:creationId xmlns:p14="http://schemas.microsoft.com/office/powerpoint/2010/main" val="267303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BCAE74E3-18FC-4126-AD07-7AE266529877}"/>
              </a:ext>
            </a:extLst>
          </p:cNvPr>
          <p:cNvSpPr>
            <a:spLocks noGrp="1"/>
          </p:cNvSpPr>
          <p:nvPr>
            <p:ph type="title"/>
          </p:nvPr>
        </p:nvSpPr>
        <p:spPr>
          <a:xfrm>
            <a:off x="621792" y="1161288"/>
            <a:ext cx="3602736" cy="4526280"/>
          </a:xfrm>
        </p:spPr>
        <p:txBody>
          <a:bodyPr>
            <a:normAutofit/>
          </a:bodyPr>
          <a:lstStyle/>
          <a:p>
            <a:pPr algn="l" rtl="0"/>
            <a:r>
              <a:rPr lang="en-US" sz="5400" b="1" dirty="0"/>
              <a:t>Our project</a:t>
            </a:r>
            <a:endParaRPr lang="he-IL" sz="5400" b="1"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מציין מיקום תוכן 2">
            <a:extLst>
              <a:ext uri="{FF2B5EF4-FFF2-40B4-BE49-F238E27FC236}">
                <a16:creationId xmlns:a16="http://schemas.microsoft.com/office/drawing/2014/main" id="{43880F6A-9BCE-BBC6-4C75-1F334397847E}"/>
              </a:ext>
            </a:extLst>
          </p:cNvPr>
          <p:cNvGraphicFramePr>
            <a:graphicFrameLocks noGrp="1"/>
          </p:cNvGraphicFramePr>
          <p:nvPr>
            <p:ph idx="1"/>
            <p:extLst>
              <p:ext uri="{D42A27DB-BD31-4B8C-83A1-F6EECF244321}">
                <p14:modId xmlns:p14="http://schemas.microsoft.com/office/powerpoint/2010/main" val="154230595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ציין מיקום של מספר שקופית 5">
            <a:extLst>
              <a:ext uri="{FF2B5EF4-FFF2-40B4-BE49-F238E27FC236}">
                <a16:creationId xmlns:a16="http://schemas.microsoft.com/office/drawing/2014/main" id="{EDABAB75-F421-C15D-1A0A-8423302E69A1}"/>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2</a:t>
            </a:fld>
            <a:endParaRPr lang="he-IL"/>
          </a:p>
        </p:txBody>
      </p:sp>
    </p:spTree>
    <p:extLst>
      <p:ext uri="{BB962C8B-B14F-4D97-AF65-F5344CB8AC3E}">
        <p14:creationId xmlns:p14="http://schemas.microsoft.com/office/powerpoint/2010/main" val="408004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4FE965E-DCB1-407D-91BC-86E75D68E6B2}"/>
              </a:ext>
            </a:extLst>
          </p:cNvPr>
          <p:cNvSpPr>
            <a:spLocks noGrp="1"/>
          </p:cNvSpPr>
          <p:nvPr>
            <p:ph type="title"/>
          </p:nvPr>
        </p:nvSpPr>
        <p:spPr>
          <a:xfrm>
            <a:off x="612648" y="1078992"/>
            <a:ext cx="6268770" cy="1536192"/>
          </a:xfrm>
        </p:spPr>
        <p:txBody>
          <a:bodyPr anchor="b">
            <a:normAutofit/>
          </a:bodyPr>
          <a:lstStyle/>
          <a:p>
            <a:pPr algn="l"/>
            <a:r>
              <a:rPr lang="en-US" sz="5200" b="1" dirty="0"/>
              <a:t>Parkinson's</a:t>
            </a:r>
            <a:r>
              <a:rPr lang="en-US" sz="5200" dirty="0"/>
              <a:t> </a:t>
            </a:r>
            <a:r>
              <a:rPr lang="en-US" sz="5200" b="1" dirty="0"/>
              <a:t>Disease</a:t>
            </a:r>
            <a:endParaRPr lang="he-IL" sz="5200" b="1" dirty="0"/>
          </a:p>
        </p:txBody>
      </p:sp>
      <p:sp>
        <p:nvSpPr>
          <p:cNvPr id="2057" name="Rectangle 2056">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9" name="Rectangle 2058">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מציין מיקום תוכן 5">
            <a:extLst>
              <a:ext uri="{FF2B5EF4-FFF2-40B4-BE49-F238E27FC236}">
                <a16:creationId xmlns:a16="http://schemas.microsoft.com/office/drawing/2014/main" id="{F654C71C-A0D4-4668-BAFE-56D135EAAFAC}"/>
              </a:ext>
            </a:extLst>
          </p:cNvPr>
          <p:cNvSpPr>
            <a:spLocks noGrp="1"/>
          </p:cNvSpPr>
          <p:nvPr>
            <p:ph idx="1"/>
          </p:nvPr>
        </p:nvSpPr>
        <p:spPr>
          <a:xfrm>
            <a:off x="612648" y="3355848"/>
            <a:ext cx="6268770" cy="2825496"/>
          </a:xfrm>
        </p:spPr>
        <p:txBody>
          <a:bodyPr>
            <a:normAutofit/>
          </a:bodyPr>
          <a:lstStyle/>
          <a:p>
            <a:pPr algn="l" rtl="0"/>
            <a:r>
              <a:rPr lang="en-US" sz="2200" dirty="0"/>
              <a:t>A neurodegenerative disease of the nervous system</a:t>
            </a:r>
          </a:p>
          <a:p>
            <a:pPr algn="l" rtl="0"/>
            <a:r>
              <a:rPr lang="en-US" sz="2200" dirty="0"/>
              <a:t>Symptoms: tremor, rigidity, slow movements, sleep problems, depression</a:t>
            </a:r>
          </a:p>
          <a:p>
            <a:pPr algn="l" rtl="0"/>
            <a:r>
              <a:rPr lang="en-US" sz="2200" dirty="0"/>
              <a:t>Caused by dopamine deficiency in the brain</a:t>
            </a:r>
          </a:p>
          <a:p>
            <a:pPr algn="l" rtl="0"/>
            <a:r>
              <a:rPr lang="en-US" sz="2200" dirty="0"/>
              <a:t>Causes: combination of genetic and environmental factors</a:t>
            </a:r>
            <a:endParaRPr lang="he-IL" sz="2200" dirty="0"/>
          </a:p>
        </p:txBody>
      </p:sp>
      <p:pic>
        <p:nvPicPr>
          <p:cNvPr id="2050" name="Picture 2" descr="מחלת פרקינסון - אתר fMRI והדימות המוחיאתר fMRI והדימות המוחי">
            <a:extLst>
              <a:ext uri="{FF2B5EF4-FFF2-40B4-BE49-F238E27FC236}">
                <a16:creationId xmlns:a16="http://schemas.microsoft.com/office/drawing/2014/main" id="{A9489980-074A-4B77-B7A1-40B5A046DE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94066" y="1085149"/>
            <a:ext cx="4237686" cy="4612179"/>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מספר שקופית 5">
            <a:extLst>
              <a:ext uri="{FF2B5EF4-FFF2-40B4-BE49-F238E27FC236}">
                <a16:creationId xmlns:a16="http://schemas.microsoft.com/office/drawing/2014/main" id="{64A3DAFA-F32C-4460-CD75-BDB4F8B4E150}"/>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3</a:t>
            </a:fld>
            <a:endParaRPr lang="he-IL"/>
          </a:p>
        </p:txBody>
      </p:sp>
    </p:spTree>
    <p:extLst>
      <p:ext uri="{BB962C8B-B14F-4D97-AF65-F5344CB8AC3E}">
        <p14:creationId xmlns:p14="http://schemas.microsoft.com/office/powerpoint/2010/main" val="425265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AE621B-015F-41CE-AA83-51A641552AC8}"/>
              </a:ext>
            </a:extLst>
          </p:cNvPr>
          <p:cNvSpPr>
            <a:spLocks noGrp="1"/>
          </p:cNvSpPr>
          <p:nvPr>
            <p:ph type="title"/>
          </p:nvPr>
        </p:nvSpPr>
        <p:spPr>
          <a:xfrm>
            <a:off x="264285" y="278546"/>
            <a:ext cx="4383929" cy="1616203"/>
          </a:xfrm>
        </p:spPr>
        <p:txBody>
          <a:bodyPr anchor="b">
            <a:normAutofit/>
          </a:bodyPr>
          <a:lstStyle/>
          <a:p>
            <a:r>
              <a:rPr lang="en-US" sz="5400" b="1" dirty="0"/>
              <a:t>Collected</a:t>
            </a:r>
            <a:r>
              <a:rPr lang="en-US" sz="3200" dirty="0"/>
              <a:t> </a:t>
            </a:r>
            <a:r>
              <a:rPr lang="en-US" sz="5400" b="1" dirty="0"/>
              <a:t>Data</a:t>
            </a:r>
            <a:endParaRPr lang="he-IL" sz="5400" b="1" dirty="0"/>
          </a:p>
        </p:txBody>
      </p:sp>
      <p:sp>
        <p:nvSpPr>
          <p:cNvPr id="3" name="מציין מיקום תוכן 2">
            <a:extLst>
              <a:ext uri="{FF2B5EF4-FFF2-40B4-BE49-F238E27FC236}">
                <a16:creationId xmlns:a16="http://schemas.microsoft.com/office/drawing/2014/main" id="{DD8DCC65-BE35-491D-B9E4-1F83539069CD}"/>
              </a:ext>
            </a:extLst>
          </p:cNvPr>
          <p:cNvSpPr>
            <a:spLocks noGrp="1"/>
          </p:cNvSpPr>
          <p:nvPr>
            <p:ph idx="1"/>
          </p:nvPr>
        </p:nvSpPr>
        <p:spPr>
          <a:xfrm>
            <a:off x="605760" y="2217387"/>
            <a:ext cx="4237174" cy="3447832"/>
          </a:xfrm>
        </p:spPr>
        <p:txBody>
          <a:bodyPr anchor="t">
            <a:normAutofit lnSpcReduction="10000"/>
          </a:bodyPr>
          <a:lstStyle/>
          <a:p>
            <a:pPr algn="l" rtl="0"/>
            <a:r>
              <a:rPr lang="en-US" sz="2000" dirty="0"/>
              <a:t>User-Centered Design approach – the process revolves around Michael’s needs and feedback</a:t>
            </a:r>
            <a:endParaRPr lang="he-IL" sz="2000" dirty="0"/>
          </a:p>
          <a:p>
            <a:pPr algn="l" rtl="0"/>
            <a:r>
              <a:rPr lang="en-US" sz="2000" dirty="0"/>
              <a:t>Data gathered in a previous project</a:t>
            </a:r>
          </a:p>
          <a:p>
            <a:pPr algn="l" rtl="0"/>
            <a:r>
              <a:rPr lang="en-US" sz="2000" dirty="0"/>
              <a:t>Personal data on the patient's daily life</a:t>
            </a:r>
          </a:p>
          <a:p>
            <a:pPr algn="l" rtl="0"/>
            <a:r>
              <a:rPr lang="en-US" sz="2000" dirty="0"/>
              <a:t>Sleep times, medications, diet, and physical activity</a:t>
            </a:r>
          </a:p>
          <a:p>
            <a:pPr algn="l" rtl="0"/>
            <a:r>
              <a:rPr lang="en-US" sz="2000" dirty="0"/>
              <a:t>Daily symptoms and their frequency</a:t>
            </a:r>
          </a:p>
          <a:p>
            <a:pPr algn="l" rtl="0"/>
            <a:r>
              <a:rPr lang="en-US" sz="2000" dirty="0"/>
              <a:t>Unstructured data with multiple variables collected over time</a:t>
            </a:r>
          </a:p>
          <a:p>
            <a:pPr algn="l" rtl="0"/>
            <a:endParaRPr lang="he-IL" sz="2000" dirty="0"/>
          </a:p>
        </p:txBody>
      </p:sp>
      <p:pic>
        <p:nvPicPr>
          <p:cNvPr id="6" name="תמונה 5">
            <a:extLst>
              <a:ext uri="{FF2B5EF4-FFF2-40B4-BE49-F238E27FC236}">
                <a16:creationId xmlns:a16="http://schemas.microsoft.com/office/drawing/2014/main" id="{4F35C91E-17EB-639F-42B0-236632C47EA8}"/>
              </a:ext>
            </a:extLst>
          </p:cNvPr>
          <p:cNvPicPr>
            <a:picLocks noChangeAspect="1"/>
          </p:cNvPicPr>
          <p:nvPr/>
        </p:nvPicPr>
        <p:blipFill>
          <a:blip r:embed="rId3"/>
          <a:stretch>
            <a:fillRect/>
          </a:stretch>
        </p:blipFill>
        <p:spPr>
          <a:xfrm>
            <a:off x="5363051" y="1044303"/>
            <a:ext cx="5996005" cy="5081615"/>
          </a:xfrm>
          <a:prstGeom prst="rect">
            <a:avLst/>
          </a:prstGeom>
        </p:spPr>
      </p:pic>
      <p:grpSp>
        <p:nvGrpSpPr>
          <p:cNvPr id="3090" name="Group 308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91" name="Rectangle 309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מציין מיקום של מספר שקופית 5">
            <a:extLst>
              <a:ext uri="{FF2B5EF4-FFF2-40B4-BE49-F238E27FC236}">
                <a16:creationId xmlns:a16="http://schemas.microsoft.com/office/drawing/2014/main" id="{7EE56D8D-7EE1-AA82-DAE9-6508DAD1DFD5}"/>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4</a:t>
            </a:fld>
            <a:endParaRPr lang="he-IL"/>
          </a:p>
        </p:txBody>
      </p:sp>
    </p:spTree>
    <p:extLst>
      <p:ext uri="{BB962C8B-B14F-4D97-AF65-F5344CB8AC3E}">
        <p14:creationId xmlns:p14="http://schemas.microsoft.com/office/powerpoint/2010/main" val="188463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CD3DB7-596E-4DF8-8AAB-ECAE8D453C62}"/>
              </a:ext>
            </a:extLst>
          </p:cNvPr>
          <p:cNvSpPr>
            <a:spLocks noGrp="1"/>
          </p:cNvSpPr>
          <p:nvPr>
            <p:ph type="title"/>
          </p:nvPr>
        </p:nvSpPr>
        <p:spPr/>
        <p:txBody>
          <a:bodyPr>
            <a:normAutofit/>
          </a:bodyPr>
          <a:lstStyle/>
          <a:p>
            <a:pPr algn="ctr"/>
            <a:r>
              <a:rPr lang="en-US" sz="5400" b="1" dirty="0"/>
              <a:t>Data Pre-processing</a:t>
            </a:r>
            <a:endParaRPr lang="he-IL" sz="5400" b="1" dirty="0"/>
          </a:p>
        </p:txBody>
      </p:sp>
      <p:graphicFrame>
        <p:nvGraphicFramePr>
          <p:cNvPr id="4100" name="מציין מיקום תוכן 2">
            <a:extLst>
              <a:ext uri="{FF2B5EF4-FFF2-40B4-BE49-F238E27FC236}">
                <a16:creationId xmlns:a16="http://schemas.microsoft.com/office/drawing/2014/main" id="{53892CD7-83F6-B768-B8DD-76B65BAF6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ציין מיקום של מספר שקופית 5">
            <a:extLst>
              <a:ext uri="{FF2B5EF4-FFF2-40B4-BE49-F238E27FC236}">
                <a16:creationId xmlns:a16="http://schemas.microsoft.com/office/drawing/2014/main" id="{0D6448C8-A517-6F17-D886-9F66539ECBC6}"/>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5</a:t>
            </a:fld>
            <a:endParaRPr lang="he-IL"/>
          </a:p>
        </p:txBody>
      </p:sp>
    </p:spTree>
    <p:extLst>
      <p:ext uri="{BB962C8B-B14F-4D97-AF65-F5344CB8AC3E}">
        <p14:creationId xmlns:p14="http://schemas.microsoft.com/office/powerpoint/2010/main" val="317790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0AA2B9-72D3-4F45-97F7-D9AC164829C3}"/>
              </a:ext>
            </a:extLst>
          </p:cNvPr>
          <p:cNvSpPr>
            <a:spLocks noGrp="1"/>
          </p:cNvSpPr>
          <p:nvPr>
            <p:ph type="title"/>
          </p:nvPr>
        </p:nvSpPr>
        <p:spPr/>
        <p:txBody>
          <a:bodyPr/>
          <a:lstStyle/>
          <a:p>
            <a:pPr algn="ctr"/>
            <a:r>
              <a:rPr lang="en-US" sz="5400" b="1" dirty="0"/>
              <a:t>Research</a:t>
            </a:r>
            <a:r>
              <a:rPr lang="en-US" b="1" dirty="0"/>
              <a:t> </a:t>
            </a:r>
            <a:r>
              <a:rPr lang="en-US" sz="5400" b="1" dirty="0"/>
              <a:t>Questions</a:t>
            </a:r>
          </a:p>
        </p:txBody>
      </p:sp>
      <p:graphicFrame>
        <p:nvGraphicFramePr>
          <p:cNvPr id="8" name="מציין מיקום תוכן 2">
            <a:extLst>
              <a:ext uri="{FF2B5EF4-FFF2-40B4-BE49-F238E27FC236}">
                <a16:creationId xmlns:a16="http://schemas.microsoft.com/office/drawing/2014/main" id="{1EC2A614-58C1-9E4D-8755-B949AF28A586}"/>
              </a:ext>
            </a:extLst>
          </p:cNvPr>
          <p:cNvGraphicFramePr>
            <a:graphicFrameLocks noGrp="1"/>
          </p:cNvGraphicFramePr>
          <p:nvPr>
            <p:ph idx="1"/>
            <p:extLst>
              <p:ext uri="{D42A27DB-BD31-4B8C-83A1-F6EECF244321}">
                <p14:modId xmlns:p14="http://schemas.microsoft.com/office/powerpoint/2010/main" val="3716640261"/>
              </p:ext>
            </p:extLst>
          </p:nvPr>
        </p:nvGraphicFramePr>
        <p:xfrm>
          <a:off x="838200" y="139664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ציין מיקום של מספר שקופית 5">
            <a:extLst>
              <a:ext uri="{FF2B5EF4-FFF2-40B4-BE49-F238E27FC236}">
                <a16:creationId xmlns:a16="http://schemas.microsoft.com/office/drawing/2014/main" id="{D0375FEA-C45F-D4F3-3973-24F28AD7F11C}"/>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6</a:t>
            </a:fld>
            <a:endParaRPr lang="he-IL"/>
          </a:p>
        </p:txBody>
      </p:sp>
    </p:spTree>
    <p:extLst>
      <p:ext uri="{BB962C8B-B14F-4D97-AF65-F5344CB8AC3E}">
        <p14:creationId xmlns:p14="http://schemas.microsoft.com/office/powerpoint/2010/main" val="269093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62449-3FAB-474C-9D1B-06BC9AAB9548}"/>
              </a:ext>
            </a:extLst>
          </p:cNvPr>
          <p:cNvSpPr>
            <a:spLocks noGrp="1"/>
          </p:cNvSpPr>
          <p:nvPr>
            <p:ph type="title"/>
          </p:nvPr>
        </p:nvSpPr>
        <p:spPr>
          <a:xfrm>
            <a:off x="762000" y="1138036"/>
            <a:ext cx="9058195" cy="1048901"/>
          </a:xfrm>
        </p:spPr>
        <p:txBody>
          <a:bodyPr anchor="t">
            <a:normAutofit/>
          </a:bodyPr>
          <a:lstStyle/>
          <a:p>
            <a:pPr algn="ctr"/>
            <a:r>
              <a:rPr lang="en-US" sz="5400" b="1" dirty="0">
                <a:effectLst/>
                <a:latin typeface="Calibri Light" panose="020F0302020204030204" pitchFamily="34" charset="0"/>
                <a:ea typeface="Calibri Light" panose="020F0302020204030204" pitchFamily="34" charset="0"/>
                <a:cs typeface="Calibri Light" panose="020F0302020204030204" pitchFamily="34" charset="0"/>
              </a:rPr>
              <a:t>Identifying Patterns</a:t>
            </a:r>
            <a:endParaRPr lang="he-IL" sz="5400" b="1" dirty="0"/>
          </a:p>
        </p:txBody>
      </p:sp>
      <p:cxnSp>
        <p:nvCxnSpPr>
          <p:cNvPr id="5127" name="Straight Connector 512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C4C89AA6-3AF7-4CB7-8639-5D9C2D280B04}"/>
              </a:ext>
            </a:extLst>
          </p:cNvPr>
          <p:cNvSpPr>
            <a:spLocks noGrp="1"/>
          </p:cNvSpPr>
          <p:nvPr>
            <p:ph idx="1"/>
          </p:nvPr>
        </p:nvSpPr>
        <p:spPr>
          <a:xfrm>
            <a:off x="932330" y="2453826"/>
            <a:ext cx="4567453" cy="3821215"/>
          </a:xfrm>
        </p:spPr>
        <p:txBody>
          <a:bodyPr>
            <a:normAutofit/>
          </a:bodyPr>
          <a:lstStyle/>
          <a:p>
            <a:pPr algn="l" rtl="0"/>
            <a:r>
              <a:rPr lang="en-US" sz="2000" dirty="0"/>
              <a:t>Helps find important relationships</a:t>
            </a:r>
          </a:p>
          <a:p>
            <a:pPr algn="l" rtl="0"/>
            <a:r>
              <a:rPr lang="en-US" sz="2000" dirty="0"/>
              <a:t>Improves predictions and monitoring</a:t>
            </a:r>
          </a:p>
          <a:p>
            <a:pPr algn="l" rtl="0"/>
            <a:r>
              <a:rPr lang="en-US" sz="2000" dirty="0"/>
              <a:t>Sub-group classification helps understand diseases</a:t>
            </a:r>
          </a:p>
          <a:p>
            <a:pPr algn="l" rtl="0"/>
            <a:r>
              <a:rPr lang="en-US" sz="2000" dirty="0"/>
              <a:t>Machine learning techniques perform advanced analysis</a:t>
            </a:r>
            <a:endParaRPr lang="he-IL" sz="2000" dirty="0"/>
          </a:p>
        </p:txBody>
      </p:sp>
      <p:pic>
        <p:nvPicPr>
          <p:cNvPr id="1026" name="Picture 2" descr="‫זכוכית מגדלת - אפליקציות ב-Google Play‬‎">
            <a:extLst>
              <a:ext uri="{FF2B5EF4-FFF2-40B4-BE49-F238E27FC236}">
                <a16:creationId xmlns:a16="http://schemas.microsoft.com/office/drawing/2014/main" id="{9C4C84F5-F034-4138-A4F4-1B7F0AA97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2453826"/>
            <a:ext cx="4905375" cy="2452688"/>
          </a:xfrm>
          <a:prstGeom prst="rect">
            <a:avLst/>
          </a:pr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5">
            <a:extLst>
              <a:ext uri="{FF2B5EF4-FFF2-40B4-BE49-F238E27FC236}">
                <a16:creationId xmlns:a16="http://schemas.microsoft.com/office/drawing/2014/main" id="{E45655CC-F48B-5E63-803D-C89D293ABF76}"/>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7</a:t>
            </a:fld>
            <a:endParaRPr lang="he-IL"/>
          </a:p>
        </p:txBody>
      </p:sp>
    </p:spTree>
    <p:extLst>
      <p:ext uri="{BB962C8B-B14F-4D97-AF65-F5344CB8AC3E}">
        <p14:creationId xmlns:p14="http://schemas.microsoft.com/office/powerpoint/2010/main" val="413946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615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1C5B7C8D-57AC-4F73-A2B5-CA32E75DA777}"/>
              </a:ext>
            </a:extLst>
          </p:cNvPr>
          <p:cNvSpPr>
            <a:spLocks noGrp="1"/>
          </p:cNvSpPr>
          <p:nvPr>
            <p:ph type="title"/>
          </p:nvPr>
        </p:nvSpPr>
        <p:spPr>
          <a:xfrm>
            <a:off x="838200" y="1336390"/>
            <a:ext cx="6155988" cy="1182927"/>
          </a:xfrm>
        </p:spPr>
        <p:txBody>
          <a:bodyPr anchor="b">
            <a:noAutofit/>
          </a:bodyPr>
          <a:lstStyle/>
          <a:p>
            <a:pPr algn="ctr" rtl="0"/>
            <a:r>
              <a:rPr lang="en-US" sz="4800" b="1" dirty="0">
                <a:effectLst/>
                <a:latin typeface="Calibri Light" panose="020F0302020204030204" pitchFamily="34" charset="0"/>
                <a:ea typeface="Calibri Light" panose="020F0302020204030204" pitchFamily="34" charset="0"/>
                <a:cs typeface="Calibri Light" panose="020F0302020204030204" pitchFamily="34" charset="0"/>
              </a:rPr>
              <a:t>Tools for Identifying Patterns</a:t>
            </a:r>
            <a:endParaRPr lang="he-IL" sz="4800" b="1" dirty="0">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153" name="Straight Connector 615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3DD6CEA0-5A37-4EF3-8CED-A863F47FAE0D}"/>
              </a:ext>
            </a:extLst>
          </p:cNvPr>
          <p:cNvSpPr>
            <a:spLocks noGrp="1"/>
          </p:cNvSpPr>
          <p:nvPr>
            <p:ph idx="1"/>
          </p:nvPr>
        </p:nvSpPr>
        <p:spPr>
          <a:xfrm>
            <a:off x="803776" y="2829330"/>
            <a:ext cx="6190412" cy="3344459"/>
          </a:xfrm>
        </p:spPr>
        <p:txBody>
          <a:bodyPr anchor="t">
            <a:normAutofit/>
          </a:bodyPr>
          <a:lstStyle/>
          <a:p>
            <a:pPr algn="l" rtl="0"/>
            <a:r>
              <a:rPr lang="en-US" sz="2000" b="1" dirty="0">
                <a:solidFill>
                  <a:schemeClr val="tx1">
                    <a:alpha val="80000"/>
                  </a:schemeClr>
                </a:solidFill>
              </a:rPr>
              <a:t>Weka</a:t>
            </a:r>
            <a:r>
              <a:rPr lang="en-US" sz="2000" dirty="0">
                <a:solidFill>
                  <a:schemeClr val="tx1">
                    <a:alpha val="80000"/>
                  </a:schemeClr>
                </a:solidFill>
              </a:rPr>
              <a:t>: A machine learning tool</a:t>
            </a:r>
          </a:p>
          <a:p>
            <a:pPr algn="l" rtl="0"/>
            <a:r>
              <a:rPr lang="en-US" sz="2000" b="1" dirty="0">
                <a:solidFill>
                  <a:schemeClr val="tx1">
                    <a:alpha val="80000"/>
                  </a:schemeClr>
                </a:solidFill>
              </a:rPr>
              <a:t>Weka's advantage</a:t>
            </a:r>
            <a:r>
              <a:rPr lang="en-US" sz="2000" dirty="0">
                <a:solidFill>
                  <a:schemeClr val="tx1">
                    <a:alpha val="80000"/>
                  </a:schemeClr>
                </a:solidFill>
              </a:rPr>
              <a:t>: User-friendly graphical interface </a:t>
            </a:r>
          </a:p>
          <a:p>
            <a:pPr algn="l" rtl="0"/>
            <a:r>
              <a:rPr lang="en-US" sz="2000" b="1" dirty="0">
                <a:solidFill>
                  <a:schemeClr val="tx1">
                    <a:alpha val="80000"/>
                  </a:schemeClr>
                </a:solidFill>
              </a:rPr>
              <a:t>SVM</a:t>
            </a:r>
            <a:r>
              <a:rPr lang="en-US" sz="2000" dirty="0">
                <a:solidFill>
                  <a:schemeClr val="tx1">
                    <a:alpha val="80000"/>
                  </a:schemeClr>
                </a:solidFill>
              </a:rPr>
              <a:t>: Pattern recognition for regression and classification </a:t>
            </a:r>
          </a:p>
          <a:p>
            <a:pPr algn="l" rtl="0"/>
            <a:r>
              <a:rPr lang="en-US" sz="2000" b="1" dirty="0">
                <a:solidFill>
                  <a:schemeClr val="tx1">
                    <a:alpha val="80000"/>
                  </a:schemeClr>
                </a:solidFill>
              </a:rPr>
              <a:t>SVM's advantage</a:t>
            </a:r>
            <a:r>
              <a:rPr lang="en-US" sz="2000" dirty="0">
                <a:solidFill>
                  <a:schemeClr val="tx1">
                    <a:alpha val="80000"/>
                  </a:schemeClr>
                </a:solidFill>
              </a:rPr>
              <a:t>: Analysis of complex data</a:t>
            </a:r>
            <a:endParaRPr lang="he-IL" sz="2000" dirty="0">
              <a:solidFill>
                <a:schemeClr val="tx1">
                  <a:alpha val="80000"/>
                </a:schemeClr>
              </a:solidFill>
            </a:endParaRPr>
          </a:p>
        </p:txBody>
      </p:sp>
      <p:pic>
        <p:nvPicPr>
          <p:cNvPr id="6146" name="Picture 2" descr="‪Data Mining &amp; Pattern Recognition – Byte IQ‬‏">
            <a:extLst>
              <a:ext uri="{FF2B5EF4-FFF2-40B4-BE49-F238E27FC236}">
                <a16:creationId xmlns:a16="http://schemas.microsoft.com/office/drawing/2014/main" id="{36095258-42DB-49A1-8B8A-9CE3FE5682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72653" y="2830905"/>
            <a:ext cx="3548404" cy="1848364"/>
          </a:xfrm>
          <a:prstGeom prst="rect">
            <a:avLst/>
          </a:prstGeom>
          <a:noFill/>
          <a:extLst>
            <a:ext uri="{909E8E84-426E-40DD-AFC4-6F175D3DCCD1}">
              <a14:hiddenFill xmlns:a14="http://schemas.microsoft.com/office/drawing/2010/main">
                <a:solidFill>
                  <a:srgbClr val="FFFFFF"/>
                </a:solidFill>
              </a14:hiddenFill>
            </a:ext>
          </a:extLst>
        </p:spPr>
      </p:pic>
      <p:sp>
        <p:nvSpPr>
          <p:cNvPr id="615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615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5" name="מציין מיקום של מספר שקופית 5">
            <a:extLst>
              <a:ext uri="{FF2B5EF4-FFF2-40B4-BE49-F238E27FC236}">
                <a16:creationId xmlns:a16="http://schemas.microsoft.com/office/drawing/2014/main" id="{04541025-D5A5-9900-E4D2-4CB74F60D892}"/>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8</a:t>
            </a:fld>
            <a:endParaRPr lang="he-IL"/>
          </a:p>
        </p:txBody>
      </p:sp>
    </p:spTree>
    <p:extLst>
      <p:ext uri="{BB962C8B-B14F-4D97-AF65-F5344CB8AC3E}">
        <p14:creationId xmlns:p14="http://schemas.microsoft.com/office/powerpoint/2010/main" val="359992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903291-9CD5-40D6-9649-0088DE7E5EBF}"/>
              </a:ext>
            </a:extLst>
          </p:cNvPr>
          <p:cNvSpPr>
            <a:spLocks noGrp="1"/>
          </p:cNvSpPr>
          <p:nvPr>
            <p:ph type="title"/>
          </p:nvPr>
        </p:nvSpPr>
        <p:spPr>
          <a:xfrm>
            <a:off x="753389" y="871146"/>
            <a:ext cx="4843762" cy="1841573"/>
          </a:xfrm>
        </p:spPr>
        <p:txBody>
          <a:bodyPr anchor="t">
            <a:noAutofit/>
          </a:bodyPr>
          <a:lstStyle/>
          <a:p>
            <a:pPr algn="ctr"/>
            <a:r>
              <a:rPr lang="en-US" b="1" dirty="0">
                <a:latin typeface="Calibri Light" panose="020F0302020204030204" pitchFamily="34" charset="0"/>
                <a:ea typeface="Calibri Light" panose="020F0302020204030204" pitchFamily="34" charset="0"/>
                <a:cs typeface="Calibri Light" panose="020F0302020204030204" pitchFamily="34" charset="0"/>
              </a:rPr>
              <a:t>Tools for Presentation of patterns </a:t>
            </a:r>
            <a:endParaRPr lang="he-IL" b="1" dirty="0">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8199" name="Straight Connector 819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67EB27DD-F72D-4433-8C85-2A1235B79087}"/>
              </a:ext>
            </a:extLst>
          </p:cNvPr>
          <p:cNvSpPr>
            <a:spLocks noGrp="1"/>
          </p:cNvSpPr>
          <p:nvPr>
            <p:ph idx="1"/>
          </p:nvPr>
        </p:nvSpPr>
        <p:spPr>
          <a:xfrm>
            <a:off x="753389" y="2791073"/>
            <a:ext cx="4843762" cy="3602935"/>
          </a:xfrm>
        </p:spPr>
        <p:txBody>
          <a:bodyPr>
            <a:normAutofit lnSpcReduction="10000"/>
          </a:bodyPr>
          <a:lstStyle/>
          <a:p>
            <a:pPr algn="l" rtl="0"/>
            <a:r>
              <a:rPr lang="en-US" sz="2000" b="1" dirty="0"/>
              <a:t>Purpose: </a:t>
            </a:r>
            <a:r>
              <a:rPr lang="en-US" sz="2000" dirty="0"/>
              <a:t>using Explainable AI to create understandable and transferred  artificial intelligence </a:t>
            </a:r>
          </a:p>
          <a:p>
            <a:pPr algn="l" rtl="0"/>
            <a:r>
              <a:rPr lang="en-US" sz="2000" b="1" dirty="0"/>
              <a:t>SHAP</a:t>
            </a:r>
            <a:r>
              <a:rPr lang="en-US" sz="2000" dirty="0"/>
              <a:t>: Explains feature contributions to predictions</a:t>
            </a:r>
          </a:p>
          <a:p>
            <a:pPr algn="l" rtl="0"/>
            <a:r>
              <a:rPr lang="en-US" sz="2000" b="1" dirty="0"/>
              <a:t>SHAP's advantage</a:t>
            </a:r>
            <a:r>
              <a:rPr lang="en-US" sz="2000" dirty="0"/>
              <a:t>: Consistent, theory-based, for complex models</a:t>
            </a:r>
          </a:p>
          <a:p>
            <a:pPr algn="l" rtl="0"/>
            <a:r>
              <a:rPr lang="en-US" sz="2000" b="1" dirty="0"/>
              <a:t>LIME</a:t>
            </a:r>
            <a:r>
              <a:rPr lang="en-US" sz="2000" dirty="0"/>
              <a:t>: Approximates predictions with simple models</a:t>
            </a:r>
          </a:p>
          <a:p>
            <a:pPr algn="l" rtl="0"/>
            <a:r>
              <a:rPr lang="en-US" sz="2000" b="1" dirty="0"/>
              <a:t>LIME’s advantage</a:t>
            </a:r>
            <a:r>
              <a:rPr lang="en-US" sz="2000" dirty="0"/>
              <a:t>: Flexible, tailored explanations for predictions</a:t>
            </a:r>
            <a:endParaRPr lang="he-IL" sz="2000" dirty="0"/>
          </a:p>
        </p:txBody>
      </p:sp>
      <p:pic>
        <p:nvPicPr>
          <p:cNvPr id="8194" name="Picture 2" descr="‪Students: How to PRESENT a presentation – Perkins School for the Blind‬‏">
            <a:extLst>
              <a:ext uri="{FF2B5EF4-FFF2-40B4-BE49-F238E27FC236}">
                <a16:creationId xmlns:a16="http://schemas.microsoft.com/office/drawing/2014/main" id="{A4527DAC-0A73-4CC9-905C-196C440E9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179" r="22217" b="1"/>
          <a:stretch/>
        </p:blipFill>
        <p:spPr bwMode="auto">
          <a:xfrm>
            <a:off x="6524941" y="1023779"/>
            <a:ext cx="4810442" cy="4810442"/>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a:noFill/>
          <a:extLst>
            <a:ext uri="{909E8E84-426E-40DD-AFC4-6F175D3DCCD1}">
              <a14:hiddenFill xmlns:a14="http://schemas.microsoft.com/office/drawing/2010/main">
                <a:solidFill>
                  <a:srgbClr val="FFFFFF"/>
                </a:solidFill>
              </a14:hiddenFill>
            </a:ext>
          </a:extLst>
        </p:spPr>
      </p:pic>
      <p:sp>
        <p:nvSpPr>
          <p:cNvPr id="5" name="מציין מיקום של מספר שקופית 5">
            <a:extLst>
              <a:ext uri="{FF2B5EF4-FFF2-40B4-BE49-F238E27FC236}">
                <a16:creationId xmlns:a16="http://schemas.microsoft.com/office/drawing/2014/main" id="{63DFA86E-50D2-F4CF-BEE8-0D21B78EB137}"/>
              </a:ext>
            </a:extLst>
          </p:cNvPr>
          <p:cNvSpPr>
            <a:spLocks noGrp="1"/>
          </p:cNvSpPr>
          <p:nvPr>
            <p:ph type="sldNum" sz="quarter" idx="12"/>
          </p:nvPr>
        </p:nvSpPr>
        <p:spPr>
          <a:xfrm>
            <a:off x="11646877" y="6344627"/>
            <a:ext cx="545123" cy="513373"/>
          </a:xfrm>
        </p:spPr>
        <p:txBody>
          <a:bodyPr/>
          <a:lstStyle/>
          <a:p>
            <a:fld id="{BC5CD3C6-F50A-41F2-B1AF-E843859F08AE}" type="slidenum">
              <a:rPr lang="he-IL" smtClean="0"/>
              <a:t>9</a:t>
            </a:fld>
            <a:endParaRPr lang="he-IL"/>
          </a:p>
        </p:txBody>
      </p:sp>
    </p:spTree>
    <p:extLst>
      <p:ext uri="{BB962C8B-B14F-4D97-AF65-F5344CB8AC3E}">
        <p14:creationId xmlns:p14="http://schemas.microsoft.com/office/powerpoint/2010/main" val="336144432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2677</TotalTime>
  <Words>1637</Words>
  <Application>Microsoft Office PowerPoint</Application>
  <PresentationFormat>מסך רחב</PresentationFormat>
  <Paragraphs>108</Paragraphs>
  <Slides>14</Slides>
  <Notes>14</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Arial</vt:lpstr>
      <vt:lpstr>Calibri</vt:lpstr>
      <vt:lpstr>Calibri Light</vt:lpstr>
      <vt:lpstr>ערכת נושא Office</vt:lpstr>
      <vt:lpstr>ParkSmart</vt:lpstr>
      <vt:lpstr>Our project</vt:lpstr>
      <vt:lpstr>Parkinson's Disease</vt:lpstr>
      <vt:lpstr>Collected Data</vt:lpstr>
      <vt:lpstr>Data Pre-processing</vt:lpstr>
      <vt:lpstr>Research Questions</vt:lpstr>
      <vt:lpstr>Identifying Patterns</vt:lpstr>
      <vt:lpstr>Tools for Identifying Patterns</vt:lpstr>
      <vt:lpstr>Tools for Presentation of patterns </vt:lpstr>
      <vt:lpstr>Work Process</vt:lpstr>
      <vt:lpstr>GUI</vt:lpstr>
      <vt:lpstr>Expected Challenges</vt:lpstr>
      <vt:lpstr>Evaluation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ParkSmart</dc:title>
  <dc:creator>Yoni Arad</dc:creator>
  <cp:lastModifiedBy>Yoni Arad</cp:lastModifiedBy>
  <cp:revision>77</cp:revision>
  <dcterms:created xsi:type="dcterms:W3CDTF">2025-01-25T20:38:53Z</dcterms:created>
  <dcterms:modified xsi:type="dcterms:W3CDTF">2025-02-03T19:44:10Z</dcterms:modified>
</cp:coreProperties>
</file>