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83" r:id="rId3"/>
    <p:sldId id="259" r:id="rId4"/>
    <p:sldId id="284" r:id="rId5"/>
    <p:sldId id="257" r:id="rId6"/>
    <p:sldId id="274" r:id="rId7"/>
    <p:sldId id="273" r:id="rId8"/>
    <p:sldId id="285" r:id="rId9"/>
    <p:sldId id="286" r:id="rId10"/>
    <p:sldId id="258" r:id="rId11"/>
    <p:sldId id="260" r:id="rId12"/>
    <p:sldId id="292" r:id="rId13"/>
    <p:sldId id="287" r:id="rId14"/>
    <p:sldId id="261" r:id="rId15"/>
    <p:sldId id="262" r:id="rId16"/>
    <p:sldId id="290" r:id="rId17"/>
    <p:sldId id="263" r:id="rId18"/>
    <p:sldId id="264" r:id="rId19"/>
    <p:sldId id="289" r:id="rId20"/>
    <p:sldId id="270" r:id="rId21"/>
    <p:sldId id="279" r:id="rId22"/>
    <p:sldId id="293" r:id="rId23"/>
    <p:sldId id="266" r:id="rId24"/>
    <p:sldId id="281" r:id="rId25"/>
    <p:sldId id="275" r:id="rId26"/>
    <p:sldId id="294" r:id="rId27"/>
    <p:sldId id="276" r:id="rId28"/>
    <p:sldId id="280" r:id="rId29"/>
    <p:sldId id="267" r:id="rId30"/>
    <p:sldId id="269" r:id="rId31"/>
    <p:sldId id="282" r:id="rId32"/>
    <p:sldId id="271" r:id="rId33"/>
    <p:sldId id="268" r:id="rId34"/>
    <p:sldId id="272" r:id="rId35"/>
    <p:sldId id="278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62C679D-CC3B-42F9-9C44-F5689712121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61C8E6B-E795-4559-BCB4-452E511D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23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679D-CC3B-42F9-9C44-F5689712121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8E6B-E795-4559-BCB4-452E511D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3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2C679D-CC3B-42F9-9C44-F5689712121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1C8E6B-E795-4559-BCB4-452E511D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097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2C679D-CC3B-42F9-9C44-F5689712121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1C8E6B-E795-4559-BCB4-452E511DDB9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7873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2C679D-CC3B-42F9-9C44-F5689712121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1C8E6B-E795-4559-BCB4-452E511D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50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679D-CC3B-42F9-9C44-F5689712121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8E6B-E795-4559-BCB4-452E511D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489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679D-CC3B-42F9-9C44-F5689712121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8E6B-E795-4559-BCB4-452E511D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365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679D-CC3B-42F9-9C44-F5689712121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8E6B-E795-4559-BCB4-452E511D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293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2C679D-CC3B-42F9-9C44-F5689712121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1C8E6B-E795-4559-BCB4-452E511D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77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679D-CC3B-42F9-9C44-F5689712121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8E6B-E795-4559-BCB4-452E511D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32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62C679D-CC3B-42F9-9C44-F5689712121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1C8E6B-E795-4559-BCB4-452E511D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664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679D-CC3B-42F9-9C44-F5689712121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8E6B-E795-4559-BCB4-452E511D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57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679D-CC3B-42F9-9C44-F5689712121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8E6B-E795-4559-BCB4-452E511D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34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679D-CC3B-42F9-9C44-F5689712121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8E6B-E795-4559-BCB4-452E511D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00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679D-CC3B-42F9-9C44-F5689712121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8E6B-E795-4559-BCB4-452E511D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48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679D-CC3B-42F9-9C44-F5689712121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8E6B-E795-4559-BCB4-452E511D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2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C679D-CC3B-42F9-9C44-F5689712121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8E6B-E795-4559-BCB4-452E511D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52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C679D-CC3B-42F9-9C44-F5689712121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C8E6B-E795-4559-BCB4-452E511DD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41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A6D0-F4A2-C383-56D4-DC634CA78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400" dirty="0"/>
              <a:t>Customer Purchase analytics for E-commerce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F2B7A-F65C-665F-66F1-2A7F272C8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45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9E84-BB91-3EC0-4EB0-5A0F483BE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Details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E6E7-6A5C-C4A1-1465-A2F232D9C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5321710" cy="509311"/>
          </a:xfrm>
        </p:spPr>
        <p:txBody>
          <a:bodyPr>
            <a:norm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count(distinct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fp.pro_det.Product_id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Product_Count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A10E04-89AD-32A2-5088-D85297FA999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64142" y="2194560"/>
            <a:ext cx="1540759" cy="509311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AEC74C-894B-4C37-0597-D6825C1611C8}"/>
              </a:ext>
            </a:extLst>
          </p:cNvPr>
          <p:cNvSpPr txBox="1">
            <a:spLocks/>
          </p:cNvSpPr>
          <p:nvPr/>
        </p:nvSpPr>
        <p:spPr>
          <a:xfrm>
            <a:off x="685800" y="3174344"/>
            <a:ext cx="5321710" cy="509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brand, count(distinct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fp.pro_det.Product_id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Product_Count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brand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BB3748-08FC-E486-73ED-6A774AA80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142" y="3086993"/>
            <a:ext cx="1412942" cy="110613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49C705E-E555-9555-C232-DD509A83EB18}"/>
              </a:ext>
            </a:extLst>
          </p:cNvPr>
          <p:cNvSpPr txBox="1">
            <a:spLocks/>
          </p:cNvSpPr>
          <p:nvPr/>
        </p:nvSpPr>
        <p:spPr>
          <a:xfrm>
            <a:off x="685800" y="4576246"/>
            <a:ext cx="5321710" cy="509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Category, count(distinct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fp.pro_det.Product_id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Product_Count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Category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A1544C-C52F-C0AD-DF4E-1694680A2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4142" y="4593452"/>
            <a:ext cx="1590091" cy="121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1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3090-8326-A5D1-8DEE-65552EE8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Brand and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AC57-B7BD-B9AE-130E-D7EF93199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2194559"/>
            <a:ext cx="5656007" cy="4245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Category, 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(case when brand = '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then 1 else 0 end)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(case when brand = '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then 1 else 0 end)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(case when brand = '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brandc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then 1 else 0 end)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brandc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(case when brand = '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then 1 else 0 end)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(case when brand = '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then 1 else 0 end)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(distinct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fp.pro_det.Product_id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Product_Count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1C85DE-CA27-1CF3-802C-E583B12AC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94559"/>
            <a:ext cx="5410200" cy="203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11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A38F7-F38B-B2A0-A8BA-E2A610E5B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8ADA-9E57-BA65-4E94-021BE82A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Products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8966B-5453-77C7-D82D-F6816645D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30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7B1B0-99B9-C73D-F798-F1F80337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F5FED-5B17-B947-84E3-E4E7E63F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5 Average quantity sold per product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61019-82AC-D667-A902-07A9CC901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2194559"/>
            <a:ext cx="6414571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fp.pro_det.Product_name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fp.purchase.Quantity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as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Avg_Quantity_Sold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fp.pro_det.Product_id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fp.purchase.Product_id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fp.pro_det.Product_name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fp.purchase.Quantity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A89380-F454-A216-5BDC-82A53AAF19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0371" y="2816317"/>
            <a:ext cx="3255901" cy="1984283"/>
          </a:xfrm>
        </p:spPr>
      </p:pic>
    </p:spTree>
    <p:extLst>
      <p:ext uri="{BB962C8B-B14F-4D97-AF65-F5344CB8AC3E}">
        <p14:creationId xmlns:p14="http://schemas.microsoft.com/office/powerpoint/2010/main" val="3953294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1A2B5-59CE-0A89-3CEE-89E3CD3FA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36E9-422E-E3F6-6A77-A4783E85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5 Average quantity sold per Category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DF8AE-BB62-0B2D-96B0-23A24D243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4102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fp.pro_det.Category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fp.purchase.Quantity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as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Avg_Quantity_Sold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fp.pro_det.Product_id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fp.purchase.Product_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fp.pro_det.Category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fp.purchase.Quantity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416E3D-3B9E-8B62-BF44-48ABEE29E8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58704" y="2866057"/>
            <a:ext cx="3088505" cy="1919881"/>
          </a:xfrm>
        </p:spPr>
      </p:pic>
    </p:spTree>
    <p:extLst>
      <p:ext uri="{BB962C8B-B14F-4D97-AF65-F5344CB8AC3E}">
        <p14:creationId xmlns:p14="http://schemas.microsoft.com/office/powerpoint/2010/main" val="2720111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5B27D-757C-59E6-02C1-E58EABDC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13E1-D38E-40B3-23E6-F2C27AC84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5 Average quantity sold per Brand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3F2A-71A3-2F55-5039-44C3BFF85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4102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fp.pro_det.Brand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fp.purchase.Quantity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as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Avg_Quantity_Sold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fp.pro_det.Product_id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fp.purchase.Product_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fp.pro_det.Brand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fp.purchase.Quantity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E5C98-1EB6-63BE-752B-503B824C7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568" y="2194559"/>
            <a:ext cx="4142560" cy="265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60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29A04-A77A-E59E-CA1E-705AF6842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A069-0C04-03B0-A88F-A6C4139D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Quantity and Revenue by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36F57-E6D8-E4E6-1316-574CD47CB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799" y="2194559"/>
            <a:ext cx="5656007" cy="42455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fp.cus_pro.city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fp.purchase.Quantity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Quantity_sold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fp.purchase.Total_amount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Tota_Revenue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fp.purchase.Total_amount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Avg_Revenue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fp.cus_pro.Customer_id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fp.purchase.Customer_id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B51055-B71A-1B85-38FA-F643C5B4C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37" y="2194558"/>
            <a:ext cx="4855063" cy="328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502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22EA6-5A12-1BC8-BCA3-237BB84C0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34A1-B432-4E52-DB06-BD588694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Products and categories yield more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8184-C4D7-1603-887C-9EF4B4EEB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4082845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fp.purchase.Purchase_id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fp.purchase.Customer_id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fp.purchase.Product_id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fp.pro_det.Product_name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fp.pro_det.Category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fp.purchase.Quantity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fp.pro_det.Brand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fp.purchase.Total_amount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fp.purchase.Product_id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fp.pro_det.Product_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fp.purchase.Total_amount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B1BB47-A785-4FA4-A742-49EAB725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644" y="2408144"/>
            <a:ext cx="6715163" cy="352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032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75169-CBD5-2956-C30D-85BEB683D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A109-4C30-9937-F14B-EE498DE4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Products and categories yield more profit with customer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609A-B59E-380E-5D68-A7C174045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4299155" cy="40241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fp.purchase.Purchase_id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fp.purchase.Customer_id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fp.cus_pro.Gender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fp.pro_det.Product_name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fp.pro_det.Category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fp.purchase.Quantity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fp.pro_det.Brand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fp.purchase.Total_amount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fp.purchase.Product_id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fp.pro_det.Product_id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fp.purchase.Customer_id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fp.cus_pro.Customer_id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fp.purchase.Total_amount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CAAE1-C5F2-63D7-D466-5573902F9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592" y="2192101"/>
            <a:ext cx="6888607" cy="370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15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3E361-A446-035A-69B0-964A12EDA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0720-7EB8-31FF-455F-7B06CE09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Purchase Count by Product brand and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8AB94-2B93-81B3-7F15-719CB73C5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2781" y="2069502"/>
            <a:ext cx="5075903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fp.Pro_det.Brand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fp.Pro_det.Category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Fp.Pro_det.Product_name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fp.Purchase.Purchase_id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purchase_count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Fp.Pro_det.Product_id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fp.Purchase.Product_id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fp.Pro_det.Product_name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Fp.Pro_det.Brand,fp.Pro_det.Category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7420E9-C340-C820-6A7D-83180F55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835" y="2069501"/>
            <a:ext cx="4007383" cy="376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3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DAE8-C485-FBAD-047D-2984C72C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Er </a:t>
            </a:r>
            <a:r>
              <a:rPr lang="en-IN" dirty="0" err="1"/>
              <a:t>dIAGRAM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5F8F8-236F-5D56-7207-4BF322225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824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A4BB7-10EA-AEF9-F730-7DE4FD80D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3459-F85E-4E16-B1FE-ACCC087E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average, Minimum and Maximum Sales based on product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A49A-2B2E-81AD-724D-4073027E1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4962" y="2269564"/>
            <a:ext cx="5134896" cy="39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fp.pro_det.Category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fp.purchase.total_amount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Avg_sales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fp.purchase.total_amount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Min_sales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fp.purchase.total_amount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Max_sales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fp.purchase.Product_id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fp.pro_det.Product_id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fp.pro_det.Category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5AAD2A-F30A-27A0-AC75-590A20907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858" y="2269564"/>
            <a:ext cx="5094661" cy="228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87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93CF1-2592-3FBB-23B6-0CAF71018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14AD-9D4A-DA4E-0D86-09707C9B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Purchase count for each product category and Brand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0163-E11B-1EA9-8BB7-2DB6AE966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057401"/>
            <a:ext cx="5075903" cy="3618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fp.pro_det.Product_name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fp.pro_det.category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fp.pro_det.Brand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fp.purchase.Product_id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Purchase_count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fp.pro_det.Product_id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fp.purchase.Product_id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fp.pro_det.Product_name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fp.pro_det.category,fp.pro_det.Brand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fp.purchase.Product_id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5F351-3A9B-F768-1C74-8AF3E97F9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815" y="2057400"/>
            <a:ext cx="4821003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966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46E54-B49D-A9B9-AE60-C8C4CD350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4713-7880-0E53-6B92-2EC0EA45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on Time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D09E7-5466-C3A0-BC6D-B56257A89D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609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B4B06-88A0-31C1-4232-F0FB0A695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5C7A-E3CD-EF45-7710-0A434272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Cumulative sales of each category on every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77D2-AAAC-1D94-51A9-10059A8978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2781" y="2069502"/>
            <a:ext cx="5075903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fp.pro_det.category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Category,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fp.purchase.purchase_date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Pur_year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fp.purchase.Total_amount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Sales_Amount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fp.purchase.Product_id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fp.pro_det.Product_id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Pur_year,Category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Pur_year,Sales_Amount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F0D88-291B-8FDA-BEDC-40EC124A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587" y="2057401"/>
            <a:ext cx="4120542" cy="374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65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38626-D640-F981-C2ED-1B8178AFE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4142-61DC-1C38-F32B-714ADC98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Monthly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2BEBF-51AA-401F-197C-9F8C13437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057401"/>
            <a:ext cx="5105400" cy="4195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purchase_date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month_name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Total_amount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total_sales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ROUND(AVG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Total_amount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2) 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Avg_sales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month_name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Avg_sales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6E93D-33C4-A851-D4C6-7C26B40A6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200" y="2057401"/>
            <a:ext cx="3134490" cy="323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121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4125D-D8D2-FDAF-93A5-E33B6BDF6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C4B2-0FCB-D6EF-3CEB-1DB385AC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Revenue based on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87175-1049-9A68-F45C-FB21901FC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4962" y="2269564"/>
            <a:ext cx="5134896" cy="39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purchase_date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days, 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purchase_count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Round(count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count(distinct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purchase_date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)), 2) 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avg_purchase_count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fp.Purchase.Total_amount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revenue,  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fp.Purchase.Total_amount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avg_revenue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purchase_date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NULL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fp.Purchase.Total_amount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619B45-FE08-D086-AD38-F50782114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858" y="2987319"/>
            <a:ext cx="5803490" cy="200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70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4D695-5534-DB20-8C8F-884EC3DC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8E5A-45F9-71A2-478D-B33E0720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Demographics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C14FC-E724-8025-24E3-191A60B2A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748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EE28F-8B0B-7F4C-7A7D-4CEFAA34A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0472-2FAF-6825-D5C2-ED746562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Purchase details with Customer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3AC3D-9ED3-9E34-3F9A-CF013C6E7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4962" y="1720645"/>
            <a:ext cx="5134896" cy="4469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fp.purchase.Purchase_id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fp.cus_pro.Age_group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fp.pro_det.Product_name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fp.pro_det.Brand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fp.purchase.Quantity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fp.purchase.Total_amount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fp.purchase.Customer_id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fp.cus_pro.Customer_id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fp.purchase.Product_id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fp.pro_det.Product_id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fp.cus_pro.age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&gt;30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fp.purchase.Quantity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F3A627-7735-6953-0E55-A4EE3BE33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271" y="2269564"/>
            <a:ext cx="6314767" cy="228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86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EB2BE-39E5-3090-9352-5BA784516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9292-7596-8868-26FE-3A9068B9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Top 50 customers based on purchase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FD272-3984-EFD2-220D-51388AAF9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057401"/>
            <a:ext cx="5105400" cy="4195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fp.cus_pro.Customer_id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fp.cus_pro.age_group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fp.purchase.Purchase_id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Purchase_count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fp.cus_pro.Customer_id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fp.purchase.Customer_id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fp.cus_pro.Customer_id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fp.cus_pro.Name,fp.cus_pro.age_group,fp.cus_pro.city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fp.purchase.Purchase_id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2E81E-4400-08FF-1CDB-82A8DCACC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261" y="2401530"/>
            <a:ext cx="5105400" cy="302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81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09F05-01DE-34A3-A86B-7FCFE00EF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3108-F2CC-0168-3AAE-5F624932F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Top 10 Customers based on total expenditure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553A1-0D38-AC63-75EA-4542E617E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645" y="2069502"/>
            <a:ext cx="6238566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fp.cus_pro.Customer_id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fp.cus_pro.Gender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fp.purchase.Total_amount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Total_expenditure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dense_rank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()over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sum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fp.purchase.Total_amount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Rank_cust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fp.cus_pro.Customer_id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fp.purchase.Customer_id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fp.cus_pro.Customer_id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fp.cus_pro.Gender,fp.cus_pro.City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Total_expenditure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1EAA1E-F52E-A3F1-C3B3-77F532B7C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366" y="2659734"/>
            <a:ext cx="4581834" cy="268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6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2E18FD-415F-2F9B-016D-7490B496C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64" y="1354795"/>
            <a:ext cx="10576603" cy="479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28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2531D-3B47-405F-E743-C1181D23E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0CB1-B7C7-5BB9-93DA-CE649D97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Customers total expenditure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C2777-B0C7-DA06-D041-A664754A6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3285" y="1919721"/>
            <a:ext cx="5823154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fp.cus_pro.Customer_id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fp.cus_pro.Gender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fp.purchase.Total_amount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Total_expenditure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fp.cus_pro.Customer_id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fp.purchase.Customer_id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fp.cus_pro.Customer_id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fp.cus_pro.Name,fp.cus_pro.Gender,fp.cus_pro.City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Total_expenditure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1DD662-B2AC-1E06-CC51-49266292C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677" y="1919721"/>
            <a:ext cx="3938523" cy="213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93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ECADF-9486-A399-E201-F282E3EB4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7B24-1DFA-3573-9C5B-53B50E12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Percentage OF REPEATED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0F52B-2280-CF55-A828-6F573C887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057401"/>
            <a:ext cx="5105400" cy="4195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customer_purchase_counts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AS(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(*) 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purchase_count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(100.0 * SUM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purchase_count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1 THEN 1 ELSE 0 END) / COUNT(*), 2)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repeat_customer_percentage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customer_purchase_counts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66163-DABA-F642-8434-80CA01A7A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448" y="2057400"/>
            <a:ext cx="3569429" cy="113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568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4ED5E-1528-E6E9-89B1-D871CA87C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E7CC-9E2A-9A59-C6AA-AFCB500C7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average, Minimum and Maximum Sales based on Age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2F7C-9641-7ECA-29D3-5030B07B4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4962" y="2269564"/>
            <a:ext cx="5134896" cy="39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fp.cus_pro.age_group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cus_pro.age_group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Customer_count,</a:t>
            </a:r>
          </a:p>
          <a:p>
            <a:pPr marL="0" indent="0">
              <a:buNone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fp.purchase.total_amount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Avg_sales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fp.purchase.total_amount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Min_sales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fp.purchase.total_amount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Max_sales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join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fp.purchase.Customer_id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fp.cus_pro.Customer_id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fp.cus_pro.age_group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ABF2D-85D0-8455-407E-FA95A5258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036" y="2269563"/>
            <a:ext cx="5930002" cy="211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93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BDC5F-6281-DB70-035F-A31F1E01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E8B-52DC-EC73-8717-03AC6E58C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Inactive  customers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F82A-D002-C59C-5CD5-EFE0F79B4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3285" y="1919721"/>
            <a:ext cx="609354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fp.cus_pro.Customer_id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fp.cus_pro.Name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fp.cus_pro.Gender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fp.cus_pro.Customer_id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in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fp.purchase.customer_id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count: 40,122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0E4170-61C9-FF16-3526-274AA258B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307" y="1919721"/>
            <a:ext cx="4422411" cy="326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86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F92E2-1D4A-DC52-E32E-3EE7DA103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C5EF-8EF9-CD52-D7C8-96093B1E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Revenue based on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6A41-BCD1-7A84-3B45-9CC07FFCC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4962" y="2269564"/>
            <a:ext cx="5134896" cy="39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City,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fp.cus_pro.customer_id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Customers_count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fp.purchase.Purchase_id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Purchase_count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fp.purchase.total_amount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Revenue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fp. purchase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fp.purchase.Customer_id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fp.cus_pro.Customer_id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fp.cus_pro.City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549EC-5ACA-5757-57BA-E0010F1E3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571" y="2269564"/>
            <a:ext cx="6018467" cy="352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89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DAE4D-7A39-A49B-ABDF-2D8EE6F3C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45A8-AA28-1DFE-5F5E-16EB666B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Top 3 cities with more unique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00DB0-2BE2-319A-364F-7E8A6CC94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8801" y="2475356"/>
            <a:ext cx="5075903" cy="3618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fp.cus_pro.Customer_id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Unique_customers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fp.cus_pro.Customer_id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fp.purchase.Customer_id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fp.cus_pro.city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Unique_customers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445118-A0CF-3717-18F2-0FDF9B5A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296" y="3283975"/>
            <a:ext cx="2632903" cy="14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80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orange card Stock Vector by ©Lara_Cold_2013 59273243">
            <a:extLst>
              <a:ext uri="{FF2B5EF4-FFF2-40B4-BE49-F238E27FC236}">
                <a16:creationId xmlns:a16="http://schemas.microsoft.com/office/drawing/2014/main" id="{490B091B-B23F-CD68-AEBD-1FA272F5FB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27" b="90000" l="2734" r="89844">
                        <a14:foregroundMark x1="8691" y1="28627" x2="50391" y2="14608"/>
                        <a14:foregroundMark x1="50391" y1="14608" x2="66699" y2="3725"/>
                        <a14:foregroundMark x1="2930" y1="32255" x2="16895" y2="92451"/>
                        <a14:foregroundMark x1="16895" y1="92451" x2="71582" y2="81275"/>
                        <a14:foregroundMark x1="71582" y1="81275" x2="96680" y2="50294"/>
                        <a14:foregroundMark x1="96680" y1="50294" x2="97559" y2="35196"/>
                        <a14:foregroundMark x1="97559" y1="35196" x2="92090" y2="10588"/>
                        <a14:foregroundMark x1="92090" y1="10588" x2="86035" y2="3824"/>
                        <a14:foregroundMark x1="86035" y1="3824" x2="78320" y2="1765"/>
                        <a14:foregroundMark x1="78320" y1="1765" x2="67090" y2="2549"/>
                        <a14:foregroundMark x1="67090" y1="2549" x2="43945" y2="15294"/>
                        <a14:foregroundMark x1="43945" y1="15294" x2="12207" y2="24608"/>
                        <a14:foregroundMark x1="12207" y1="24608" x2="2734" y2="32255"/>
                        <a14:foregroundMark x1="22168" y1="61275" x2="46875" y2="61961"/>
                        <a14:foregroundMark x1="46875" y1="61961" x2="59180" y2="66765"/>
                        <a14:foregroundMark x1="59180" y1="66765" x2="41504" y2="70490"/>
                        <a14:foregroundMark x1="41504" y1="70490" x2="36816" y2="56961"/>
                        <a14:foregroundMark x1="36816" y1="56961" x2="39160" y2="38137"/>
                        <a14:foregroundMark x1="18848" y1="38627" x2="33496" y2="30000"/>
                        <a14:foregroundMark x1="33496" y1="30000" x2="59668" y2="33627"/>
                        <a14:foregroundMark x1="59668" y1="33627" x2="33496" y2="58922"/>
                        <a14:foregroundMark x1="33496" y1="58922" x2="38672" y2="63922"/>
                        <a14:foregroundMark x1="13086" y1="4902" x2="13379" y2="15882"/>
                        <a14:foregroundMark x1="13379" y1="15882" x2="53320" y2="9804"/>
                        <a14:foregroundMark x1="53320" y1="9804" x2="59180" y2="4314"/>
                        <a14:foregroundMark x1="9473" y1="61667" x2="9766" y2="76961"/>
                        <a14:foregroundMark x1="9766" y1="76961" x2="15527" y2="85490"/>
                        <a14:foregroundMark x1="15527" y1="85490" x2="16602" y2="85294"/>
                        <a14:foregroundMark x1="7422" y1="75588" x2="7813" y2="85294"/>
                        <a14:foregroundMark x1="7813" y1="85294" x2="19043" y2="87255"/>
                        <a14:foregroundMark x1="53613" y1="87059" x2="64258" y2="87059"/>
                        <a14:foregroundMark x1="64258" y1="87059" x2="77344" y2="86961"/>
                        <a14:foregroundMark x1="77344" y1="86961" x2="86230" y2="84216"/>
                        <a14:foregroundMark x1="86230" y1="84216" x2="85938" y2="71275"/>
                        <a14:foregroundMark x1="85938" y1="71275" x2="75977" y2="713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08" r="13870" b="13082"/>
          <a:stretch/>
        </p:blipFill>
        <p:spPr bwMode="auto">
          <a:xfrm>
            <a:off x="6027173" y="1293719"/>
            <a:ext cx="4198375" cy="460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65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1980-213E-502F-EA2D-44142DA16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1BEF2-6F46-3168-EFAB-834E2E77F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23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47B6B-CC5F-3156-5276-0A3E8543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Customers Profile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A5212-8701-FCE1-102D-11D80A546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625" y="2183802"/>
            <a:ext cx="3594407" cy="746211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count(distinct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fp.cus_pro.Customer_id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Customers_Count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9714B-59B5-B707-1074-E44CBA045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1" y="3132667"/>
            <a:ext cx="2961968" cy="888728"/>
          </a:xfrm>
        </p:spPr>
        <p:txBody>
          <a:bodyPr>
            <a:no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city, count(distinct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fp.cus_pro.Customer_id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Customers_Count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city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7EFDCD-7684-215E-6F2E-B0B478B6CA6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6000" y="2973143"/>
            <a:ext cx="2345972" cy="202164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E99262-708D-2707-4325-ADC21228D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83802"/>
            <a:ext cx="1944619" cy="662939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31595A6-7A6B-0D52-077C-7B53246A4378}"/>
              </a:ext>
            </a:extLst>
          </p:cNvPr>
          <p:cNvSpPr txBox="1">
            <a:spLocks/>
          </p:cNvSpPr>
          <p:nvPr/>
        </p:nvSpPr>
        <p:spPr>
          <a:xfrm>
            <a:off x="682625" y="5112085"/>
            <a:ext cx="3748547" cy="8887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Gender, count(distinct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fp.cus_pro.Customer_id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Customers_Count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 by Gender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F02846-B7F9-7236-9191-78A88BCF4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12085"/>
            <a:ext cx="2541985" cy="105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8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DCD85-0B5A-BE89-8924-782DAC5AA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FACE8-5D29-D4DE-8BD3-76B5758F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438" y="282592"/>
            <a:ext cx="8610600" cy="1293028"/>
          </a:xfrm>
        </p:spPr>
        <p:txBody>
          <a:bodyPr>
            <a:noAutofit/>
          </a:bodyPr>
          <a:lstStyle/>
          <a:p>
            <a:r>
              <a:rPr lang="en-IN" sz="3200" dirty="0"/>
              <a:t>Age Distribution based on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0F7E5-1C72-0C5A-5683-0931D98CA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485" y="1876274"/>
            <a:ext cx="5134896" cy="39206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City,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WHEN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Age_group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'Adults'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Adults,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WHEN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Age_group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'Middle Aged Adults'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Middle_Aged_Adults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WHEN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Age_group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'Older Adults'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Older_Adults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WHEN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Age_group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'Senior Citizens'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Senior_Citizens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fp. purchase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fp.purchase.Customer_id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fp.cus_pro.Customer_id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D40FD-DA3D-0857-0256-F56CD62C1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622" y="1876274"/>
            <a:ext cx="4928416" cy="210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9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D5257-B384-A9CD-3F14-E253748C6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2182-C293-BD57-AF4E-659B0720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Gender Distribution based on 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8B440-5F98-A7D5-3260-53AA792F71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7078" y="2269564"/>
            <a:ext cx="5134896" cy="39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City,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Gender = 'Male' THEN 1 ELSE 0 END) AS Male,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Gender = 'Female' THEN 1 ELSE 0 END) AS Female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fp.cus_pro.City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3942F-9262-0444-2C4F-31B6AB16D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125" y="2269564"/>
            <a:ext cx="3018823" cy="298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84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6B7B5-6AA2-8904-8112-C5622F0D4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B919-9735-F71E-FF7F-0914E22C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Gender Distribution Based on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3EFEA-F419-B01C-68C9-08AD1606A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4962" y="2269564"/>
            <a:ext cx="5134896" cy="39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fp.cus_pro.Age_group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Age_group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Gender = 'Male' THEN 1 ELSE 0 END) AS Male,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Gender = 'Female' THEN 1 ELSE 0 END) AS Female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fp.cus_pro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Age_group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D4998-6600-6D6E-52F9-E1C4D6693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834" y="2269564"/>
            <a:ext cx="3397379" cy="188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15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7E0E-67D3-D21D-2C36-4E59A163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Products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FBFDE-0EFE-9DF7-99C3-233A88BEC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2715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4364</TotalTime>
  <Words>2740</Words>
  <Application>Microsoft Office PowerPoint</Application>
  <PresentationFormat>Widescreen</PresentationFormat>
  <Paragraphs>261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Century Gothic</vt:lpstr>
      <vt:lpstr>Times New Roman</vt:lpstr>
      <vt:lpstr>Vapor Trail</vt:lpstr>
      <vt:lpstr>Customer Purchase analytics for E-commerce platform</vt:lpstr>
      <vt:lpstr>Er dIAGRAM</vt:lpstr>
      <vt:lpstr>PowerPoint Presentation</vt:lpstr>
      <vt:lpstr>Customer Table</vt:lpstr>
      <vt:lpstr>Customers Profile</vt:lpstr>
      <vt:lpstr>Age Distribution based on cities</vt:lpstr>
      <vt:lpstr>Gender Distribution based on cities</vt:lpstr>
      <vt:lpstr>Gender Distribution Based on AGE</vt:lpstr>
      <vt:lpstr>Products table</vt:lpstr>
      <vt:lpstr>Products Details</vt:lpstr>
      <vt:lpstr>Brand and Category</vt:lpstr>
      <vt:lpstr>Products Performance</vt:lpstr>
      <vt:lpstr>Top 5 Average quantity sold per product </vt:lpstr>
      <vt:lpstr>Top 5 Average quantity sold per Category </vt:lpstr>
      <vt:lpstr>Top 5 Average quantity sold per Brand </vt:lpstr>
      <vt:lpstr>Total Quantity and Revenue by City</vt:lpstr>
      <vt:lpstr>Products and categories yield more profit</vt:lpstr>
      <vt:lpstr>Products and categories yield more profit with customer details</vt:lpstr>
      <vt:lpstr>Purchase Count by Product brand and Category</vt:lpstr>
      <vt:lpstr>average, Minimum and Maximum Sales based on product category</vt:lpstr>
      <vt:lpstr>Purchase count for each product category and Brand</vt:lpstr>
      <vt:lpstr>Analysis on Time </vt:lpstr>
      <vt:lpstr>Cumulative sales of each category on every year</vt:lpstr>
      <vt:lpstr>Monthly Sales</vt:lpstr>
      <vt:lpstr>Revenue based on Days</vt:lpstr>
      <vt:lpstr>Customer Demographics</vt:lpstr>
      <vt:lpstr>Purchase details with Customer details</vt:lpstr>
      <vt:lpstr>Top 50 customers based on purchase count</vt:lpstr>
      <vt:lpstr>Top 10 Customers based on total expenditure</vt:lpstr>
      <vt:lpstr>Customers total expenditure</vt:lpstr>
      <vt:lpstr>Percentage OF REPEATED CUSTOMERS</vt:lpstr>
      <vt:lpstr>average, Minimum and Maximum Sales based on Age category</vt:lpstr>
      <vt:lpstr>Inactive  customers </vt:lpstr>
      <vt:lpstr>Revenue based on City</vt:lpstr>
      <vt:lpstr>Top 3 cities with more unique customers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Yuvamanimuthu Paramasivan</dc:creator>
  <cp:lastModifiedBy>Yuvamanimuthu Paramasivan</cp:lastModifiedBy>
  <cp:revision>16</cp:revision>
  <dcterms:created xsi:type="dcterms:W3CDTF">2025-04-30T12:05:24Z</dcterms:created>
  <dcterms:modified xsi:type="dcterms:W3CDTF">2025-05-19T06:18:25Z</dcterms:modified>
</cp:coreProperties>
</file>