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5.jpe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931CF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1" name="Group 3"/>
          <p:cNvGrpSpPr/>
          <p:nvPr/>
        </p:nvGrpSpPr>
        <p:grpSpPr>
          <a:xfrm>
            <a:off x="6545735" y="406152"/>
            <a:ext cx="10042535" cy="9474694"/>
            <a:chOff x="0" y="0"/>
            <a:chExt cx="10042534" cy="9474692"/>
          </a:xfrm>
        </p:grpSpPr>
        <p:pic>
          <p:nvPicPr>
            <p:cNvPr id="95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4" name="Group 20"/>
          <p:cNvGrpSpPr/>
          <p:nvPr/>
        </p:nvGrpSpPr>
        <p:grpSpPr>
          <a:xfrm>
            <a:off x="1104900" y="824285"/>
            <a:ext cx="8750844" cy="8318193"/>
            <a:chOff x="0" y="0"/>
            <a:chExt cx="8750843" cy="8318192"/>
          </a:xfrm>
        </p:grpSpPr>
        <p:sp>
          <p:nvSpPr>
            <p:cNvPr id="112" name="Freeform 22"/>
            <p:cNvSpPr/>
            <p:nvPr/>
          </p:nvSpPr>
          <p:spPr>
            <a:xfrm>
              <a:off x="1448876" y="1016225"/>
              <a:ext cx="7301968" cy="7301969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13" name="Picture 23" descr="Picture 2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97104" y="282207"/>
              <a:ext cx="7301969" cy="73175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24"/>
          <p:cNvSpPr txBox="1"/>
          <p:nvPr/>
        </p:nvSpPr>
        <p:spPr>
          <a:xfrm>
            <a:off x="2312374" y="3305349"/>
            <a:ext cx="5483000" cy="2818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0000"/>
            </a:pPr>
            <a:r>
              <a:t>Data </a:t>
            </a:r>
          </a:p>
          <a:p>
            <a:pPr algn="ctr">
              <a:defRPr sz="10000"/>
            </a:pPr>
            <a:r>
              <a:t>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5003701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2227332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0143618" y="7780070"/>
            <a:ext cx="942467" cy="279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4069" t="1617" r="4069" b="1617"/>
          <a:stretch>
            <a:fillRect/>
          </a:stretch>
        </p:blipFill>
        <p:spPr>
          <a:xfrm>
            <a:off x="5438297" y="1161805"/>
            <a:ext cx="5036756" cy="796339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extBox 6"/>
          <p:cNvSpPr txBox="1"/>
          <p:nvPr/>
        </p:nvSpPr>
        <p:spPr>
          <a:xfrm>
            <a:off x="457200" y="4539600"/>
            <a:ext cx="4703553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Summary</a:t>
            </a:r>
          </a:p>
        </p:txBody>
      </p:sp>
      <p:grpSp>
        <p:nvGrpSpPr>
          <p:cNvPr id="337" name="Group 7"/>
          <p:cNvGrpSpPr/>
          <p:nvPr/>
        </p:nvGrpSpPr>
        <p:grpSpPr>
          <a:xfrm>
            <a:off x="327031" y="9481425"/>
            <a:ext cx="9711341" cy="2017080"/>
            <a:chOff x="0" y="0"/>
            <a:chExt cx="9711338" cy="2017079"/>
          </a:xfrm>
        </p:grpSpPr>
        <p:pic>
          <p:nvPicPr>
            <p:cNvPr id="333" name="Picture 8" descr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4" name="Picture 9" descr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Picture 10" descr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Picture 11" descr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2" name="Group 12"/>
          <p:cNvGrpSpPr/>
          <p:nvPr/>
        </p:nvGrpSpPr>
        <p:grpSpPr>
          <a:xfrm>
            <a:off x="327031" y="-1179606"/>
            <a:ext cx="9711341" cy="2017080"/>
            <a:chOff x="0" y="0"/>
            <a:chExt cx="9711338" cy="2017079"/>
          </a:xfrm>
        </p:grpSpPr>
        <p:pic>
          <p:nvPicPr>
            <p:cNvPr id="338" name="Picture 13" descr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9" name="Picture 14" descr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0" name="Picture 15" descr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1" name="Picture 16" descr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3" name="NEXT STEPS…"/>
          <p:cNvSpPr txBox="1"/>
          <p:nvPr/>
        </p:nvSpPr>
        <p:spPr>
          <a:xfrm>
            <a:off x="10998600" y="7051935"/>
            <a:ext cx="6392086" cy="203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NEXT STEPS</a:t>
            </a:r>
          </a:p>
          <a:p>
            <a:pPr>
              <a:defRPr b="1" sz="1000"/>
            </a:pPr>
          </a:p>
          <a:p>
            <a:pPr algn="just">
              <a:defRPr sz="2400"/>
            </a:pPr>
            <a:r>
              <a:t>This  ad-hoc analysis is insightful, but it’s time to take this analysis into large scale production for real-time understanding of your business. We can show you how to do this.</a:t>
            </a:r>
          </a:p>
        </p:txBody>
      </p:sp>
      <p:sp>
        <p:nvSpPr>
          <p:cNvPr id="344" name="ANALYSIS…"/>
          <p:cNvSpPr txBox="1"/>
          <p:nvPr/>
        </p:nvSpPr>
        <p:spPr>
          <a:xfrm>
            <a:off x="11114662" y="1499197"/>
            <a:ext cx="6159962" cy="1735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8100">
              <a:defRPr b="1" sz="2400"/>
            </a:pPr>
            <a:r>
              <a:t>ANALYSIS</a:t>
            </a:r>
          </a:p>
          <a:p>
            <a:pPr indent="38100">
              <a:defRPr b="1" sz="1000"/>
            </a:pPr>
          </a:p>
          <a:p>
            <a:pPr indent="38100">
              <a:defRPr sz="2500"/>
            </a:pPr>
            <a:r>
              <a:t>Animals and Food are two most popular categories of content, </a:t>
            </a:r>
            <a:r>
              <a:rPr sz="2400"/>
              <a:t>showing</a:t>
            </a:r>
            <a:r>
              <a:t> that people enjoy ‘real-life’ and ‘tasty’ content the most.</a:t>
            </a:r>
          </a:p>
        </p:txBody>
      </p:sp>
      <p:sp>
        <p:nvSpPr>
          <p:cNvPr id="345" name="INSIGHT…"/>
          <p:cNvSpPr txBox="1"/>
          <p:nvPr/>
        </p:nvSpPr>
        <p:spPr>
          <a:xfrm>
            <a:off x="11038650" y="3772515"/>
            <a:ext cx="6790801" cy="2741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8100">
              <a:defRPr b="1" sz="2400"/>
            </a:pPr>
            <a:r>
              <a:t>INSIGHT</a:t>
            </a:r>
          </a:p>
          <a:p>
            <a:pPr indent="38100"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38100">
              <a:defRPr sz="2400"/>
            </a:pPr>
            <a:r>
              <a:t>Food is the common theme with the top 5 categories with ‘Healthy Eating’ ranking the highest. This may give an indication to the audience within your user base. You could use this insight to create a campaign	and work with healthy eating brands to boost user engagement.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2"/>
          <p:cNvSpPr txBox="1"/>
          <p:nvPr/>
        </p:nvSpPr>
        <p:spPr>
          <a:xfrm>
            <a:off x="5421912" y="5552245"/>
            <a:ext cx="5385739" cy="438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pc="-26" sz="2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ANY QUESTIONS?</a:t>
            </a:r>
          </a:p>
        </p:txBody>
      </p:sp>
      <p:grpSp>
        <p:nvGrpSpPr>
          <p:cNvPr id="350" name="Group 3"/>
          <p:cNvGrpSpPr/>
          <p:nvPr/>
        </p:nvGrpSpPr>
        <p:grpSpPr>
          <a:xfrm>
            <a:off x="728428" y="3599225"/>
            <a:ext cx="3546596" cy="3371248"/>
            <a:chOff x="0" y="0"/>
            <a:chExt cx="3546594" cy="3371247"/>
          </a:xfrm>
        </p:grpSpPr>
        <p:sp>
          <p:nvSpPr>
            <p:cNvPr id="348" name="Freeform 5"/>
            <p:cNvSpPr/>
            <p:nvPr/>
          </p:nvSpPr>
          <p:spPr>
            <a:xfrm>
              <a:off x="587209" y="411861"/>
              <a:ext cx="2959387" cy="295938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49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120412" y="114375"/>
              <a:ext cx="2959387" cy="296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1" name="TextBox 7"/>
          <p:cNvSpPr txBox="1"/>
          <p:nvPr/>
        </p:nvSpPr>
        <p:spPr>
          <a:xfrm>
            <a:off x="4669075" y="4178375"/>
            <a:ext cx="5729830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Thank you!</a:t>
            </a:r>
          </a:p>
        </p:txBody>
      </p:sp>
      <p:grpSp>
        <p:nvGrpSpPr>
          <p:cNvPr id="359" name="Group 8"/>
          <p:cNvGrpSpPr/>
          <p:nvPr/>
        </p:nvGrpSpPr>
        <p:grpSpPr>
          <a:xfrm>
            <a:off x="517112" y="-1140306"/>
            <a:ext cx="17253777" cy="2017080"/>
            <a:chOff x="0" y="0"/>
            <a:chExt cx="17253775" cy="2017079"/>
          </a:xfrm>
        </p:grpSpPr>
        <p:pic>
          <p:nvPicPr>
            <p:cNvPr id="352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3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Picture 12" descr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Picture 13" descr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Picture 14" descr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Picture 15" descr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7" name="Group 16"/>
          <p:cNvGrpSpPr/>
          <p:nvPr/>
        </p:nvGrpSpPr>
        <p:grpSpPr>
          <a:xfrm>
            <a:off x="517112" y="9394369"/>
            <a:ext cx="17253777" cy="2017080"/>
            <a:chOff x="0" y="0"/>
            <a:chExt cx="17253775" cy="2017079"/>
          </a:xfrm>
        </p:grpSpPr>
        <p:pic>
          <p:nvPicPr>
            <p:cNvPr id="360" name="Picture 17" descr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4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Picture 22" descr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6" name="Picture 23" descr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>
            <a:off x="2921591" y="3285300"/>
            <a:ext cx="8673443" cy="3691873"/>
            <a:chOff x="0" y="0"/>
            <a:chExt cx="8673442" cy="3691871"/>
          </a:xfrm>
        </p:grpSpPr>
        <p:sp>
          <p:nvSpPr>
            <p:cNvPr id="117" name="TextBox 3"/>
            <p:cNvSpPr txBox="1"/>
            <p:nvPr/>
          </p:nvSpPr>
          <p:spPr>
            <a:xfrm>
              <a:off x="0" y="0"/>
              <a:ext cx="8673443" cy="119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spc="-79" sz="8000">
                  <a:latin typeface="Graphik"/>
                  <a:ea typeface="Graphik"/>
                  <a:cs typeface="Graphik"/>
                  <a:sym typeface="Graphik"/>
                </a:defRPr>
              </a:lvl1pPr>
            </a:lstStyle>
            <a:p>
              <a:pPr/>
              <a:r>
                <a:t>Today's agenda</a:t>
              </a:r>
            </a:p>
          </p:txBody>
        </p:sp>
        <p:sp>
          <p:nvSpPr>
            <p:cNvPr id="118" name="TextBox 4"/>
            <p:cNvSpPr txBox="1"/>
            <p:nvPr/>
          </p:nvSpPr>
          <p:spPr>
            <a:xfrm>
              <a:off x="0" y="1723625"/>
              <a:ext cx="8673443" cy="1968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Project recap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Problem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The Analytics team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Process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Insights</a:t>
              </a:r>
            </a:p>
            <a:p>
              <a:pPr>
                <a:lnSpc>
                  <a:spcPts val="2600"/>
                </a:lnSpc>
                <a:defRPr spc="-19" sz="1900">
                  <a:latin typeface="Graphik"/>
                  <a:ea typeface="Graphik"/>
                  <a:cs typeface="Graphik"/>
                  <a:sym typeface="Graphik"/>
                </a:defRPr>
              </a:pPr>
              <a:r>
                <a:t>Summary</a:t>
              </a:r>
            </a:p>
          </p:txBody>
        </p:sp>
      </p:grpSp>
      <p:grpSp>
        <p:nvGrpSpPr>
          <p:cNvPr id="122" name="Group 5"/>
          <p:cNvGrpSpPr/>
          <p:nvPr/>
        </p:nvGrpSpPr>
        <p:grpSpPr>
          <a:xfrm>
            <a:off x="15307242" y="-1685151"/>
            <a:ext cx="3545509" cy="3370302"/>
            <a:chOff x="0" y="0"/>
            <a:chExt cx="3545507" cy="3370301"/>
          </a:xfrm>
        </p:grpSpPr>
        <p:sp>
          <p:nvSpPr>
            <p:cNvPr id="120" name="Freeform 7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1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9"/>
          <p:cNvGrpSpPr/>
          <p:nvPr/>
        </p:nvGrpSpPr>
        <p:grpSpPr>
          <a:xfrm>
            <a:off x="13610069" y="3458349"/>
            <a:ext cx="3545509" cy="3370302"/>
            <a:chOff x="0" y="0"/>
            <a:chExt cx="3545507" cy="3370301"/>
          </a:xfrm>
        </p:grpSpPr>
        <p:sp>
          <p:nvSpPr>
            <p:cNvPr id="123" name="Freeform 11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4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8" name="Group 13"/>
          <p:cNvGrpSpPr/>
          <p:nvPr/>
        </p:nvGrpSpPr>
        <p:grpSpPr>
          <a:xfrm>
            <a:off x="11912897" y="8601849"/>
            <a:ext cx="3545509" cy="3370303"/>
            <a:chOff x="0" y="0"/>
            <a:chExt cx="3545507" cy="3370301"/>
          </a:xfrm>
        </p:grpSpPr>
        <p:sp>
          <p:nvSpPr>
            <p:cNvPr id="126" name="Freeform 1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" name="Picture 16" descr="Picture 1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 17"/>
          <p:cNvGrpSpPr/>
          <p:nvPr/>
        </p:nvGrpSpPr>
        <p:grpSpPr>
          <a:xfrm>
            <a:off x="-927558" y="406152"/>
            <a:ext cx="2253801" cy="9474694"/>
            <a:chOff x="0" y="0"/>
            <a:chExt cx="2253799" cy="9474692"/>
          </a:xfrm>
        </p:grpSpPr>
        <p:pic>
          <p:nvPicPr>
            <p:cNvPr id="129" name="Picture 18" descr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icture 19" descr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Picture 20" descr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Picture 21" descr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"/>
          <p:cNvGrpSpPr/>
          <p:nvPr/>
        </p:nvGrpSpPr>
        <p:grpSpPr>
          <a:xfrm>
            <a:off x="517112" y="559200"/>
            <a:ext cx="17253777" cy="9117801"/>
            <a:chOff x="0" y="0"/>
            <a:chExt cx="17253775" cy="9117799"/>
          </a:xfrm>
        </p:grpSpPr>
        <p:pic>
          <p:nvPicPr>
            <p:cNvPr id="135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7100719"/>
              <a:ext cx="2168903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 22" descr="Picture 2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 23" descr="Picture 2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 24" descr="Picture 2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2366906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 25" descr="Picture 2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4733813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26" descr="Picture 2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7100719"/>
              <a:ext cx="2168903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 27" descr="Picture 2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icture 28" descr="Picture 2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2366906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9" descr="Picture 2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4733813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 30" descr="Picture 3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7100719"/>
              <a:ext cx="2168904" cy="2017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AutoShape 31"/>
          <p:cNvSpPr/>
          <p:nvPr/>
        </p:nvSpPr>
        <p:spPr>
          <a:xfrm>
            <a:off x="4946896" y="2030983"/>
            <a:ext cx="11342284" cy="62758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Picture 32" descr="Picture 32"/>
          <p:cNvPicPr>
            <a:picLocks noChangeAspect="1"/>
          </p:cNvPicPr>
          <p:nvPr/>
        </p:nvPicPr>
        <p:blipFill>
          <a:blip r:embed="rId3">
            <a:extLst/>
          </a:blip>
          <a:srcRect l="0" t="0" r="0" b="321"/>
          <a:stretch>
            <a:fillRect/>
          </a:stretch>
        </p:blipFill>
        <p:spPr>
          <a:xfrm rot="10799999">
            <a:off x="1983047" y="1909667"/>
            <a:ext cx="6453904" cy="646766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33"/>
          <p:cNvSpPr txBox="1"/>
          <p:nvPr/>
        </p:nvSpPr>
        <p:spPr>
          <a:xfrm>
            <a:off x="2969012" y="3935700"/>
            <a:ext cx="4481974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Project Recap</a:t>
            </a:r>
          </a:p>
        </p:txBody>
      </p:sp>
      <p:sp>
        <p:nvSpPr>
          <p:cNvPr id="167" name="Social Buzz is a fast growing tech company who needs our assistance now, so we started a 3 month initial project in order to help them with the following tasks:…"/>
          <p:cNvSpPr txBox="1"/>
          <p:nvPr/>
        </p:nvSpPr>
        <p:spPr>
          <a:xfrm>
            <a:off x="8822187" y="3040119"/>
            <a:ext cx="7125148" cy="4010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900"/>
            </a:pPr>
            <a:r>
              <a:t>Social Buzz is a fast growing tech company who needs our assistance now, so we started a 3 month initial project in order to help them with the following tasks:</a:t>
            </a:r>
          </a:p>
          <a:p>
            <a:pPr>
              <a:defRPr sz="2900"/>
            </a:pPr>
          </a:p>
          <a:p>
            <a:pPr>
              <a:defRPr sz="2900"/>
            </a:pPr>
            <a:r>
              <a:t>- An audit of their big data practice</a:t>
            </a:r>
          </a:p>
          <a:p>
            <a:pPr>
              <a:defRPr sz="2900"/>
            </a:pPr>
            <a:r>
              <a:t>- Recommendations for a successful IPO</a:t>
            </a:r>
          </a:p>
          <a:p>
            <a:pPr>
              <a:defRPr sz="2900"/>
            </a:pPr>
            <a:r>
              <a:t>- An analysis of their content categories that are the top 5 in popularity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2"/>
          <p:cNvGrpSpPr/>
          <p:nvPr/>
        </p:nvGrpSpPr>
        <p:grpSpPr>
          <a:xfrm>
            <a:off x="9143999" y="8195696"/>
            <a:ext cx="3545509" cy="3370302"/>
            <a:chOff x="0" y="0"/>
            <a:chExt cx="3545507" cy="3370301"/>
          </a:xfrm>
        </p:grpSpPr>
        <p:sp>
          <p:nvSpPr>
            <p:cNvPr id="169" name="Freeform 4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0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AutoShape 6"/>
          <p:cNvSpPr/>
          <p:nvPr/>
        </p:nvSpPr>
        <p:spPr>
          <a:xfrm>
            <a:off x="-1" y="-12700"/>
            <a:ext cx="996448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7" name="Group 7"/>
          <p:cNvGrpSpPr/>
          <p:nvPr/>
        </p:nvGrpSpPr>
        <p:grpSpPr>
          <a:xfrm>
            <a:off x="-146279" y="406152"/>
            <a:ext cx="2253800" cy="9474694"/>
            <a:chOff x="0" y="0"/>
            <a:chExt cx="2253799" cy="9474692"/>
          </a:xfrm>
        </p:grpSpPr>
        <p:pic>
          <p:nvPicPr>
            <p:cNvPr id="173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Group 12"/>
          <p:cNvGrpSpPr/>
          <p:nvPr/>
        </p:nvGrpSpPr>
        <p:grpSpPr>
          <a:xfrm>
            <a:off x="1281418" y="1296753"/>
            <a:ext cx="3554344" cy="3413098"/>
            <a:chOff x="0" y="0"/>
            <a:chExt cx="3554342" cy="3413096"/>
          </a:xfrm>
        </p:grpSpPr>
        <p:sp>
          <p:nvSpPr>
            <p:cNvPr id="178" name="Freeform 14"/>
            <p:cNvSpPr/>
            <p:nvPr/>
          </p:nvSpPr>
          <p:spPr>
            <a:xfrm>
              <a:off x="0" y="492299"/>
              <a:ext cx="2920800" cy="2920798"/>
            </a:xfrm>
            <a:prstGeom prst="ellipse">
              <a:avLst/>
            </a:prstGeom>
            <a:solidFill>
              <a:srgbClr val="9634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79" name="Picture 15" descr="Picture 1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514701" y="112883"/>
              <a:ext cx="2920800" cy="29270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Group 16"/>
          <p:cNvGrpSpPr/>
          <p:nvPr/>
        </p:nvGrpSpPr>
        <p:grpSpPr>
          <a:xfrm>
            <a:off x="15986267" y="-1061348"/>
            <a:ext cx="3545509" cy="3370302"/>
            <a:chOff x="0" y="0"/>
            <a:chExt cx="3545507" cy="3370301"/>
          </a:xfrm>
        </p:grpSpPr>
        <p:sp>
          <p:nvSpPr>
            <p:cNvPr id="181" name="Freeform 18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82" name="Picture 19" descr="Picture 1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24693" t="0" r="24693" b="0"/>
          <a:stretch>
            <a:fillRect/>
          </a:stretch>
        </p:blipFill>
        <p:spPr>
          <a:xfrm>
            <a:off x="11007483" y="1028700"/>
            <a:ext cx="6251818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21"/>
          <p:cNvSpPr txBox="1"/>
          <p:nvPr/>
        </p:nvSpPr>
        <p:spPr>
          <a:xfrm>
            <a:off x="3133057" y="2291684"/>
            <a:ext cx="5786870" cy="2034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Problem</a:t>
            </a:r>
          </a:p>
          <a:p>
            <a:pPr>
              <a:spcBef>
                <a:spcPts val="500"/>
              </a:spcBef>
              <a:defRPr b="1" sz="2400"/>
            </a:pPr>
          </a:p>
        </p:txBody>
      </p:sp>
      <p:sp>
        <p:nvSpPr>
          <p:cNvPr id="186" name="Everyday over 100,000 pieces of content, ranging from…"/>
          <p:cNvSpPr txBox="1"/>
          <p:nvPr/>
        </p:nvSpPr>
        <p:spPr>
          <a:xfrm>
            <a:off x="2235889" y="5298618"/>
            <a:ext cx="7581205" cy="3536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>
              <a:spcBef>
                <a:spcPts val="500"/>
              </a:spcBef>
              <a:buSzPct val="100000"/>
              <a:buChar char="•"/>
              <a:defRPr b="1" sz="2500">
                <a:solidFill>
                  <a:srgbClr val="FFFFFF"/>
                </a:solidFill>
              </a:defRPr>
            </a:pPr>
            <a:r>
              <a:t>Everyday over 100,000 pieces of content, ranging from </a:t>
            </a:r>
          </a:p>
          <a:p>
            <a:pPr>
              <a:spcBef>
                <a:spcPts val="500"/>
              </a:spcBef>
              <a:defRPr b="1" sz="2500">
                <a:solidFill>
                  <a:srgbClr val="FFFFFF"/>
                </a:solidFill>
              </a:defRPr>
            </a:pPr>
            <a:r>
              <a:t>   texts, images, gif and videos are posted.</a:t>
            </a:r>
          </a:p>
          <a:p>
            <a:pPr marL="250657" indent="-250657">
              <a:spcBef>
                <a:spcPts val="500"/>
              </a:spcBef>
              <a:buSzPct val="100000"/>
              <a:buChar char="•"/>
              <a:defRPr b="1" sz="2500">
                <a:solidFill>
                  <a:srgbClr val="FFFFFF"/>
                </a:solidFill>
              </a:defRPr>
            </a:pPr>
          </a:p>
          <a:p>
            <a:pPr marL="250657" indent="-250657">
              <a:spcBef>
                <a:spcPts val="500"/>
              </a:spcBef>
              <a:buSzPct val="100000"/>
              <a:buChar char="•"/>
              <a:defRPr b="1" sz="2500">
                <a:solidFill>
                  <a:srgbClr val="FFFFFF"/>
                </a:solidFill>
              </a:defRPr>
            </a:pPr>
            <a:r>
              <a:t>Approximately 3,000,000 pieces of content per month are posted.</a:t>
            </a:r>
          </a:p>
          <a:p>
            <a:pPr marL="250657" indent="-250657">
              <a:spcBef>
                <a:spcPts val="500"/>
              </a:spcBef>
              <a:buSzPct val="100000"/>
              <a:buChar char="•"/>
              <a:defRPr b="1" sz="2500">
                <a:solidFill>
                  <a:srgbClr val="FFFFFF"/>
                </a:solidFill>
              </a:defRPr>
            </a:pPr>
          </a:p>
          <a:p>
            <a:pPr marL="250657" indent="-250657">
              <a:spcBef>
                <a:spcPts val="500"/>
              </a:spcBef>
              <a:buSzPct val="100000"/>
              <a:buChar char="•"/>
              <a:defRPr b="1" sz="2500">
                <a:solidFill>
                  <a:srgbClr val="FFFFFF"/>
                </a:solidFill>
              </a:defRPr>
            </a:pPr>
            <a:r>
              <a:t>Company feels its too much data to handle by themselves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2"/>
          <p:cNvGrpSpPr/>
          <p:nvPr/>
        </p:nvGrpSpPr>
        <p:grpSpPr>
          <a:xfrm>
            <a:off x="506722" y="406152"/>
            <a:ext cx="9939845" cy="9474694"/>
            <a:chOff x="0" y="0"/>
            <a:chExt cx="9939843" cy="9474692"/>
          </a:xfrm>
        </p:grpSpPr>
        <p:pic>
          <p:nvPicPr>
            <p:cNvPr id="188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5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62015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24029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13" descr="Picture 1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14" descr="Picture 1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6860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1" name="AutoShape 15"/>
          <p:cNvSpPr/>
          <p:nvPr/>
        </p:nvSpPr>
        <p:spPr>
          <a:xfrm>
            <a:off x="2110744" y="1825526"/>
            <a:ext cx="6750817" cy="66359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Freeform 17"/>
          <p:cNvSpPr/>
          <p:nvPr/>
        </p:nvSpPr>
        <p:spPr>
          <a:xfrm>
            <a:off x="11825796" y="1270730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5" name="Group 18"/>
          <p:cNvGrpSpPr/>
          <p:nvPr/>
        </p:nvGrpSpPr>
        <p:grpSpPr>
          <a:xfrm>
            <a:off x="11443639" y="1050856"/>
            <a:ext cx="2123087" cy="2123083"/>
            <a:chOff x="0" y="0"/>
            <a:chExt cx="2123086" cy="2123082"/>
          </a:xfrm>
        </p:grpSpPr>
        <p:sp>
          <p:nvSpPr>
            <p:cNvPr id="203" name="Freeform 1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20"/>
            <p:cNvSpPr/>
            <p:nvPr/>
          </p:nvSpPr>
          <p:spPr>
            <a:xfrm>
              <a:off x="0" y="0"/>
              <a:ext cx="2123087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Freeform 22"/>
          <p:cNvSpPr/>
          <p:nvPr/>
        </p:nvSpPr>
        <p:spPr>
          <a:xfrm>
            <a:off x="11825796" y="4221946"/>
            <a:ext cx="2085138" cy="2085139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9" name="Group 23"/>
          <p:cNvGrpSpPr/>
          <p:nvPr/>
        </p:nvGrpSpPr>
        <p:grpSpPr>
          <a:xfrm>
            <a:off x="11443638" y="4002073"/>
            <a:ext cx="2123088" cy="2123083"/>
            <a:chOff x="0" y="0"/>
            <a:chExt cx="2123087" cy="2123082"/>
          </a:xfrm>
        </p:grpSpPr>
        <p:sp>
          <p:nvSpPr>
            <p:cNvPr id="207" name="Freeform 24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25"/>
            <p:cNvSpPr/>
            <p:nvPr/>
          </p:nvSpPr>
          <p:spPr>
            <a:xfrm>
              <a:off x="0" y="0"/>
              <a:ext cx="2123088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0" name="Freeform 27"/>
          <p:cNvSpPr/>
          <p:nvPr/>
        </p:nvSpPr>
        <p:spPr>
          <a:xfrm>
            <a:off x="11825796" y="7173162"/>
            <a:ext cx="2085138" cy="2085138"/>
          </a:xfrm>
          <a:prstGeom prst="ellipse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3" name="Group 28"/>
          <p:cNvGrpSpPr/>
          <p:nvPr/>
        </p:nvGrpSpPr>
        <p:grpSpPr>
          <a:xfrm>
            <a:off x="11443639" y="6953288"/>
            <a:ext cx="2123087" cy="2123083"/>
            <a:chOff x="0" y="0"/>
            <a:chExt cx="2123086" cy="2123082"/>
          </a:xfrm>
        </p:grpSpPr>
        <p:sp>
          <p:nvSpPr>
            <p:cNvPr id="211" name="Freeform 29"/>
            <p:cNvSpPr/>
            <p:nvPr/>
          </p:nvSpPr>
          <p:spPr>
            <a:xfrm>
              <a:off x="14678" y="19352"/>
              <a:ext cx="2093731" cy="208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fill="norm" stroke="1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stretch>
                <a:fillRect/>
              </a:stretch>
            </a:blipFill>
            <a:ln w="9525" cap="flat">
              <a:solidFill>
                <a:srgbClr val="00BA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30"/>
            <p:cNvSpPr/>
            <p:nvPr/>
          </p:nvSpPr>
          <p:spPr>
            <a:xfrm>
              <a:off x="0" y="0"/>
              <a:ext cx="2123087" cy="212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394"/>
                  </a:moveTo>
                  <a:cubicBezTo>
                    <a:pt x="5062" y="394"/>
                    <a:pt x="394" y="5062"/>
                    <a:pt x="394" y="10800"/>
                  </a:cubicBezTo>
                  <a:cubicBezTo>
                    <a:pt x="394" y="16538"/>
                    <a:pt x="5062" y="21206"/>
                    <a:pt x="10800" y="21206"/>
                  </a:cubicBezTo>
                  <a:cubicBezTo>
                    <a:pt x="16538" y="21206"/>
                    <a:pt x="21206" y="16538"/>
                    <a:pt x="21206" y="10800"/>
                  </a:cubicBezTo>
                  <a:cubicBezTo>
                    <a:pt x="21206" y="5062"/>
                    <a:pt x="16538" y="394"/>
                    <a:pt x="10800" y="394"/>
                  </a:cubicBezTo>
                  <a:close/>
                </a:path>
              </a:pathLst>
            </a:custGeom>
            <a:solidFill>
              <a:srgbClr val="2E44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" name="TextBox 31"/>
          <p:cNvSpPr txBox="1"/>
          <p:nvPr/>
        </p:nvSpPr>
        <p:spPr>
          <a:xfrm>
            <a:off x="2670507" y="3331798"/>
            <a:ext cx="5612274" cy="363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The Analytics team</a:t>
            </a:r>
          </a:p>
        </p:txBody>
      </p:sp>
      <p:sp>
        <p:nvSpPr>
          <p:cNvPr id="215" name="ANDREW FLEMING…"/>
          <p:cNvSpPr txBox="1"/>
          <p:nvPr/>
        </p:nvSpPr>
        <p:spPr>
          <a:xfrm>
            <a:off x="14563798" y="1732012"/>
            <a:ext cx="3456792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/>
            </a:pPr>
            <a:r>
              <a:t>ANDREW FLEMING</a:t>
            </a:r>
          </a:p>
          <a:p>
            <a:pPr>
              <a:defRPr b="1" sz="2400"/>
            </a:pPr>
            <a:r>
              <a:t>Chief Technology Architect</a:t>
            </a:r>
          </a:p>
        </p:txBody>
      </p:sp>
      <p:sp>
        <p:nvSpPr>
          <p:cNvPr id="216" name="MARCUS ROMPTON…"/>
          <p:cNvSpPr txBox="1"/>
          <p:nvPr/>
        </p:nvSpPr>
        <p:spPr>
          <a:xfrm>
            <a:off x="14563798" y="4884130"/>
            <a:ext cx="263851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/>
            </a:pPr>
            <a:r>
              <a:t>MARCUS</a:t>
            </a:r>
            <a:r>
              <a:rPr sz="2000"/>
              <a:t> </a:t>
            </a:r>
            <a:r>
              <a:t>ROMPTON</a:t>
            </a:r>
            <a:endParaRPr sz="2000"/>
          </a:p>
          <a:p>
            <a:pPr>
              <a:defRPr b="1" sz="2400"/>
            </a:pPr>
            <a:r>
              <a:t>Senior Principal</a:t>
            </a:r>
          </a:p>
        </p:txBody>
      </p:sp>
      <p:sp>
        <p:nvSpPr>
          <p:cNvPr id="217" name="Yuvan Kalyan…"/>
          <p:cNvSpPr txBox="1"/>
          <p:nvPr/>
        </p:nvSpPr>
        <p:spPr>
          <a:xfrm>
            <a:off x="14563798" y="7634444"/>
            <a:ext cx="1775779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/>
            </a:pPr>
            <a:r>
              <a:t>Yuvan Kalyan</a:t>
            </a:r>
          </a:p>
          <a:p>
            <a:pPr>
              <a:defRPr b="1" sz="2400"/>
            </a:pPr>
            <a:r>
              <a:t>Data Analyst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"/>
          <p:cNvGrpSpPr/>
          <p:nvPr/>
        </p:nvGrpSpPr>
        <p:grpSpPr>
          <a:xfrm>
            <a:off x="445295" y="406152"/>
            <a:ext cx="10042536" cy="9474694"/>
            <a:chOff x="0" y="0"/>
            <a:chExt cx="10042534" cy="9474692"/>
          </a:xfrm>
        </p:grpSpPr>
        <p:pic>
          <p:nvPicPr>
            <p:cNvPr id="219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rcRect l="0" t="0" r="10232" b="0"/>
            <a:stretch>
              <a:fillRect/>
            </a:stretch>
          </p:blipFill>
          <p:spPr>
            <a:xfrm>
              <a:off x="5192490" y="4919106"/>
              <a:ext cx="2023191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192490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2459553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4919106"/>
              <a:ext cx="2253800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96244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2459553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Picture 10" descr="Picture 1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4919106"/>
              <a:ext cx="2253799" cy="2096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Picture 11" descr="Picture 1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0" y="7378660"/>
              <a:ext cx="2253799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Picture 12" descr="Picture 12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788735" y="7378660"/>
              <a:ext cx="2253800" cy="2096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" name="Group 13"/>
          <p:cNvGrpSpPr/>
          <p:nvPr/>
        </p:nvGrpSpPr>
        <p:grpSpPr>
          <a:xfrm>
            <a:off x="1903390" y="1027892"/>
            <a:ext cx="1854964" cy="1781249"/>
            <a:chOff x="0" y="0"/>
            <a:chExt cx="1854962" cy="1781247"/>
          </a:xfrm>
        </p:grpSpPr>
        <p:sp>
          <p:nvSpPr>
            <p:cNvPr id="230" name="Freeform 15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1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5" name="Group 17"/>
          <p:cNvGrpSpPr/>
          <p:nvPr/>
        </p:nvGrpSpPr>
        <p:grpSpPr>
          <a:xfrm>
            <a:off x="3758753" y="2639980"/>
            <a:ext cx="1854963" cy="1781249"/>
            <a:chOff x="0" y="0"/>
            <a:chExt cx="1854962" cy="1781247"/>
          </a:xfrm>
        </p:grpSpPr>
        <p:sp>
          <p:nvSpPr>
            <p:cNvPr id="233" name="Freeform 19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4" name="Picture 20" descr="Picture 2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 21"/>
          <p:cNvGrpSpPr/>
          <p:nvPr/>
        </p:nvGrpSpPr>
        <p:grpSpPr>
          <a:xfrm>
            <a:off x="5614116" y="4252068"/>
            <a:ext cx="1854964" cy="1781249"/>
            <a:chOff x="0" y="0"/>
            <a:chExt cx="1854962" cy="1781247"/>
          </a:xfrm>
        </p:grpSpPr>
        <p:sp>
          <p:nvSpPr>
            <p:cNvPr id="236" name="Freeform 23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37" name="Picture 24" descr="Picture 2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1" name="Group 25"/>
          <p:cNvGrpSpPr/>
          <p:nvPr/>
        </p:nvGrpSpPr>
        <p:grpSpPr>
          <a:xfrm>
            <a:off x="7469479" y="5864156"/>
            <a:ext cx="1854963" cy="1781249"/>
            <a:chOff x="0" y="0"/>
            <a:chExt cx="1854962" cy="1781247"/>
          </a:xfrm>
        </p:grpSpPr>
        <p:sp>
          <p:nvSpPr>
            <p:cNvPr id="239" name="Freeform 27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0" name="Picture 28" descr="Picture 2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4" name="Group 29"/>
          <p:cNvGrpSpPr/>
          <p:nvPr/>
        </p:nvGrpSpPr>
        <p:grpSpPr>
          <a:xfrm>
            <a:off x="9324843" y="7476243"/>
            <a:ext cx="1854963" cy="1781249"/>
            <a:chOff x="0" y="0"/>
            <a:chExt cx="1854962" cy="1781247"/>
          </a:xfrm>
        </p:grpSpPr>
        <p:sp>
          <p:nvSpPr>
            <p:cNvPr id="242" name="Freeform 31"/>
            <p:cNvSpPr/>
            <p:nvPr/>
          </p:nvSpPr>
          <p:spPr>
            <a:xfrm>
              <a:off x="-1" y="256923"/>
              <a:ext cx="1524326" cy="1524326"/>
            </a:xfrm>
            <a:prstGeom prst="ellipse">
              <a:avLst/>
            </a:prstGeom>
            <a:solidFill>
              <a:srgbClr val="2831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43" name="Picture 32" descr="Picture 3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6484542">
              <a:off x="268615" y="58912"/>
              <a:ext cx="1524325" cy="152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" name="TextBox 33"/>
          <p:cNvSpPr txBox="1"/>
          <p:nvPr/>
        </p:nvSpPr>
        <p:spPr>
          <a:xfrm>
            <a:off x="10667817" y="1028700"/>
            <a:ext cx="6642546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9600"/>
              </a:lnSpc>
              <a:defRPr spc="-79" sz="8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246" name="TextBox 34"/>
          <p:cNvSpPr txBox="1"/>
          <p:nvPr/>
        </p:nvSpPr>
        <p:spPr>
          <a:xfrm>
            <a:off x="2630944" y="1372358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" name="TextBox 35"/>
          <p:cNvSpPr txBox="1"/>
          <p:nvPr/>
        </p:nvSpPr>
        <p:spPr>
          <a:xfrm>
            <a:off x="4534646" y="2984043"/>
            <a:ext cx="1229488" cy="92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8" name="TextBox 36"/>
          <p:cNvSpPr txBox="1"/>
          <p:nvPr/>
        </p:nvSpPr>
        <p:spPr>
          <a:xfrm>
            <a:off x="10108223" y="7828619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9" name="TextBox 37"/>
          <p:cNvSpPr txBox="1"/>
          <p:nvPr/>
        </p:nvSpPr>
        <p:spPr>
          <a:xfrm>
            <a:off x="8193879" y="6204765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" name="TextBox 38"/>
          <p:cNvSpPr txBox="1"/>
          <p:nvPr/>
        </p:nvSpPr>
        <p:spPr>
          <a:xfrm>
            <a:off x="6396749" y="4605251"/>
            <a:ext cx="1229488" cy="9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100"/>
              </a:lnSpc>
              <a:defRPr spc="-640" sz="7100">
                <a:solidFill>
                  <a:srgbClr val="FFFFFF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Understanding the dataset"/>
          <p:cNvSpPr txBox="1"/>
          <p:nvPr/>
        </p:nvSpPr>
        <p:spPr>
          <a:xfrm>
            <a:off x="3962635" y="1410709"/>
            <a:ext cx="3809068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Understanding the dataset</a:t>
            </a:r>
          </a:p>
        </p:txBody>
      </p:sp>
      <p:sp>
        <p:nvSpPr>
          <p:cNvPr id="252" name="Data Cleaning"/>
          <p:cNvSpPr txBox="1"/>
          <p:nvPr/>
        </p:nvSpPr>
        <p:spPr>
          <a:xfrm>
            <a:off x="5998784" y="3007980"/>
            <a:ext cx="2025419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Data Cleaning</a:t>
            </a:r>
          </a:p>
        </p:txBody>
      </p:sp>
      <p:sp>
        <p:nvSpPr>
          <p:cNvPr id="253" name="Data Modelling"/>
          <p:cNvSpPr txBox="1"/>
          <p:nvPr/>
        </p:nvSpPr>
        <p:spPr>
          <a:xfrm>
            <a:off x="7693111" y="4605251"/>
            <a:ext cx="2231025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Data Modelling</a:t>
            </a:r>
          </a:p>
        </p:txBody>
      </p:sp>
      <p:sp>
        <p:nvSpPr>
          <p:cNvPr id="254" name="Data Analysis"/>
          <p:cNvSpPr txBox="1"/>
          <p:nvPr/>
        </p:nvSpPr>
        <p:spPr>
          <a:xfrm>
            <a:off x="9748432" y="6204765"/>
            <a:ext cx="1949070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255" name="Insights"/>
          <p:cNvSpPr txBox="1"/>
          <p:nvPr/>
        </p:nvSpPr>
        <p:spPr>
          <a:xfrm>
            <a:off x="11597105" y="7804279"/>
            <a:ext cx="1170848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158" y="6480805"/>
            <a:ext cx="2972220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3"/>
          <p:cNvSpPr txBox="1"/>
          <p:nvPr/>
        </p:nvSpPr>
        <p:spPr>
          <a:xfrm>
            <a:off x="6903543" y="861411"/>
            <a:ext cx="4636130" cy="1198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600"/>
              </a:lnSpc>
              <a:defRPr spc="-79" sz="8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Insights</a:t>
            </a:r>
          </a:p>
        </p:txBody>
      </p:sp>
      <p:grpSp>
        <p:nvGrpSpPr>
          <p:cNvPr id="266" name="Group 4"/>
          <p:cNvGrpSpPr/>
          <p:nvPr/>
        </p:nvGrpSpPr>
        <p:grpSpPr>
          <a:xfrm>
            <a:off x="517111" y="7810500"/>
            <a:ext cx="17253777" cy="2017080"/>
            <a:chOff x="0" y="0"/>
            <a:chExt cx="17253775" cy="2017079"/>
          </a:xfrm>
        </p:grpSpPr>
        <p:pic>
          <p:nvPicPr>
            <p:cNvPr id="259" name="Picture 5" descr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Picture 6" descr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icture 7" descr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icture 8" descr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 9" descr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icture 10" descr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Picture 11" descr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5498" y="6480309"/>
            <a:ext cx="2972220" cy="881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3837" y="6480309"/>
            <a:ext cx="2972220" cy="88175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58.87%"/>
          <p:cNvSpPr txBox="1"/>
          <p:nvPr/>
        </p:nvSpPr>
        <p:spPr>
          <a:xfrm>
            <a:off x="2895642" y="4000582"/>
            <a:ext cx="1435253" cy="53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931CF5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931CF5"/>
                </a:solidFill>
              </a:rPr>
              <a:t>58.87%</a:t>
            </a:r>
          </a:p>
        </p:txBody>
      </p:sp>
      <p:sp>
        <p:nvSpPr>
          <p:cNvPr id="270" name="Positive Reactions"/>
          <p:cNvSpPr txBox="1"/>
          <p:nvPr/>
        </p:nvSpPr>
        <p:spPr>
          <a:xfrm>
            <a:off x="2215500" y="5577221"/>
            <a:ext cx="2795537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Positive Reactions</a:t>
            </a:r>
          </a:p>
        </p:txBody>
      </p:sp>
      <p:sp>
        <p:nvSpPr>
          <p:cNvPr id="271" name="16"/>
          <p:cNvSpPr txBox="1"/>
          <p:nvPr/>
        </p:nvSpPr>
        <p:spPr>
          <a:xfrm>
            <a:off x="8866641" y="4000582"/>
            <a:ext cx="554718" cy="53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931CF5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72" name="Categories of posts"/>
          <p:cNvSpPr txBox="1"/>
          <p:nvPr/>
        </p:nvSpPr>
        <p:spPr>
          <a:xfrm>
            <a:off x="7669173" y="5577221"/>
            <a:ext cx="2949654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900"/>
            </a:lvl1pPr>
          </a:lstStyle>
          <a:p>
            <a:pPr/>
            <a:r>
              <a:t>Categories of posts</a:t>
            </a:r>
          </a:p>
        </p:txBody>
      </p:sp>
      <p:sp>
        <p:nvSpPr>
          <p:cNvPr id="273" name="Animals"/>
          <p:cNvSpPr txBox="1"/>
          <p:nvPr/>
        </p:nvSpPr>
        <p:spPr>
          <a:xfrm>
            <a:off x="14059580" y="4000582"/>
            <a:ext cx="1540735" cy="53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931CF5"/>
                </a:solidFill>
              </a:defRPr>
            </a:lvl1pPr>
          </a:lstStyle>
          <a:p>
            <a:pPr/>
            <a:r>
              <a:t>Animals</a:t>
            </a:r>
          </a:p>
        </p:txBody>
      </p:sp>
      <p:sp>
        <p:nvSpPr>
          <p:cNvPr id="274" name="Category with most scores"/>
          <p:cNvSpPr txBox="1"/>
          <p:nvPr/>
        </p:nvSpPr>
        <p:spPr>
          <a:xfrm>
            <a:off x="12806896" y="5577221"/>
            <a:ext cx="4046102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/>
            </a:lvl1pPr>
          </a:lstStyle>
          <a:p>
            <a:pPr/>
            <a:r>
              <a:t>Category with most scores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5" cy="2017079"/>
          </a:xfrm>
        </p:grpSpPr>
        <p:pic>
          <p:nvPicPr>
            <p:cNvPr id="276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284" name="Freeform 12"/>
            <p:cNvSpPr/>
            <p:nvPr/>
          </p:nvSpPr>
          <p:spPr>
            <a:xfrm rot="1153642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85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153642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4" name="Group 14"/>
          <p:cNvGrpSpPr/>
          <p:nvPr/>
        </p:nvGrpSpPr>
        <p:grpSpPr>
          <a:xfrm>
            <a:off x="655750" y="-710238"/>
            <a:ext cx="17253777" cy="2017080"/>
            <a:chOff x="0" y="0"/>
            <a:chExt cx="17253775" cy="2017079"/>
          </a:xfrm>
        </p:grpSpPr>
        <p:pic>
          <p:nvPicPr>
            <p:cNvPr id="287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5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8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296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7" name="Picture 26" descr="Picture 2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9" name="Screenshot 2024-02-02 at 10.35.27 AM.png" descr="Screenshot 2024-02-02 at 10.35.2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6618" y="2151548"/>
            <a:ext cx="7661258" cy="649473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Popularity % of top 5 categories"/>
          <p:cNvSpPr txBox="1"/>
          <p:nvPr/>
        </p:nvSpPr>
        <p:spPr>
          <a:xfrm>
            <a:off x="11148012" y="3789753"/>
            <a:ext cx="5336740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Popularity % of top 5 categories</a:t>
            </a:r>
          </a:p>
        </p:txBody>
      </p:sp>
      <p:sp>
        <p:nvSpPr>
          <p:cNvPr id="301" name="Animas and Science are the most popular categories"/>
          <p:cNvSpPr txBox="1"/>
          <p:nvPr/>
        </p:nvSpPr>
        <p:spPr>
          <a:xfrm>
            <a:off x="9724651" y="5343091"/>
            <a:ext cx="8183462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Animas and Science are the most popular categories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2"/>
          <p:cNvGrpSpPr/>
          <p:nvPr/>
        </p:nvGrpSpPr>
        <p:grpSpPr>
          <a:xfrm>
            <a:off x="555212" y="9490985"/>
            <a:ext cx="17253777" cy="2017080"/>
            <a:chOff x="0" y="0"/>
            <a:chExt cx="17253775" cy="2017079"/>
          </a:xfrm>
        </p:grpSpPr>
        <p:pic>
          <p:nvPicPr>
            <p:cNvPr id="303" name="Picture 3" descr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4" name="Picture 4" descr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Picture 5" descr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Picture 6" descr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Picture 7" descr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icture 8" descr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9" descr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3" name="Group 10"/>
          <p:cNvGrpSpPr/>
          <p:nvPr/>
        </p:nvGrpSpPr>
        <p:grpSpPr>
          <a:xfrm>
            <a:off x="622620" y="8324572"/>
            <a:ext cx="4257028" cy="4349903"/>
            <a:chOff x="0" y="0"/>
            <a:chExt cx="4257026" cy="4349901"/>
          </a:xfrm>
        </p:grpSpPr>
        <p:sp>
          <p:nvSpPr>
            <p:cNvPr id="311" name="Freeform 12"/>
            <p:cNvSpPr/>
            <p:nvPr/>
          </p:nvSpPr>
          <p:spPr>
            <a:xfrm rot="1153642">
              <a:off x="775726" y="868601"/>
              <a:ext cx="3062454" cy="3062455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12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 rot="1153642">
              <a:off x="419922" y="418664"/>
              <a:ext cx="3062454" cy="30689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21" name="Group 14"/>
          <p:cNvGrpSpPr/>
          <p:nvPr/>
        </p:nvGrpSpPr>
        <p:grpSpPr>
          <a:xfrm>
            <a:off x="655751" y="-1235382"/>
            <a:ext cx="17253777" cy="2017080"/>
            <a:chOff x="0" y="0"/>
            <a:chExt cx="17253775" cy="2017079"/>
          </a:xfrm>
        </p:grpSpPr>
        <p:pic>
          <p:nvPicPr>
            <p:cNvPr id="314" name="Picture 15" descr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257072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Picture 16" descr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0056582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icture 17" descr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7542436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7" name="Picture 18" descr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15084872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8" name="Picture 19" descr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5028290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9" name="Picture 20" descr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2514145" y="0"/>
              <a:ext cx="2168903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Picture 21" descr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/>
            </a:blip>
            <a:stretch>
              <a:fillRect/>
            </a:stretch>
          </p:blipFill>
          <p:spPr>
            <a:xfrm>
              <a:off x="-1" y="0"/>
              <a:ext cx="2168904" cy="2017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2" name="AutoShape 22"/>
          <p:cNvSpPr/>
          <p:nvPr/>
        </p:nvSpPr>
        <p:spPr>
          <a:xfrm>
            <a:off x="-1" y="0"/>
            <a:ext cx="2386484" cy="10287000"/>
          </a:xfrm>
          <a:prstGeom prst="rect">
            <a:avLst/>
          </a:prstGeom>
          <a:solidFill>
            <a:srgbClr val="A100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5" name="Group 23"/>
          <p:cNvGrpSpPr/>
          <p:nvPr/>
        </p:nvGrpSpPr>
        <p:grpSpPr>
          <a:xfrm>
            <a:off x="16515246" y="-1685151"/>
            <a:ext cx="3545509" cy="3370302"/>
            <a:chOff x="0" y="0"/>
            <a:chExt cx="3545507" cy="3370301"/>
          </a:xfrm>
        </p:grpSpPr>
        <p:sp>
          <p:nvSpPr>
            <p:cNvPr id="323" name="Freeform 25"/>
            <p:cNvSpPr/>
            <p:nvPr/>
          </p:nvSpPr>
          <p:spPr>
            <a:xfrm>
              <a:off x="483054" y="307848"/>
              <a:ext cx="3062454" cy="3062454"/>
            </a:xfrm>
            <a:prstGeom prst="ellipse">
              <a:avLst/>
            </a:prstGeom>
            <a:solidFill>
              <a:srgbClr val="A100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24" name="Picture 26" descr="Picture 2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21"/>
            <a:stretch>
              <a:fillRect/>
            </a:stretch>
          </p:blipFill>
          <p:spPr>
            <a:xfrm>
              <a:off x="0" y="0"/>
              <a:ext cx="3062454" cy="30689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6" name="Screenshot 2024-02-02 at 12.06.33 PM.png" descr="Screenshot 2024-02-02 at 12.06.3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6776" y="1331774"/>
            <a:ext cx="9588609" cy="7623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