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3" r:id="rId2"/>
    <p:sldId id="311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FC74-F566-4AA3-8609-A40129B68AE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5839-EA33-41D2-AC78-A9FE6B2D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8B47-D449-4409-8D97-CD158A9EA0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A8B47-D449-4409-8D97-CD158A9EA0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0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A8B47-D449-4409-8D97-CD158A9EA0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6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A8B47-D449-4409-8D97-CD158A9EA0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27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A8B47-D449-4409-8D97-CD158A9EA0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7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4E23-20E7-E9F2-2F8E-9BC2C20A3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6695" y="1038181"/>
            <a:ext cx="801721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D6EE8-AABE-FCA7-F185-D57C4A492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6924" y="3607846"/>
            <a:ext cx="6893297" cy="435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EF46-A422-4012-3EA4-E693A1E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5A903-CF98-404D-8B25-5D8E324973D5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9475-4B7B-E405-6C58-5495AB57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6695" y="6356350"/>
            <a:ext cx="547105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C5DAAF47-0FBF-3423-C491-9EF8976CA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5" t="-47" r="48652" b="47"/>
          <a:stretch/>
        </p:blipFill>
        <p:spPr>
          <a:xfrm>
            <a:off x="-497557" y="0"/>
            <a:ext cx="398946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882FC-FBAB-7713-F25B-6F0373547798}"/>
              </a:ext>
            </a:extLst>
          </p:cNvPr>
          <p:cNvCxnSpPr>
            <a:cxnSpLocks/>
          </p:cNvCxnSpPr>
          <p:nvPr userDrawn="1"/>
        </p:nvCxnSpPr>
        <p:spPr>
          <a:xfrm>
            <a:off x="3706695" y="3513909"/>
            <a:ext cx="80172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609252E-58ED-221B-6032-6A3E35C4F4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" y="5498673"/>
            <a:ext cx="1765031" cy="11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F415F-DA88-189A-13BF-92FC4B45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4148" y="1493116"/>
            <a:ext cx="1092370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FD737C-552B-050B-94EA-A5238C1D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8" y="438769"/>
            <a:ext cx="10923703" cy="881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FE2FF-F59D-FF91-1BBA-E42FB4F250D8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123BC5C-F0A2-3493-C94A-FFE78F6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556D0E-75D8-898E-2976-98805112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3BC7ED3-276F-0CA7-94C8-05F4B7C0D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D4367-9752-AFEE-CFB2-FD483004C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CE3F9-6713-A585-62E6-511BFB98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4FF54-DFF3-B9DD-38F9-1F0A99D487F8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F592F5-7C5D-8390-BA40-878DBF30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2ECAF2F-EB7A-8152-F2B8-613A4D2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3466501-B04D-D204-BE64-16345ABAC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5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F95E-794B-81FE-76FA-E4FE7582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8" y="438769"/>
            <a:ext cx="10923703" cy="881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6EF9-8B96-ED0E-6872-C0151287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48" y="1566759"/>
            <a:ext cx="10923703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686E1-9D34-6CE6-780A-7CA2F4154BA4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7D6B68-9353-18BB-331E-9C22155EB4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BDF1682-678D-2FE3-B31B-B5C3B5E0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7BBAB8-BA75-5E57-F899-5103818A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3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C5F9E-B475-1CE6-DB2A-63EEB984101E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A2D2-3016-11BE-2D8D-CA1DC77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F52A-CEE2-097B-F508-5B30B38D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1F8D322-0FE5-1D82-8972-11D105F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2C0FDA3-F4C4-2259-F4A8-E71C3E69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E121DA9-2051-0264-681C-61E2CE1852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B113-857E-2349-28EF-423EE84E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148" y="1597575"/>
            <a:ext cx="5300248" cy="4351338"/>
          </a:xfrm>
          <a:prstGeom prst="rect">
            <a:avLst/>
          </a:prstGeo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EE2EA-87CC-9950-DF96-B35FCFE7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606" y="1597575"/>
            <a:ext cx="5300248" cy="4351338"/>
          </a:xfrm>
          <a:prstGeom prst="rect">
            <a:avLst/>
          </a:prstGeo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B00D7-CF25-2FD1-0196-99F29C2C619E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E7786F-6662-8425-4875-32A89054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8" y="438769"/>
            <a:ext cx="10923703" cy="881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BDA3780-00A5-EA37-135E-6CDF111A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89D00D6-F68C-5C12-AA81-90B33E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416F8E2-A541-3E5D-2959-6BAEC2E70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8413-2627-99AA-3568-4D58DAA0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147" y="1632364"/>
            <a:ext cx="5306385" cy="4667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62B5B-FFFD-D674-3E55-E6C21EACD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46" y="2229536"/>
            <a:ext cx="530638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2D52B-B872-173A-8FEF-9C2A8975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1466" y="2219824"/>
            <a:ext cx="530638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FFD7C-8F8A-B51D-25A9-A924D8DD2FA2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3C0F87-1C5F-645B-ED99-026D8DA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8" y="438769"/>
            <a:ext cx="10923703" cy="881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39550F0-B80C-EE3B-8ECB-8E5881A5BC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51466" y="1634262"/>
            <a:ext cx="5306385" cy="4667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2AD9547-BF00-F7B8-42C2-F13D053D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3471195-BA90-5C1D-81CC-499B1EC7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F3ECECC4-B883-46BE-9382-FF565712E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6F3145-51FB-98FE-6316-155E03CDCC20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2FBC97-AA34-A85C-EDD2-AE090843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8" y="438769"/>
            <a:ext cx="10923703" cy="881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D787F2-0B29-6BFE-2346-12D084EB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4C4A38-14FC-6D38-4B3F-3CD18F5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22021022-DD32-D8D5-EF59-88E83870F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EAE1A9-0E77-E747-7F28-E6B422017146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AC8E28D-8E1F-4D83-FF7E-A40B4C77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8FCCE3D-8BF4-12FD-1675-AE38ED10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025387DE-FACB-D1CF-217D-277BB4423B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9327-8398-8996-FDCA-20375030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4265"/>
            <a:ext cx="3932237" cy="11813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EEA-D8D4-F341-5947-3B435856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38239"/>
            <a:ext cx="6172200" cy="52228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DE851-DEDD-EF75-28A1-A0D6CF95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A66AB-4441-B37F-10F9-F14047BFD4F2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F039DD-A25D-1EA9-FEF7-9E05728D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6F2EA5-4B4A-0FF6-B369-A351CF5F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2421D62-79BE-261A-57FD-4E0E48F2F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15EE7-55D5-FFFF-0493-D80E6F2A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4265"/>
            <a:ext cx="6172200" cy="5176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B3FE1-EDE9-A8D4-4961-5A5BDF1B4751}"/>
              </a:ext>
            </a:extLst>
          </p:cNvPr>
          <p:cNvSpPr/>
          <p:nvPr userDrawn="1"/>
        </p:nvSpPr>
        <p:spPr>
          <a:xfrm>
            <a:off x="0" y="6486766"/>
            <a:ext cx="12192000" cy="371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7B9D26-76F1-1F0A-2639-DBEFDB82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4265"/>
            <a:ext cx="3932237" cy="11813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ECF7AB6-C14E-DA7F-477D-FD290F941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CF87DE3-C4BB-D0F6-4A42-5B7FB123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470" y="6485564"/>
            <a:ext cx="547105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1331C85-F95E-9126-256A-4D31F357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5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3F65FD67-40ED-46B1-A5D5-67BBC510CE96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24B5849-777C-E6ED-5B98-2EA76CD65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09" y="6555538"/>
            <a:ext cx="2914594" cy="2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4DE00-0BB5-CF0F-92C3-4716B26D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5" y="365126"/>
            <a:ext cx="11443855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112D-C551-B14E-EBE9-26F3990B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744" y="1493116"/>
            <a:ext cx="11443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6A1B-2D65-8E2A-2350-5AC43F9D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792C-D6DE-16C7-E299-53AE3A95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3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3F65FD67-40ED-46B1-A5D5-67BBC510CE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C55222-8BF9-5045-2C24-DBE7F95C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6694" y="2209626"/>
            <a:ext cx="8017219" cy="110738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A Generalized and Unified Workflow for Linear Trees, Gradient Boosted Trees, and Random Forests in OMLT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7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4F2-3C86-BD54-47DF-F010CAD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8" y="58119"/>
            <a:ext cx="10923703" cy="881784"/>
          </a:xfrm>
        </p:spPr>
        <p:txBody>
          <a:bodyPr>
            <a:normAutofit/>
          </a:bodyPr>
          <a:lstStyle/>
          <a:p>
            <a:r>
              <a:rPr lang="en-US" sz="2800" dirty="0"/>
              <a:t>Current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92F4-E7D9-F17F-FAC2-B387C88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5FD67-40ED-46B1-A5D5-67BBC510CE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ED63-1251-E099-A300-CCD3C4C53BA4}"/>
              </a:ext>
            </a:extLst>
          </p:cNvPr>
          <p:cNvSpPr/>
          <p:nvPr/>
        </p:nvSpPr>
        <p:spPr>
          <a:xfrm>
            <a:off x="975360" y="1226415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LightGBM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, Scikit-learn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8F156-CFC3-745B-E508-31D5EFCB2DD9}"/>
              </a:ext>
            </a:extLst>
          </p:cNvPr>
          <p:cNvSpPr/>
          <p:nvPr/>
        </p:nvSpPr>
        <p:spPr>
          <a:xfrm>
            <a:off x="975360" y="2176249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E810F-40A1-6F9F-7DFB-D02E27B835F6}"/>
              </a:ext>
            </a:extLst>
          </p:cNvPr>
          <p:cNvSpPr/>
          <p:nvPr/>
        </p:nvSpPr>
        <p:spPr>
          <a:xfrm>
            <a:off x="975360" y="3097530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GradientBoostedTreeModel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E360-1587-3272-5335-DD93348EADB3}"/>
              </a:ext>
            </a:extLst>
          </p:cNvPr>
          <p:cNvSpPr/>
          <p:nvPr/>
        </p:nvSpPr>
        <p:spPr>
          <a:xfrm>
            <a:off x="975360" y="3997657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GBTBigMFormulation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8E0C00-AA17-36CB-9FE8-A1A5191C3BC2}"/>
              </a:ext>
            </a:extLst>
          </p:cNvPr>
          <p:cNvSpPr/>
          <p:nvPr/>
        </p:nvSpPr>
        <p:spPr>
          <a:xfrm>
            <a:off x="7132320" y="1226415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Linear-tree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2CC1A-2B1B-3122-FFD0-131A942140C7}"/>
              </a:ext>
            </a:extLst>
          </p:cNvPr>
          <p:cNvSpPr/>
          <p:nvPr/>
        </p:nvSpPr>
        <p:spPr>
          <a:xfrm>
            <a:off x="7132320" y="2636889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LinearTreeDefintion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4BFD87-4FED-3113-F485-3C8E5879C472}"/>
              </a:ext>
            </a:extLst>
          </p:cNvPr>
          <p:cNvSpPr/>
          <p:nvPr/>
        </p:nvSpPr>
        <p:spPr>
          <a:xfrm>
            <a:off x="5620512" y="3997657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LinearTreeGDPFormulation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AA7EB-3A3F-C5DD-F98D-6721B2580E5C}"/>
              </a:ext>
            </a:extLst>
          </p:cNvPr>
          <p:cNvSpPr txBox="1"/>
          <p:nvPr/>
        </p:nvSpPr>
        <p:spPr>
          <a:xfrm>
            <a:off x="704088" y="755237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Boosted Trees (GBTs)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CC1CC3-6EB1-2A58-6C88-AB04B188AC79}"/>
              </a:ext>
            </a:extLst>
          </p:cNvPr>
          <p:cNvSpPr txBox="1"/>
          <p:nvPr/>
        </p:nvSpPr>
        <p:spPr>
          <a:xfrm>
            <a:off x="7321296" y="755237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Model Trees (LTs)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180B23-1A50-2DB7-2688-2E707AE4008F}"/>
              </a:ext>
            </a:extLst>
          </p:cNvPr>
          <p:cNvSpPr/>
          <p:nvPr/>
        </p:nvSpPr>
        <p:spPr>
          <a:xfrm>
            <a:off x="8814816" y="3997657"/>
            <a:ext cx="2877312" cy="52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LinearTreeHybridBigMFormulation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6D992B-0512-B59D-1FA2-954C47F9FFC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414016" y="1749552"/>
            <a:ext cx="0" cy="426697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3FE364-0758-00F2-DA6D-BE64943B784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14016" y="2699386"/>
            <a:ext cx="0" cy="398144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96B71-894E-5728-34F9-0FD033BF580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414016" y="3620667"/>
            <a:ext cx="0" cy="376990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4986B-0D2D-24B9-4530-4B8DB391721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8570976" y="1749552"/>
            <a:ext cx="0" cy="887337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3A89B9-5A2F-7E9C-A228-68A366F5A02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7059168" y="3160026"/>
            <a:ext cx="1511808" cy="837631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94F714-1BFF-F7EF-B6A7-6CDF9D8A151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8570976" y="3160026"/>
            <a:ext cx="1682496" cy="837631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971491-B1BF-EA45-18B9-121CC4BED17A}"/>
              </a:ext>
            </a:extLst>
          </p:cNvPr>
          <p:cNvSpPr/>
          <p:nvPr/>
        </p:nvSpPr>
        <p:spPr>
          <a:xfrm>
            <a:off x="975360" y="4752702"/>
            <a:ext cx="10716768" cy="1566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ONNX and its dependencies can be a pain to deal with.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example, </a:t>
            </a:r>
            <a:r>
              <a:rPr lang="en-US" sz="1400" dirty="0" err="1">
                <a:solidFill>
                  <a:schemeClr val="tx1"/>
                </a:solidFill>
              </a:rPr>
              <a:t>LightGBM</a:t>
            </a:r>
            <a:r>
              <a:rPr lang="en-US" sz="1400" dirty="0">
                <a:solidFill>
                  <a:schemeClr val="tx1"/>
                </a:solidFill>
              </a:rPr>
              <a:t> 4.0 is currently incompatible with </a:t>
            </a:r>
            <a:r>
              <a:rPr lang="en-US" sz="1400" dirty="0" err="1">
                <a:solidFill>
                  <a:schemeClr val="tx1"/>
                </a:solidFill>
              </a:rPr>
              <a:t>onnxmltools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support for random forests (RFs) although the extension to RFs is trivial.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currently must take this into account in the linking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GBTs cannot use the LT formulations and LTs cannot use GBT formulations despite overlap.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parsing for GBTs occurs at the formulation level.</a:t>
            </a:r>
          </a:p>
        </p:txBody>
      </p:sp>
    </p:spTree>
    <p:extLst>
      <p:ext uri="{BB962C8B-B14F-4D97-AF65-F5344CB8AC3E}">
        <p14:creationId xmlns:p14="http://schemas.microsoft.com/office/powerpoint/2010/main" val="2245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4F2-3C86-BD54-47DF-F010CAD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8" y="58119"/>
            <a:ext cx="10923703" cy="881784"/>
          </a:xfrm>
        </p:spPr>
        <p:txBody>
          <a:bodyPr>
            <a:normAutofit/>
          </a:bodyPr>
          <a:lstStyle/>
          <a:p>
            <a:r>
              <a:rPr lang="en-US" sz="2800" dirty="0"/>
              <a:t>New Proposed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92F4-E7D9-F17F-FAC2-B387C88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5FD67-40ED-46B1-A5D5-67BBC510CE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BB92D-FD03-A932-3F0D-021108EE61CB}"/>
              </a:ext>
            </a:extLst>
          </p:cNvPr>
          <p:cNvSpPr/>
          <p:nvPr/>
        </p:nvSpPr>
        <p:spPr>
          <a:xfrm>
            <a:off x="2408302" y="964496"/>
            <a:ext cx="1800097" cy="5231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LightGBM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8FCF3-76E2-0FC9-08B1-31C3285F8944}"/>
              </a:ext>
            </a:extLst>
          </p:cNvPr>
          <p:cNvSpPr/>
          <p:nvPr/>
        </p:nvSpPr>
        <p:spPr>
          <a:xfrm>
            <a:off x="5017390" y="964496"/>
            <a:ext cx="1800097" cy="5231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Linear-tree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BEB2A-2F96-9E27-7D76-7CC55B262B9E}"/>
              </a:ext>
            </a:extLst>
          </p:cNvPr>
          <p:cNvSpPr/>
          <p:nvPr/>
        </p:nvSpPr>
        <p:spPr>
          <a:xfrm>
            <a:off x="7626478" y="964495"/>
            <a:ext cx="1800097" cy="5231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Scikit-learn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093A-4205-4A5D-2C1C-C02E9A75AAF4}"/>
              </a:ext>
            </a:extLst>
          </p:cNvPr>
          <p:cNvSpPr/>
          <p:nvPr/>
        </p:nvSpPr>
        <p:spPr>
          <a:xfrm>
            <a:off x="4527550" y="2668328"/>
            <a:ext cx="2779776" cy="523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TreeDefinition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73FA1-6AB7-C5DE-80CF-EA9BA7284CD4}"/>
              </a:ext>
            </a:extLst>
          </p:cNvPr>
          <p:cNvSpPr/>
          <p:nvPr/>
        </p:nvSpPr>
        <p:spPr>
          <a:xfrm>
            <a:off x="1138174" y="4469696"/>
            <a:ext cx="2779776" cy="5231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LinearTreeGDPFormulation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8AB71-1088-345F-718B-DCA045FDC34D}"/>
              </a:ext>
            </a:extLst>
          </p:cNvPr>
          <p:cNvSpPr/>
          <p:nvPr/>
        </p:nvSpPr>
        <p:spPr>
          <a:xfrm>
            <a:off x="4527550" y="4469696"/>
            <a:ext cx="2779776" cy="5231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HybridBigMFormulation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B08DF-0511-CFED-F4DC-6142ABF2096C}"/>
              </a:ext>
            </a:extLst>
          </p:cNvPr>
          <p:cNvSpPr/>
          <p:nvPr/>
        </p:nvSpPr>
        <p:spPr>
          <a:xfrm>
            <a:off x="7916926" y="4469695"/>
            <a:ext cx="2779776" cy="52313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GBTBigMFormulation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AD8E45-609E-918B-862F-9F19280967E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17438" y="1487632"/>
            <a:ext cx="2609089" cy="1180696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EB018-2EEC-72B0-7723-2AB5BC7D6EE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917438" y="1487633"/>
            <a:ext cx="1" cy="1180695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1267B2-0B07-752E-A2A9-2B3E9B75E9D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308351" y="1487633"/>
            <a:ext cx="2609087" cy="1180695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A5CA4C-AA15-CB4A-63F6-57ADA1C713D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17438" y="3191465"/>
            <a:ext cx="3389376" cy="1278230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9758D1-AB10-5B3C-C9A9-E6709DC9911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917438" y="3191465"/>
            <a:ext cx="0" cy="1278231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6900E4-9AD2-3FDB-8E47-21D7A3257F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28062" y="3191465"/>
            <a:ext cx="3389376" cy="1278231"/>
          </a:xfrm>
          <a:prstGeom prst="straightConnector1">
            <a:avLst/>
          </a:prstGeom>
          <a:ln w="38100">
            <a:solidFill>
              <a:srgbClr val="0E0D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E9685-4B7C-6445-678C-3AD9C5E9991F}"/>
              </a:ext>
            </a:extLst>
          </p:cNvPr>
          <p:cNvSpPr/>
          <p:nvPr/>
        </p:nvSpPr>
        <p:spPr>
          <a:xfrm>
            <a:off x="559054" y="5255612"/>
            <a:ext cx="10716768" cy="1015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 APIs written to ML libraries return tree definitions. Therefore, the MIP formulations are independent of the library used to train the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ensembles, can add an option to decompose by tree at the API level which opens several avenues for future decomposition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flexible implementations of new library APIs and formulations as long as they follow the </a:t>
            </a:r>
            <a:r>
              <a:rPr lang="en-US" sz="1400" dirty="0" err="1">
                <a:solidFill>
                  <a:schemeClr val="tx1"/>
                </a:solidFill>
              </a:rPr>
              <a:t>TreeDefinition</a:t>
            </a:r>
            <a:r>
              <a:rPr lang="en-US" sz="1400" dirty="0">
                <a:solidFill>
                  <a:schemeClr val="tx1"/>
                </a:solidFill>
              </a:rPr>
              <a:t> “template”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A8657-2C52-7FE3-B748-2591409E3CF5}"/>
              </a:ext>
            </a:extLst>
          </p:cNvPr>
          <p:cNvSpPr/>
          <p:nvPr/>
        </p:nvSpPr>
        <p:spPr>
          <a:xfrm>
            <a:off x="10486418" y="386380"/>
            <a:ext cx="1458188" cy="5781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Needs significant Modification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61FABF-FF4A-F5C0-E3FD-EA92B4E183B9}"/>
              </a:ext>
            </a:extLst>
          </p:cNvPr>
          <p:cNvSpPr/>
          <p:nvPr/>
        </p:nvSpPr>
        <p:spPr>
          <a:xfrm>
            <a:off x="10486418" y="1147704"/>
            <a:ext cx="1458188" cy="57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Needs 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5392D-C91A-3EEA-97C5-6B6EF1A2C7D1}"/>
              </a:ext>
            </a:extLst>
          </p:cNvPr>
          <p:cNvSpPr/>
          <p:nvPr/>
        </p:nvSpPr>
        <p:spPr>
          <a:xfrm>
            <a:off x="10486418" y="1910962"/>
            <a:ext cx="1458188" cy="57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Needs minor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9179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4F2-3C86-BD54-47DF-F010CAD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8" y="58119"/>
            <a:ext cx="10923703" cy="881784"/>
          </a:xfrm>
        </p:spPr>
        <p:txBody>
          <a:bodyPr>
            <a:normAutofit/>
          </a:bodyPr>
          <a:lstStyle/>
          <a:p>
            <a:r>
              <a:rPr lang="en-US" sz="2800" dirty="0"/>
              <a:t>Unifying All Trees Under A Common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92F4-E7D9-F17F-FAC2-B387C88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5FD67-40ED-46B1-A5D5-67BBC510CE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5A0D4-8B2C-66F1-4800-795187DF6CF9}"/>
              </a:ext>
            </a:extLst>
          </p:cNvPr>
          <p:cNvSpPr/>
          <p:nvPr/>
        </p:nvSpPr>
        <p:spPr>
          <a:xfrm>
            <a:off x="8951316" y="247243"/>
            <a:ext cx="2820474" cy="5035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TreeDefintion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5C35D-246E-6D4F-8937-86E3EDFD968A}"/>
              </a:ext>
            </a:extLst>
          </p:cNvPr>
          <p:cNvSpPr txBox="1"/>
          <p:nvPr/>
        </p:nvSpPr>
        <p:spPr>
          <a:xfrm>
            <a:off x="211748" y="939903"/>
            <a:ext cx="3419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Attributes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n_inputs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n_outputs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leaves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splits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thresholds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scaling_object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scaled_input_bounds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FD82D-D0B0-154A-47FE-2027BE1862C9}"/>
              </a:ext>
            </a:extLst>
          </p:cNvPr>
          <p:cNvSpPr/>
          <p:nvPr/>
        </p:nvSpPr>
        <p:spPr>
          <a:xfrm>
            <a:off x="4465467" y="939902"/>
            <a:ext cx="7306323" cy="52451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TreeDefinition.leaves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tree_id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{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{	‘bounds’ : { feature : 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ub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  	‘intercept’ : float,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  	‘slopes’ : Array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n_ouputs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n_inputs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  	‘parent’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split_id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                }}}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TreeDefinition.splits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tree_id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{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split_id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{	‘children’ :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	‘col’ : feature,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  	‘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left_leaves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’: 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	‘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right_leaves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’: 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	       	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 : float,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	‘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y_index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’, (col,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location_in_tree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  }}}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TreeDefinition.thresholds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tree_id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{ feature {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split_id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}}}</a:t>
            </a:r>
          </a:p>
        </p:txBody>
      </p:sp>
    </p:spTree>
    <p:extLst>
      <p:ext uri="{BB962C8B-B14F-4D97-AF65-F5344CB8AC3E}">
        <p14:creationId xmlns:p14="http://schemas.microsoft.com/office/powerpoint/2010/main" val="24652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4F2-3C86-BD54-47DF-F010CAD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8" y="58119"/>
            <a:ext cx="10923703" cy="881784"/>
          </a:xfrm>
        </p:spPr>
        <p:txBody>
          <a:bodyPr>
            <a:normAutofit/>
          </a:bodyPr>
          <a:lstStyle/>
          <a:p>
            <a:r>
              <a:rPr lang="en-US" sz="2800" dirty="0"/>
              <a:t>Next Steps and Additional Development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92F4-E7D9-F17F-FAC2-B387C88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5FD67-40ED-46B1-A5D5-67BBC510CE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AB388-E851-2721-27B5-4B3DB1BC80DE}"/>
              </a:ext>
            </a:extLst>
          </p:cNvPr>
          <p:cNvSpPr txBox="1"/>
          <p:nvPr/>
        </p:nvSpPr>
        <p:spPr>
          <a:xfrm>
            <a:off x="211748" y="912140"/>
            <a:ext cx="11768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Write readers for each of the Python tree-training libraries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Linear-tree (Exists but needs to be lifted to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/o)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accent6"/>
                </a:solidFill>
              </a:rPr>
              <a:t>LightGBM</a:t>
            </a:r>
            <a:r>
              <a:rPr lang="en-US" sz="2400" dirty="0">
                <a:solidFill>
                  <a:schemeClr val="accent6"/>
                </a:solidFill>
              </a:rPr>
              <a:t>  (Ensembles of linear trees also an option)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Scikit-learn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accent6"/>
                </a:solidFill>
              </a:rPr>
              <a:t>XGBoost</a:t>
            </a:r>
            <a:r>
              <a:rPr lang="en-US" sz="2400" dirty="0">
                <a:solidFill>
                  <a:schemeClr val="accent6"/>
                </a:solidFill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Make code generalizable to classification, random forests, linear, </a:t>
            </a:r>
            <a:r>
              <a:rPr lang="en-US" sz="2400" dirty="0" err="1">
                <a:solidFill>
                  <a:schemeClr val="accent6"/>
                </a:solidFill>
              </a:rPr>
              <a:t>etc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Decomposable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</a:rPr>
              <a:t>Re-examine the scaler and scaling object. Reused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Testing and Documentation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accent4"/>
                </a:solidFill>
              </a:rPr>
              <a:t>Jupyter</a:t>
            </a:r>
            <a:r>
              <a:rPr lang="en-US" sz="2400" dirty="0">
                <a:solidFill>
                  <a:schemeClr val="accent4"/>
                </a:solidFill>
              </a:rPr>
              <a:t> notebook examples and additional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Classification examples, linear ensemble examples</a:t>
            </a:r>
            <a:endParaRPr lang="en-US" sz="2400" b="1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Additional formulations? (Biggs, Harris, </a:t>
            </a:r>
            <a:r>
              <a:rPr lang="en-US" sz="2400" b="1" dirty="0" err="1">
                <a:solidFill>
                  <a:schemeClr val="accent6"/>
                </a:solidFill>
              </a:rPr>
              <a:t>Perakis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Re-examine the continuous integration (CI) 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Address the ambiguity with tox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F62AB-F2EB-FEE2-4D5E-45486D6D7DF6}"/>
              </a:ext>
            </a:extLst>
          </p:cNvPr>
          <p:cNvSpPr/>
          <p:nvPr/>
        </p:nvSpPr>
        <p:spPr>
          <a:xfrm>
            <a:off x="10486418" y="386380"/>
            <a:ext cx="1458188" cy="5781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Needs significant Modification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19B1E-5A6F-00D8-0000-0143AF49CFA0}"/>
              </a:ext>
            </a:extLst>
          </p:cNvPr>
          <p:cNvSpPr/>
          <p:nvPr/>
        </p:nvSpPr>
        <p:spPr>
          <a:xfrm>
            <a:off x="10486418" y="1147704"/>
            <a:ext cx="1458188" cy="57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Needs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EE337-8D3D-B593-8FD6-D4D8D547F596}"/>
              </a:ext>
            </a:extLst>
          </p:cNvPr>
          <p:cNvSpPr/>
          <p:nvPr/>
        </p:nvSpPr>
        <p:spPr>
          <a:xfrm>
            <a:off x="10486418" y="1910962"/>
            <a:ext cx="1458188" cy="578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Needs minor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5032606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MU-Brand-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6AE96"/>
      </a:accent1>
      <a:accent2>
        <a:srgbClr val="E1DCC7"/>
      </a:accent2>
      <a:accent3>
        <a:srgbClr val="003E44"/>
      </a:accent3>
      <a:accent4>
        <a:srgbClr val="71A096"/>
      </a:accent4>
      <a:accent5>
        <a:srgbClr val="00233D"/>
      </a:accent5>
      <a:accent6>
        <a:srgbClr val="831B2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theme" id="{06754DE2-0F3C-40C5-8748-150DD7261ED4}" vid="{B302F9DE-AB15-4DD4-8CF3-3C0A47305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</TotalTime>
  <Words>533</Words>
  <Application>Microsoft Macintosh PowerPoint</Application>
  <PresentationFormat>Widescreen</PresentationFormat>
  <Paragraphs>91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Open Sans</vt:lpstr>
      <vt:lpstr>1_Office Theme</vt:lpstr>
      <vt:lpstr> A Generalized and Unified Workflow for Linear Trees, Gradient Boosted Trees, and Random Forests in OMLT</vt:lpstr>
      <vt:lpstr>Current Workflow</vt:lpstr>
      <vt:lpstr>New Proposed Workflow</vt:lpstr>
      <vt:lpstr>Unifying All Trees Under A Common Class</vt:lpstr>
      <vt:lpstr>Next Steps and Additional Development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Decision Trees</dc:title>
  <dc:creator>Bashar Loui Ammari</dc:creator>
  <cp:lastModifiedBy>Yuvan A Das</cp:lastModifiedBy>
  <cp:revision>31</cp:revision>
  <dcterms:created xsi:type="dcterms:W3CDTF">2023-09-08T16:40:53Z</dcterms:created>
  <dcterms:modified xsi:type="dcterms:W3CDTF">2024-12-16T18:02:41Z</dcterms:modified>
</cp:coreProperties>
</file>