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 Id="rId4" Type="http://schemas.openxmlformats.org/officeDocument/2006/relationships/image" Target="../media/image4.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Keylogger &amp; security implementation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endParaRPr lang="en-IN" sz="2000" b="1" dirty="0">
              <a:solidFill>
                <a:schemeClr val="accent1">
                  <a:lumMod val="75000"/>
                </a:schemeClr>
              </a:solidFill>
              <a:latin typeface="Arial" pitchFamily="34" charset="0"/>
              <a:cs typeface="Arial" pitchFamily="34" charset="0"/>
            </a:endParaRPr>
          </a:p>
          <a:p>
            <a:r>
              <a:rPr lang="en-IN" sz="2000" b="1" dirty="0" err="1">
                <a:solidFill>
                  <a:schemeClr val="accent1">
                    <a:lumMod val="75000"/>
                  </a:schemeClr>
                </a:solidFill>
                <a:latin typeface="Arial" pitchFamily="34" charset="0"/>
                <a:cs typeface="Arial" pitchFamily="34" charset="0"/>
              </a:rPr>
              <a:t>Yuvanesh.A</a:t>
            </a:r>
            <a:r>
              <a:rPr lang="en-US" sz="2000" b="1" dirty="0">
                <a:solidFill>
                  <a:schemeClr val="accent1">
                    <a:lumMod val="75000"/>
                  </a:schemeClr>
                </a:solidFill>
                <a:latin typeface="Arial"/>
                <a:cs typeface="Arial"/>
              </a:rPr>
              <a:t> – Fatima Michael college of </a:t>
            </a:r>
            <a:r>
              <a:rPr lang="en-US" sz="2000" b="1" dirty="0" err="1">
                <a:solidFill>
                  <a:schemeClr val="accent1">
                    <a:lumMod val="75000"/>
                  </a:schemeClr>
                </a:solidFill>
                <a:latin typeface="Arial"/>
                <a:cs typeface="Arial"/>
              </a:rPr>
              <a:t>Engg</a:t>
            </a:r>
            <a:r>
              <a:rPr lang="en-US" sz="2000" b="1" dirty="0">
                <a:solidFill>
                  <a:schemeClr val="accent1">
                    <a:lumMod val="75000"/>
                  </a:schemeClr>
                </a:solidFill>
                <a:latin typeface="Arial"/>
                <a:cs typeface="Arial"/>
              </a:rPr>
              <a:t> &amp; Tech-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Practical Malware Analysis: The Hands-On Guide to Dissecting Malicious Software" by Michael Sikorski and Andrew </a:t>
            </a:r>
            <a:r>
              <a:rPr lang="en-IN" sz="2400" dirty="0" err="1"/>
              <a:t>Honig."The</a:t>
            </a:r>
            <a:r>
              <a:rPr lang="en-IN" sz="2400" dirty="0"/>
              <a:t> Art of Memory Forensics: Detecting Malware and Threats in Windows, Linux, and Mac Memory" by Michael Hale </a:t>
            </a:r>
            <a:r>
              <a:rPr lang="en-IN" sz="2400" dirty="0" err="1"/>
              <a:t>Ligh</a:t>
            </a:r>
            <a:r>
              <a:rPr lang="en-IN" sz="2400" dirty="0"/>
              <a:t>, Andrew Case, Jamie Levy, and Aaron Walters</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algn="l"/>
            <a:r>
              <a:rPr lang="en-IN" sz="3200" dirty="0">
                <a:solidFill>
                  <a:srgbClr val="0F0F0F"/>
                </a:solidFill>
                <a:ea typeface="+mn-lt"/>
                <a:cs typeface="+mn-lt"/>
              </a:rPr>
              <a:t>Example:</a:t>
            </a:r>
            <a:r>
              <a:rPr lang="en-IN" sz="2800" dirty="0">
                <a:solidFill>
                  <a:srgbClr val="0F0F0F"/>
                </a:solidFill>
                <a:ea typeface="+mn-lt"/>
                <a:cs typeface="+mn-lt"/>
              </a:rPr>
              <a:t> </a:t>
            </a:r>
            <a:r>
              <a:rPr lang="en-US" sz="2800" dirty="0">
                <a:solidFill>
                  <a:srgbClr val="0F0F0F"/>
                </a:solidFill>
                <a:ea typeface="+mn-lt"/>
                <a:cs typeface="+mn-lt"/>
              </a:rPr>
              <a:t> The problem statement for </a:t>
            </a:r>
            <a:r>
              <a:rPr lang="en-US" sz="2800" dirty="0" err="1">
                <a:solidFill>
                  <a:srgbClr val="0F0F0F"/>
                </a:solidFill>
                <a:ea typeface="+mn-lt"/>
                <a:cs typeface="+mn-lt"/>
              </a:rPr>
              <a:t>Keloggers</a:t>
            </a:r>
            <a:r>
              <a:rPr lang="en-US" sz="2800" dirty="0">
                <a:solidFill>
                  <a:srgbClr val="0F0F0F"/>
                </a:solidFill>
                <a:ea typeface="+mn-lt"/>
                <a:cs typeface="+mn-lt"/>
              </a:rPr>
              <a:t> revolves around the need to secure computer systems from keyloggers, which are malicious software designed to record keystrokes. The objective is to prevent sensitive information such as passwords, credit card numbers, and other confidential data from being captured and misused by attackers.</a:t>
            </a:r>
            <a:r>
              <a:rPr lang="en-US" sz="2400" b="0" i="0" dirty="0">
                <a:solidFill>
                  <a:srgbClr val="ECECEC"/>
                </a:solidFill>
                <a:effectLst/>
                <a:latin typeface="Söhne"/>
              </a:rPr>
              <a:t> </a:t>
            </a:r>
          </a:p>
          <a:p>
            <a:pPr marL="0" indent="0">
              <a:buNone/>
            </a:pPr>
            <a:br>
              <a:rPr lang="en-US" sz="2400" dirty="0"/>
            </a:br>
            <a:r>
              <a:rPr lang="en-IN" sz="2400" dirty="0">
                <a:solidFill>
                  <a:srgbClr val="0F0F0F"/>
                </a:solidFill>
                <a:ea typeface="+mn-lt"/>
                <a:cs typeface="+mn-lt"/>
              </a:rPr>
              <a:t>.</a:t>
            </a:r>
            <a:endParaRPr lang="en-IN" sz="24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solution for mitigating the risks posed by keyloggers involves a multi-layered approach combining both technical measures and user education. Here's a detailed breakdown of the solution .</a:t>
            </a:r>
          </a:p>
          <a:p>
            <a:pPr marL="0" indent="0">
              <a:buNone/>
            </a:pPr>
            <a:r>
              <a:rPr lang="en-US" sz="1400" b="1" dirty="0">
                <a:latin typeface="Calibri"/>
                <a:cs typeface="Calibri"/>
              </a:rPr>
              <a:t>Anti-Keylogging Software:</a:t>
            </a:r>
          </a:p>
          <a:p>
            <a:pPr>
              <a:buFont typeface="Wingdings" panose="05000000000000000000" pitchFamily="2" charset="2"/>
              <a:buChar char="§"/>
            </a:pPr>
            <a:r>
              <a:rPr lang="en-US" sz="1200" b="1" dirty="0">
                <a:latin typeface="Calibri"/>
                <a:cs typeface="Calibri"/>
              </a:rPr>
              <a:t>Deploy robust anti-keylogging software on all endpoints (computers, laptops, mobile devices) within the organization's network. These tools should be capable of detecting and blocking keylogger activity in real-time. Examples of such software include </a:t>
            </a:r>
            <a:r>
              <a:rPr lang="en-US" sz="1200" b="1" dirty="0" err="1">
                <a:latin typeface="Calibri"/>
                <a:cs typeface="Calibri"/>
              </a:rPr>
              <a:t>Zemana</a:t>
            </a:r>
            <a:r>
              <a:rPr lang="en-US" sz="1200" b="1" dirty="0">
                <a:latin typeface="Calibri"/>
                <a:cs typeface="Calibri"/>
              </a:rPr>
              <a:t> </a:t>
            </a:r>
            <a:r>
              <a:rPr lang="en-US" sz="1200" b="1" dirty="0" err="1">
                <a:latin typeface="Calibri"/>
                <a:cs typeface="Calibri"/>
              </a:rPr>
              <a:t>AntiLogger</a:t>
            </a:r>
            <a:r>
              <a:rPr lang="en-US" sz="1200" b="1" dirty="0">
                <a:latin typeface="Calibri"/>
                <a:cs typeface="Calibri"/>
              </a:rPr>
              <a:t>, </a:t>
            </a:r>
            <a:r>
              <a:rPr lang="en-US" sz="1200" b="1" dirty="0" err="1">
                <a:latin typeface="Calibri"/>
                <a:cs typeface="Calibri"/>
              </a:rPr>
              <a:t>SpyShelter</a:t>
            </a:r>
            <a:r>
              <a:rPr lang="en-US" sz="1200" b="1" dirty="0">
                <a:latin typeface="Calibri"/>
                <a:cs typeface="Calibri"/>
              </a:rPr>
              <a:t>, and </a:t>
            </a:r>
            <a:r>
              <a:rPr lang="en-US" sz="1200" b="1" dirty="0" err="1">
                <a:latin typeface="Calibri"/>
                <a:cs typeface="Calibri"/>
              </a:rPr>
              <a:t>KeyScrambler</a:t>
            </a:r>
            <a:r>
              <a:rPr lang="en-US" sz="1200" b="1" dirty="0">
                <a:latin typeface="Calibri"/>
                <a:cs typeface="Calibri"/>
              </a:rPr>
              <a:t>.</a:t>
            </a:r>
          </a:p>
          <a:p>
            <a:pPr marL="0" indent="0">
              <a:buNone/>
            </a:pPr>
            <a:r>
              <a:rPr lang="en-US" sz="1400" b="1" dirty="0">
                <a:latin typeface="Calibri"/>
                <a:cs typeface="Calibri"/>
              </a:rPr>
              <a:t>Endpoint Security Solutions</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Implement comprehensive endpoint security solutions that include features like behavioral analysis, file integrity monitoring, and intrusion prevention systems (IPS). These solutions can detect and prevent malicious activity, including keylogging attempts, before they cause harm.</a:t>
            </a:r>
          </a:p>
          <a:p>
            <a:pPr marL="0" indent="0">
              <a:buNone/>
            </a:pPr>
            <a:r>
              <a:rPr lang="en-US" sz="1400" b="1" dirty="0">
                <a:latin typeface="Calibri"/>
                <a:cs typeface="Calibri"/>
              </a:rPr>
              <a:t>Secure Coding Practices:</a:t>
            </a:r>
          </a:p>
          <a:p>
            <a:pPr>
              <a:buFont typeface="Wingdings" panose="05000000000000000000" pitchFamily="2" charset="2"/>
              <a:buChar char="§"/>
            </a:pPr>
            <a:r>
              <a:rPr lang="en-US" sz="1200" b="1" dirty="0">
                <a:latin typeface="Calibri"/>
                <a:cs typeface="Calibri"/>
              </a:rPr>
              <a:t> Enforce secure coding practices during software development to minimize the presence of vulnerabilities that could be exploited by keyloggers. This includes regular code reviews, adherence to secure coding standards, and thorough testing for vulnerabilities.</a:t>
            </a:r>
          </a:p>
          <a:p>
            <a:pPr marL="0" indent="0">
              <a:buNone/>
            </a:pPr>
            <a:r>
              <a:rPr lang="en-US" sz="1400" b="1" dirty="0">
                <a:latin typeface="Calibri"/>
                <a:cs typeface="Calibri"/>
              </a:rPr>
              <a:t>User Education and Awareness</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Conduct regular training sessions to educate employees about the risks associated with keyloggers and how to recognize and avoid them. Teach them to identify phishing emails, suspicious websites, and other common attack vectors used by keyloggers to infiltrate systems.</a:t>
            </a:r>
          </a:p>
          <a:p>
            <a:pPr marL="0" indent="0">
              <a:buNone/>
            </a:pPr>
            <a:r>
              <a:rPr lang="en-US" sz="1400" b="1" dirty="0">
                <a:latin typeface="Calibri"/>
                <a:cs typeface="Calibri"/>
              </a:rPr>
              <a:t>Multi-Factor Authentication (MFA</a:t>
            </a:r>
            <a:r>
              <a:rPr lang="en-US" sz="1200" b="1" dirty="0">
                <a:latin typeface="Calibri"/>
                <a:cs typeface="Calibri"/>
              </a:rPr>
              <a:t>):</a:t>
            </a:r>
          </a:p>
          <a:p>
            <a:pPr>
              <a:buFont typeface="Wingdings" panose="05000000000000000000" pitchFamily="2" charset="2"/>
              <a:buChar char="§"/>
            </a:pPr>
            <a:r>
              <a:rPr lang="en-US" sz="1200" b="1" dirty="0">
                <a:latin typeface="Calibri"/>
                <a:cs typeface="Calibri"/>
              </a:rPr>
              <a:t> Implement MFA across all systems and applications to add an extra layer of security beyond passwords. This can significantly reduce the effectiveness of keyloggers, as even if credentials are captured, additional authentication factors are required for access.</a:t>
            </a:r>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A systematic approach to keylogger and security implementation involves several interconnected components aimed at identifying, preventing, detecting, and responding to keylogger threats. Here's a structured system approach:</a:t>
            </a:r>
          </a:p>
          <a:p>
            <a:r>
              <a:rPr lang="en-US" sz="1800" b="1" dirty="0">
                <a:solidFill>
                  <a:srgbClr val="0F0F0F"/>
                </a:solidFill>
              </a:rPr>
              <a:t>  Threat Analysis and Risk Assessment.</a:t>
            </a:r>
          </a:p>
          <a:p>
            <a:pPr>
              <a:buFont typeface="Wingdings" panose="05000000000000000000" pitchFamily="2" charset="2"/>
              <a:buChar char="§"/>
            </a:pPr>
            <a:r>
              <a:rPr lang="en-US" sz="1800" b="1" dirty="0">
                <a:solidFill>
                  <a:srgbClr val="0F0F0F"/>
                </a:solidFill>
              </a:rPr>
              <a:t>  Security Policy Development.</a:t>
            </a:r>
          </a:p>
          <a:p>
            <a:pPr>
              <a:buFont typeface="Wingdings" panose="05000000000000000000" pitchFamily="2" charset="2"/>
              <a:buChar char="§"/>
            </a:pPr>
            <a:r>
              <a:rPr lang="en-US" sz="1800" b="1" dirty="0">
                <a:solidFill>
                  <a:srgbClr val="0F0F0F"/>
                </a:solidFill>
              </a:rPr>
              <a:t>  Technical Controls Implementation.</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0" indent="0">
              <a:buNone/>
            </a:pPr>
            <a:r>
              <a:rPr lang="en-US" sz="2400" dirty="0"/>
              <a:t>Algorithm for Keylogger Prevention and Security Implementation:</a:t>
            </a:r>
          </a:p>
          <a:p>
            <a:pPr marL="305435" indent="-305435"/>
            <a:r>
              <a:rPr lang="en-US" dirty="0"/>
              <a:t>Identify Keylogger Threats: Enumerate potential sources and vectors through which keyloggers could infiltrate systems (e.g., malicious downloads, phishing emails, compromised websites).</a:t>
            </a:r>
          </a:p>
          <a:p>
            <a:pPr marL="305435" indent="-305435"/>
            <a:r>
              <a:rPr lang="en-US" dirty="0"/>
              <a:t>Risk Assessment: Conduct a comprehensive risk assessment to evaluate the likelihood and potential impact of keylogger attacks on the organization's systems and data.</a:t>
            </a:r>
          </a:p>
          <a:p>
            <a:pPr marL="305435" indent="-305435"/>
            <a:r>
              <a:rPr lang="en-US" dirty="0"/>
              <a:t>Define Security </a:t>
            </a:r>
            <a:r>
              <a:rPr lang="en-US" dirty="0" err="1"/>
              <a:t>Requirements:Determine</a:t>
            </a:r>
            <a:r>
              <a:rPr lang="en-US" dirty="0"/>
              <a:t> the security requirements and objectives based on the identified risks and organizational </a:t>
            </a:r>
            <a:r>
              <a:rPr lang="en-US" dirty="0" err="1"/>
              <a:t>needs.Select</a:t>
            </a:r>
            <a:r>
              <a:rPr lang="en-US" dirty="0"/>
              <a:t> Security Solutions: Choose appropriate security solutions and tools for keylogger prevention, detection, and response (e.g., anti-malware software, intrusion detection systems, endpoint protection platforms).</a:t>
            </a:r>
          </a:p>
          <a:p>
            <a:pPr marL="305435" indent="-305435"/>
            <a:r>
              <a:rPr lang="en-US" dirty="0"/>
              <a:t>Configure Security Controls: Configure security controls and settings on endpoints, networks, and servers to enforce security policies and prevent keylogger infiltration. Enable real-time scanning, heuristic analysis, and behavioral monitoring features in anti-malware solutions. Implement firewall rules to block suspicious traffic associated with </a:t>
            </a:r>
            <a:r>
              <a:rPr lang="en-US" dirty="0" err="1"/>
              <a:t>keyloggers.Configure</a:t>
            </a:r>
            <a:r>
              <a:rPr lang="en-US" dirty="0"/>
              <a:t> intrusion detection/prevention systems to monitor for keylogger activity.</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254402"/>
            <a:ext cx="11029615" cy="1676399"/>
          </a:xfrm>
        </p:spPr>
        <p:txBody>
          <a:bodyPr>
            <a:normAutofit/>
          </a:bodyPr>
          <a:lstStyle/>
          <a:p>
            <a:pPr>
              <a:buFont typeface="Wingdings" panose="05000000000000000000" pitchFamily="2" charset="2"/>
              <a:buChar char="§"/>
            </a:pPr>
            <a:r>
              <a:rPr lang="en-US" sz="2400" dirty="0">
                <a:solidFill>
                  <a:srgbClr val="0F0F0F"/>
                </a:solidFill>
                <a:ea typeface="+mn-lt"/>
                <a:cs typeface="+mn-lt"/>
              </a:rPr>
              <a:t>The result of implementing the outlined keylogger prevention and security measures should lead to a significant reduction in the risk of keylogger attacks and an overall improvement in the organization's security posture. </a:t>
            </a:r>
            <a:endParaRPr lang="en-IN" sz="2400" dirty="0"/>
          </a:p>
        </p:txBody>
      </p:sp>
      <p:pic>
        <p:nvPicPr>
          <p:cNvPr id="4" name="Picture 3">
            <a:extLst>
              <a:ext uri="{FF2B5EF4-FFF2-40B4-BE49-F238E27FC236}">
                <a16:creationId xmlns:a16="http://schemas.microsoft.com/office/drawing/2014/main" id="{15C64FC5-25C0-F92D-0486-540F8F56602D}"/>
              </a:ext>
            </a:extLst>
          </p:cNvPr>
          <p:cNvPicPr>
            <a:picLocks noChangeAspect="1"/>
          </p:cNvPicPr>
          <p:nvPr/>
        </p:nvPicPr>
        <p:blipFill>
          <a:blip r:embed="rId2"/>
          <a:stretch>
            <a:fillRect/>
          </a:stretch>
        </p:blipFill>
        <p:spPr>
          <a:xfrm>
            <a:off x="1556704" y="5353050"/>
            <a:ext cx="4920296" cy="1219199"/>
          </a:xfrm>
          <a:prstGeom prst="rect">
            <a:avLst/>
          </a:prstGeom>
        </p:spPr>
      </p:pic>
      <p:pic>
        <p:nvPicPr>
          <p:cNvPr id="7" name="Picture 6">
            <a:extLst>
              <a:ext uri="{FF2B5EF4-FFF2-40B4-BE49-F238E27FC236}">
                <a16:creationId xmlns:a16="http://schemas.microsoft.com/office/drawing/2014/main" id="{FC9F1296-973A-3784-DD09-BB552023D687}"/>
              </a:ext>
            </a:extLst>
          </p:cNvPr>
          <p:cNvPicPr>
            <a:picLocks noChangeAspect="1"/>
          </p:cNvPicPr>
          <p:nvPr/>
        </p:nvPicPr>
        <p:blipFill>
          <a:blip r:embed="rId3"/>
          <a:stretch>
            <a:fillRect/>
          </a:stretch>
        </p:blipFill>
        <p:spPr>
          <a:xfrm>
            <a:off x="7810500" y="3047999"/>
            <a:ext cx="2824796" cy="3390901"/>
          </a:xfrm>
          <a:prstGeom prst="rect">
            <a:avLst/>
          </a:prstGeom>
        </p:spPr>
      </p:pic>
      <p:pic>
        <p:nvPicPr>
          <p:cNvPr id="9" name="Picture 8">
            <a:extLst>
              <a:ext uri="{FF2B5EF4-FFF2-40B4-BE49-F238E27FC236}">
                <a16:creationId xmlns:a16="http://schemas.microsoft.com/office/drawing/2014/main" id="{EA833A0B-12E8-A12C-B74A-434910D746E2}"/>
              </a:ext>
            </a:extLst>
          </p:cNvPr>
          <p:cNvPicPr>
            <a:picLocks noChangeAspect="1"/>
          </p:cNvPicPr>
          <p:nvPr/>
        </p:nvPicPr>
        <p:blipFill>
          <a:blip r:embed="rId4"/>
          <a:stretch>
            <a:fillRect/>
          </a:stretch>
        </p:blipFill>
        <p:spPr>
          <a:xfrm>
            <a:off x="1442404" y="3254649"/>
            <a:ext cx="4920296" cy="148880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The successful implementation of keylogger prevention and security measures leads to a more secure and resilient organization, capable of defending against keylogger threats and safeguarding its systems, data, and reputation in an increasingly hostile cyber landscape.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endParaRPr lang="en-US" sz="2000" b="1" dirty="0"/>
          </a:p>
          <a:p>
            <a:pPr marL="0" indent="0">
              <a:buNone/>
            </a:pPr>
            <a:r>
              <a:rPr lang="en-US" dirty="0"/>
              <a:t>The future scope of keyloggers, as with many other technologies, will likely involve advancements in both legitimate and malicious applications. Here are a few potential future trends:</a:t>
            </a:r>
          </a:p>
          <a:p>
            <a:pPr marL="305435" indent="-305435"/>
            <a:r>
              <a:rPr lang="en-US" dirty="0"/>
              <a:t>Increased Sophistication. </a:t>
            </a:r>
          </a:p>
          <a:p>
            <a:pPr marL="305435" indent="-305435"/>
            <a:r>
              <a:rPr lang="en-US" dirty="0"/>
              <a:t>Targeted Attacks.</a:t>
            </a:r>
          </a:p>
          <a:p>
            <a:pPr marL="305435" indent="-305435"/>
            <a:r>
              <a:rPr lang="en-US" dirty="0"/>
              <a:t>Mobile Platforms.</a:t>
            </a:r>
          </a:p>
          <a:p>
            <a:pPr marL="305435" indent="-305435"/>
            <a:r>
              <a:rPr lang="en-US" dirty="0"/>
              <a:t>Cloud-based </a:t>
            </a:r>
            <a:r>
              <a:rPr lang="en-US" dirty="0" err="1"/>
              <a:t>KeyloggingDefensive</a:t>
            </a:r>
            <a:r>
              <a:rPr lang="en-US" dirty="0"/>
              <a:t> Technologies:</a:t>
            </a:r>
          </a:p>
          <a:p>
            <a:pPr marL="305435" indent="-305435"/>
            <a:r>
              <a:rPr lang="en-US" dirty="0"/>
              <a:t> Legal and Ethical Considerations.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120</TotalTime>
  <Words>797</Words>
  <Application>Microsoft Office PowerPoint</Application>
  <PresentationFormat>Widescreen</PresentationFormat>
  <Paragraphs>56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&amp; security implementation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Rajeev</cp:lastModifiedBy>
  <cp:revision>36</cp:revision>
  <dcterms:created xsi:type="dcterms:W3CDTF">2021-05-26T16:50:10Z</dcterms:created>
  <dcterms:modified xsi:type="dcterms:W3CDTF">2024-04-05T05:03:24Z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