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p:scale>
          <a:sx n="75" d="100"/>
          <a:sy n="75" d="100"/>
        </p:scale>
        <p:origin x="169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th\Downloads\piechart%20yuvanesh.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rth\OneDrive\Desktop\yuvanesh.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[yuvanesh.xlsx]Sheet3!PivotTable4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Sheet3!$B$5:$B$16</c:f>
              <c:numCache>
                <c:formatCode>General</c:formatCode>
                <c:ptCount val="11"/>
                <c:pt idx="0">
                  <c:v>1</c:v>
                </c:pt>
                <c:pt idx="1">
                  <c:v>2</c:v>
                </c:pt>
                <c:pt idx="2">
                  <c:v>1</c:v>
                </c:pt>
                <c:pt idx="3">
                  <c:v>1</c:v>
                </c:pt>
                <c:pt idx="4">
                  <c:v>2</c:v>
                </c:pt>
                <c:pt idx="5">
                  <c:v>2</c:v>
                </c:pt>
                <c:pt idx="6">
                  <c:v>3</c:v>
                </c:pt>
                <c:pt idx="8">
                  <c:v>4</c:v>
                </c:pt>
                <c:pt idx="9">
                  <c:v>4</c:v>
                </c:pt>
              </c:numCache>
            </c:numRef>
          </c:val>
          <c:extLst>
            <c:ext xmlns:c16="http://schemas.microsoft.com/office/drawing/2014/chart" uri="{C3380CC4-5D6E-409C-BE32-E72D297353CC}">
              <c16:uniqueId val="{00000000-F4EF-4EAA-87DF-F11AC6CCD78F}"/>
            </c:ext>
          </c:extLst>
        </c:ser>
        <c:ser>
          <c:idx val="1"/>
          <c:order val="1"/>
          <c:tx>
            <c:strRef>
              <c:f>Sheet3!$C$3:$C$4</c:f>
              <c:strCache>
                <c:ptCount val="1"/>
                <c:pt idx="0">
                  <c:v>LOW</c:v>
                </c:pt>
              </c:strCache>
            </c:strRef>
          </c:tx>
          <c:spPr>
            <a:solidFill>
              <a:schemeClr val="accent2"/>
            </a:solidFill>
            <a:ln>
              <a:noFill/>
            </a:ln>
            <a:effectLst/>
          </c:spPr>
          <c:invertIfNegative val="0"/>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Sheet3!$C$5:$C$16</c:f>
              <c:numCache>
                <c:formatCode>General</c:formatCode>
                <c:ptCount val="11"/>
                <c:pt idx="0">
                  <c:v>1</c:v>
                </c:pt>
                <c:pt idx="1">
                  <c:v>8</c:v>
                </c:pt>
                <c:pt idx="2">
                  <c:v>5</c:v>
                </c:pt>
                <c:pt idx="3">
                  <c:v>7</c:v>
                </c:pt>
                <c:pt idx="4">
                  <c:v>6</c:v>
                </c:pt>
                <c:pt idx="5">
                  <c:v>4</c:v>
                </c:pt>
                <c:pt idx="6">
                  <c:v>5</c:v>
                </c:pt>
                <c:pt idx="7">
                  <c:v>6</c:v>
                </c:pt>
                <c:pt idx="8">
                  <c:v>7</c:v>
                </c:pt>
                <c:pt idx="9">
                  <c:v>4</c:v>
                </c:pt>
              </c:numCache>
            </c:numRef>
          </c:val>
          <c:extLst>
            <c:ext xmlns:c16="http://schemas.microsoft.com/office/drawing/2014/chart" uri="{C3380CC4-5D6E-409C-BE32-E72D297353CC}">
              <c16:uniqueId val="{00000001-F4EF-4EAA-87DF-F11AC6CCD78F}"/>
            </c:ext>
          </c:extLst>
        </c:ser>
        <c:ser>
          <c:idx val="2"/>
          <c:order val="2"/>
          <c:tx>
            <c:strRef>
              <c:f>Sheet3!$D$3:$D$4</c:f>
              <c:strCache>
                <c:ptCount val="1"/>
                <c:pt idx="0">
                  <c:v>MED</c:v>
                </c:pt>
              </c:strCache>
            </c:strRef>
          </c:tx>
          <c:spPr>
            <a:solidFill>
              <a:schemeClr val="accent3"/>
            </a:solidFill>
            <a:ln>
              <a:noFill/>
            </a:ln>
            <a:effectLst/>
          </c:spPr>
          <c:invertIfNegative val="0"/>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Sheet3!$D$5:$D$16</c:f>
              <c:numCache>
                <c:formatCode>General</c:formatCode>
                <c:ptCount val="11"/>
                <c:pt idx="0">
                  <c:v>2</c:v>
                </c:pt>
                <c:pt idx="1">
                  <c:v>2</c:v>
                </c:pt>
                <c:pt idx="2">
                  <c:v>1</c:v>
                </c:pt>
                <c:pt idx="3">
                  <c:v>2</c:v>
                </c:pt>
                <c:pt idx="4">
                  <c:v>1</c:v>
                </c:pt>
                <c:pt idx="5">
                  <c:v>1</c:v>
                </c:pt>
                <c:pt idx="7">
                  <c:v>3</c:v>
                </c:pt>
                <c:pt idx="8">
                  <c:v>3</c:v>
                </c:pt>
                <c:pt idx="9">
                  <c:v>1</c:v>
                </c:pt>
              </c:numCache>
            </c:numRef>
          </c:val>
          <c:extLst>
            <c:ext xmlns:c16="http://schemas.microsoft.com/office/drawing/2014/chart" uri="{C3380CC4-5D6E-409C-BE32-E72D297353CC}">
              <c16:uniqueId val="{00000002-F4EF-4EAA-87DF-F11AC6CCD78F}"/>
            </c:ext>
          </c:extLst>
        </c:ser>
        <c:ser>
          <c:idx val="3"/>
          <c:order val="3"/>
          <c:tx>
            <c:strRef>
              <c:f>Sheet3!$E$3:$E$4</c:f>
              <c:strCache>
                <c:ptCount val="1"/>
                <c:pt idx="0">
                  <c:v>VERY HIGH</c:v>
                </c:pt>
              </c:strCache>
            </c:strRef>
          </c:tx>
          <c:spPr>
            <a:solidFill>
              <a:schemeClr val="accent4"/>
            </a:solidFill>
            <a:ln>
              <a:noFill/>
            </a:ln>
            <a:effectLst/>
          </c:spPr>
          <c:invertIfNegative val="0"/>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Sheet3!$E$5:$E$16</c:f>
              <c:numCache>
                <c:formatCode>General</c:formatCode>
                <c:ptCount val="11"/>
                <c:pt idx="0">
                  <c:v>1</c:v>
                </c:pt>
                <c:pt idx="1">
                  <c:v>1</c:v>
                </c:pt>
                <c:pt idx="2">
                  <c:v>2</c:v>
                </c:pt>
                <c:pt idx="3">
                  <c:v>1</c:v>
                </c:pt>
                <c:pt idx="5">
                  <c:v>1</c:v>
                </c:pt>
                <c:pt idx="6">
                  <c:v>1</c:v>
                </c:pt>
                <c:pt idx="7">
                  <c:v>2</c:v>
                </c:pt>
                <c:pt idx="8">
                  <c:v>1</c:v>
                </c:pt>
                <c:pt idx="9">
                  <c:v>2</c:v>
                </c:pt>
              </c:numCache>
            </c:numRef>
          </c:val>
          <c:extLst>
            <c:ext xmlns:c16="http://schemas.microsoft.com/office/drawing/2014/chart" uri="{C3380CC4-5D6E-409C-BE32-E72D297353CC}">
              <c16:uniqueId val="{00000003-F4EF-4EAA-87DF-F11AC6CCD78F}"/>
            </c:ext>
          </c:extLst>
        </c:ser>
        <c:ser>
          <c:idx val="4"/>
          <c:order val="4"/>
          <c:tx>
            <c:strRef>
              <c:f>Sheet3!$F$3:$F$4</c:f>
              <c:strCache>
                <c:ptCount val="1"/>
                <c:pt idx="0">
                  <c:v>(blank)</c:v>
                </c:pt>
              </c:strCache>
            </c:strRef>
          </c:tx>
          <c:spPr>
            <a:solidFill>
              <a:schemeClr val="accent5"/>
            </a:solidFill>
            <a:ln>
              <a:noFill/>
            </a:ln>
            <a:effectLst/>
          </c:spPr>
          <c:invertIfNegative val="0"/>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Sheet3!$F$5:$F$16</c:f>
              <c:numCache>
                <c:formatCode>General</c:formatCode>
                <c:ptCount val="11"/>
              </c:numCache>
            </c:numRef>
          </c:val>
          <c:extLst>
            <c:ext xmlns:c16="http://schemas.microsoft.com/office/drawing/2014/chart" uri="{C3380CC4-5D6E-409C-BE32-E72D297353CC}">
              <c16:uniqueId val="{00000004-F4EF-4EAA-87DF-F11AC6CCD78F}"/>
            </c:ext>
          </c:extLst>
        </c:ser>
        <c:dLbls>
          <c:showLegendKey val="0"/>
          <c:showVal val="0"/>
          <c:showCatName val="0"/>
          <c:showSerName val="0"/>
          <c:showPercent val="0"/>
          <c:showBubbleSize val="0"/>
        </c:dLbls>
        <c:gapWidth val="219"/>
        <c:overlap val="-27"/>
        <c:axId val="816299504"/>
        <c:axId val="816303344"/>
      </c:barChart>
      <c:catAx>
        <c:axId val="81629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303344"/>
        <c:crosses val="autoZero"/>
        <c:auto val="1"/>
        <c:lblAlgn val="ctr"/>
        <c:lblOffset val="100"/>
        <c:noMultiLvlLbl val="0"/>
      </c:catAx>
      <c:valAx>
        <c:axId val="81630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299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9CCD4CC8-4501-42EC-BB3A-F83D936D826C}"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49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63C50-E3F9-4B13-952A-17B5EDC723F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176336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47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39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185912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87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26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842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27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25396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3C50-E3F9-4B13-952A-17B5EDC723F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4CC8-4501-42EC-BB3A-F83D936D826C}"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81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63C50-E3F9-4B13-952A-17B5EDC723F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45907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63C50-E3F9-4B13-952A-17B5EDC723F6}"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D4CC8-4501-42EC-BB3A-F83D936D826C}"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1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63C50-E3F9-4B13-952A-17B5EDC723F6}"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D4CC8-4501-42EC-BB3A-F83D936D826C}"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99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63C50-E3F9-4B13-952A-17B5EDC723F6}"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204495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63C50-E3F9-4B13-952A-17B5EDC723F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4CC8-4501-42EC-BB3A-F83D936D826C}"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0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63C50-E3F9-4B13-952A-17B5EDC723F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4CC8-4501-42EC-BB3A-F83D936D826C}" type="slidenum">
              <a:rPr lang="en-US" smtClean="0"/>
              <a:pPr/>
              <a:t>‹#›</a:t>
            </a:fld>
            <a:endParaRPr lang="en-US"/>
          </a:p>
        </p:txBody>
      </p:sp>
    </p:spTree>
    <p:extLst>
      <p:ext uri="{BB962C8B-B14F-4D97-AF65-F5344CB8AC3E}">
        <p14:creationId xmlns:p14="http://schemas.microsoft.com/office/powerpoint/2010/main" val="191879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F63C50-E3F9-4B13-952A-17B5EDC723F6}" type="datetimeFigureOut">
              <a:rPr lang="en-US" smtClean="0"/>
              <a:pPr/>
              <a:t>9/4/2024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CD4CC8-4501-42EC-BB3A-F83D936D826C}" type="slidenum">
              <a:rPr lang="en-US" smtClean="0"/>
              <a:pPr/>
              <a:t>‹#›</a:t>
            </a:fld>
            <a:endParaRPr lang="en-US"/>
          </a:p>
        </p:txBody>
      </p:sp>
    </p:spTree>
    <p:extLst>
      <p:ext uri="{BB962C8B-B14F-4D97-AF65-F5344CB8AC3E}">
        <p14:creationId xmlns:p14="http://schemas.microsoft.com/office/powerpoint/2010/main" val="204432128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12776" y="895533"/>
            <a:ext cx="6118448" cy="2160240"/>
          </a:xfrm>
        </p:spPr>
        <p:txBody>
          <a:bodyPr/>
          <a:lstStyle/>
          <a:p>
            <a:r>
              <a:rPr lang="en-US" sz="4000" dirty="0"/>
              <a:t>EMPLOYEE DATA ANALYSIS USING EXCEL</a:t>
            </a:r>
          </a:p>
        </p:txBody>
      </p:sp>
      <p:sp>
        <p:nvSpPr>
          <p:cNvPr id="5" name="Subtitle 4"/>
          <p:cNvSpPr>
            <a:spLocks noGrp="1"/>
          </p:cNvSpPr>
          <p:nvPr>
            <p:ph type="subTitle" idx="1"/>
          </p:nvPr>
        </p:nvSpPr>
        <p:spPr>
          <a:xfrm>
            <a:off x="1512776" y="3789040"/>
            <a:ext cx="6118448" cy="1440160"/>
          </a:xfrm>
        </p:spPr>
        <p:txBody>
          <a:bodyPr>
            <a:normAutofit fontScale="70000" lnSpcReduction="20000"/>
          </a:bodyPr>
          <a:lstStyle/>
          <a:p>
            <a:r>
              <a:rPr lang="en-US" dirty="0"/>
              <a:t>NAME: R </a:t>
            </a:r>
            <a:r>
              <a:rPr lang="en-US" dirty="0" err="1"/>
              <a:t>Yuvanesh</a:t>
            </a:r>
            <a:endParaRPr lang="en-US" dirty="0"/>
          </a:p>
          <a:p>
            <a:r>
              <a:rPr lang="en-US" dirty="0"/>
              <a:t>REGISTER NO: unm110312201297</a:t>
            </a:r>
          </a:p>
          <a:p>
            <a:r>
              <a:rPr lang="en-US" dirty="0"/>
              <a:t>7C8E9C6A9DEFF4C810F4CC31CEA0AF5D</a:t>
            </a:r>
          </a:p>
          <a:p>
            <a:r>
              <a:rPr lang="en-US" dirty="0"/>
              <a:t>DEPARTMENT: III </a:t>
            </a:r>
            <a:r>
              <a:rPr lang="en-US" dirty="0" err="1"/>
              <a:t>B.Com</a:t>
            </a:r>
            <a:r>
              <a:rPr lang="en-US" dirty="0"/>
              <a:t> General</a:t>
            </a:r>
          </a:p>
          <a:p>
            <a:r>
              <a:rPr lang="en-US" dirty="0"/>
              <a:t>COLLEGE: DRBCCC HINDU COLLEGE, PATTABIRAM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5" y="1076433"/>
            <a:ext cx="7467600" cy="1143000"/>
          </a:xfrm>
        </p:spPr>
        <p:txBody>
          <a:bodyPr/>
          <a:lstStyle/>
          <a:p>
            <a:r>
              <a:rPr lang="en-US" dirty="0" err="1"/>
              <a:t>Modelling</a:t>
            </a:r>
            <a:r>
              <a:rPr lang="en-US" dirty="0"/>
              <a:t> Approach</a:t>
            </a:r>
          </a:p>
        </p:txBody>
      </p:sp>
      <p:sp>
        <p:nvSpPr>
          <p:cNvPr id="3" name="Content Placeholder 2"/>
          <p:cNvSpPr>
            <a:spLocks noGrp="1"/>
          </p:cNvSpPr>
          <p:nvPr>
            <p:ph idx="1"/>
          </p:nvPr>
        </p:nvSpPr>
        <p:spPr>
          <a:xfrm>
            <a:off x="886882" y="2304861"/>
            <a:ext cx="6798736" cy="3444997"/>
          </a:xfrm>
        </p:spPr>
        <p:txBody>
          <a:bodyPr>
            <a:noAutofit/>
          </a:bodyPr>
          <a:lstStyle/>
          <a:p>
            <a:pPr marL="0" indent="0">
              <a:buNone/>
            </a:pPr>
            <a:r>
              <a:rPr lang="en-IN" sz="1200" b="1" dirty="0"/>
              <a:t>Step 4: Data Analysis*
    - Used formulas to calculate metrics and ratios:
    - Calculated gender ratios across employee types
    - Calculated percentages of male and female employees in each category
Step 5: Data Visualization*
    - Created charts and graphs to illustrate findings:
    - Bar charts to show gender distribution across employee types
    - Pie charts to show percentage breakdown of male and female employees
Step 6: Insight Generation*
    - </a:t>
            </a:r>
            <a:r>
              <a:rPr lang="en-IN" sz="1200" b="1" dirty="0" err="1"/>
              <a:t>Analyzed</a:t>
            </a:r>
            <a:r>
              <a:rPr lang="en-IN" sz="1200" b="1" dirty="0"/>
              <a:t> the visualized data to draw conclusions and identify trends:
    - Identified areas with significant gender disparities
    - Identified trends in employee type and gender distribution
This step-by-step process outlines the </a:t>
            </a:r>
            <a:r>
              <a:rPr lang="en-IN" sz="1200" b="1" dirty="0" err="1"/>
              <a:t>modeling</a:t>
            </a:r>
            <a:r>
              <a:rPr lang="en-IN" sz="1200" b="1" dirty="0"/>
              <a:t> approach used to </a:t>
            </a:r>
            <a:r>
              <a:rPr lang="en-IN" sz="1200" b="1" dirty="0" err="1"/>
              <a:t>analyze</a:t>
            </a:r>
            <a:r>
              <a:rPr lang="en-IN" sz="1200" b="1" dirty="0"/>
              <a:t> and visualize the employee gender data, providing a clear understanding of the methodology used to generate insights.</a:t>
            </a:r>
            <a:endParaRPr lang="en-US" sz="1200" b="1" dirty="0"/>
          </a:p>
        </p:txBody>
      </p:sp>
      <p:pic>
        <p:nvPicPr>
          <p:cNvPr id="4" name="Picture 3">
            <a:extLst>
              <a:ext uri="{FF2B5EF4-FFF2-40B4-BE49-F238E27FC236}">
                <a16:creationId xmlns:a16="http://schemas.microsoft.com/office/drawing/2014/main" id="{31A9BD88-FB29-F2E0-061F-ABE064943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48" y="547089"/>
            <a:ext cx="3039836" cy="17524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340768"/>
            <a:ext cx="7467600" cy="732291"/>
          </a:xfrm>
        </p:spPr>
        <p:txBody>
          <a:bodyPr/>
          <a:lstStyle/>
          <a:p>
            <a:r>
              <a:rPr lang="en-US" dirty="0"/>
              <a:t>Result</a:t>
            </a:r>
          </a:p>
        </p:txBody>
      </p:sp>
      <p:graphicFrame>
        <p:nvGraphicFramePr>
          <p:cNvPr id="5" name="Chart 4">
            <a:extLst>
              <a:ext uri="{FF2B5EF4-FFF2-40B4-BE49-F238E27FC236}">
                <a16:creationId xmlns:a16="http://schemas.microsoft.com/office/drawing/2014/main" id="{7CB52938-8294-4CDD-8895-EE9C82C4E59F}"/>
              </a:ext>
            </a:extLst>
          </p:cNvPr>
          <p:cNvGraphicFramePr>
            <a:graphicFrameLocks/>
          </p:cNvGraphicFramePr>
          <p:nvPr>
            <p:extLst>
              <p:ext uri="{D42A27DB-BD31-4B8C-83A1-F6EECF244321}">
                <p14:modId xmlns:p14="http://schemas.microsoft.com/office/powerpoint/2010/main" val="1195032454"/>
              </p:ext>
            </p:extLst>
          </p:nvPr>
        </p:nvGraphicFramePr>
        <p:xfrm>
          <a:off x="1403648" y="26369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01358595-C022-3E54-A8EC-71F83DB102F5}"/>
              </a:ext>
            </a:extLst>
          </p:cNvPr>
          <p:cNvGraphicFramePr>
            <a:graphicFrameLocks noGrp="1"/>
          </p:cNvGraphicFramePr>
          <p:nvPr>
            <p:ph idx="1"/>
            <p:extLst>
              <p:ext uri="{D42A27DB-BD31-4B8C-83A1-F6EECF244321}">
                <p14:modId xmlns:p14="http://schemas.microsoft.com/office/powerpoint/2010/main" val="1597255999"/>
              </p:ext>
            </p:extLst>
          </p:nvPr>
        </p:nvGraphicFramePr>
        <p:xfrm>
          <a:off x="1403648" y="2610128"/>
          <a:ext cx="6197674" cy="3483811"/>
        </p:xfrm>
        <a:graphic>
          <a:graphicData uri="http://schemas.openxmlformats.org/drawingml/2006/table">
            <a:tbl>
              <a:tblPr>
                <a:tableStyleId>{5C22544A-7EE6-4342-B048-85BDC9FD1C3A}</a:tableStyleId>
              </a:tblPr>
              <a:tblGrid>
                <a:gridCol w="1537023">
                  <a:extLst>
                    <a:ext uri="{9D8B030D-6E8A-4147-A177-3AD203B41FA5}">
                      <a16:colId xmlns:a16="http://schemas.microsoft.com/office/drawing/2014/main" val="1023870103"/>
                    </a:ext>
                  </a:extLst>
                </a:gridCol>
                <a:gridCol w="1355225">
                  <a:extLst>
                    <a:ext uri="{9D8B030D-6E8A-4147-A177-3AD203B41FA5}">
                      <a16:colId xmlns:a16="http://schemas.microsoft.com/office/drawing/2014/main" val="514675527"/>
                    </a:ext>
                  </a:extLst>
                </a:gridCol>
                <a:gridCol w="429705">
                  <a:extLst>
                    <a:ext uri="{9D8B030D-6E8A-4147-A177-3AD203B41FA5}">
                      <a16:colId xmlns:a16="http://schemas.microsoft.com/office/drawing/2014/main" val="4228797814"/>
                    </a:ext>
                  </a:extLst>
                </a:gridCol>
                <a:gridCol w="429705">
                  <a:extLst>
                    <a:ext uri="{9D8B030D-6E8A-4147-A177-3AD203B41FA5}">
                      <a16:colId xmlns:a16="http://schemas.microsoft.com/office/drawing/2014/main" val="1075498154"/>
                    </a:ext>
                  </a:extLst>
                </a:gridCol>
                <a:gridCol w="875938">
                  <a:extLst>
                    <a:ext uri="{9D8B030D-6E8A-4147-A177-3AD203B41FA5}">
                      <a16:colId xmlns:a16="http://schemas.microsoft.com/office/drawing/2014/main" val="3984144890"/>
                    </a:ext>
                  </a:extLst>
                </a:gridCol>
                <a:gridCol w="611504">
                  <a:extLst>
                    <a:ext uri="{9D8B030D-6E8A-4147-A177-3AD203B41FA5}">
                      <a16:colId xmlns:a16="http://schemas.microsoft.com/office/drawing/2014/main" val="2994121051"/>
                    </a:ext>
                  </a:extLst>
                </a:gridCol>
                <a:gridCol w="958574">
                  <a:extLst>
                    <a:ext uri="{9D8B030D-6E8A-4147-A177-3AD203B41FA5}">
                      <a16:colId xmlns:a16="http://schemas.microsoft.com/office/drawing/2014/main" val="1047903272"/>
                    </a:ext>
                  </a:extLst>
                </a:gridCol>
              </a:tblGrid>
              <a:tr h="206448">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401179"/>
                  </a:ext>
                </a:extLst>
              </a:tr>
              <a:tr h="20644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5264855"/>
                  </a:ext>
                </a:extLst>
              </a:tr>
              <a:tr h="206448">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1516616"/>
                  </a:ext>
                </a:extLst>
              </a:tr>
              <a:tr h="387091">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(blank)</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290696"/>
                  </a:ext>
                </a:extLst>
              </a:tr>
              <a:tr h="206448">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7318989"/>
                  </a:ext>
                </a:extLst>
              </a:tr>
              <a:tr h="206448">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753219"/>
                  </a:ext>
                </a:extLst>
              </a:tr>
              <a:tr h="206448">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2249643"/>
                  </a:ext>
                </a:extLst>
              </a:tr>
              <a:tr h="206448">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2754635"/>
                  </a:ext>
                </a:extLst>
              </a:tr>
              <a:tr h="206448">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6227741"/>
                  </a:ext>
                </a:extLst>
              </a:tr>
              <a:tr h="206448">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764342"/>
                  </a:ext>
                </a:extLst>
              </a:tr>
              <a:tr h="206448">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0179658"/>
                  </a:ext>
                </a:extLst>
              </a:tr>
              <a:tr h="206448">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2045590"/>
                  </a:ext>
                </a:extLst>
              </a:tr>
              <a:tr h="206448">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444395"/>
                  </a:ext>
                </a:extLst>
              </a:tr>
              <a:tr h="206448">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8533737"/>
                  </a:ext>
                </a:extLst>
              </a:tr>
              <a:tr h="206448">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169122"/>
                  </a:ext>
                </a:extLst>
              </a:tr>
              <a:tr h="206448">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917063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12776"/>
            <a:ext cx="7467600" cy="704747"/>
          </a:xfrm>
        </p:spPr>
        <p:txBody>
          <a:bodyPr/>
          <a:lstStyle/>
          <a:p>
            <a:r>
              <a:rPr lang="en-US" dirty="0"/>
              <a:t>Result</a:t>
            </a:r>
          </a:p>
        </p:txBody>
      </p:sp>
      <p:sp>
        <p:nvSpPr>
          <p:cNvPr id="6" name="TextBox 5">
            <a:extLst>
              <a:ext uri="{FF2B5EF4-FFF2-40B4-BE49-F238E27FC236}">
                <a16:creationId xmlns:a16="http://schemas.microsoft.com/office/drawing/2014/main" id="{D2CCCAEC-62E1-8472-728D-876AD889BD91}"/>
              </a:ext>
            </a:extLst>
          </p:cNvPr>
          <p:cNvSpPr txBox="1"/>
          <p:nvPr/>
        </p:nvSpPr>
        <p:spPr>
          <a:xfrm>
            <a:off x="1973611" y="5736064"/>
            <a:ext cx="5196777" cy="369332"/>
          </a:xfrm>
          <a:prstGeom prst="rect">
            <a:avLst/>
          </a:prstGeom>
          <a:noFill/>
        </p:spPr>
        <p:txBody>
          <a:bodyPr wrap="square">
            <a:spAutoFit/>
          </a:bodyPr>
          <a:lstStyle/>
          <a:p>
            <a:r>
              <a:rPr lang="en-US" b="1" dirty="0"/>
              <a:t>Employee performance analysis </a:t>
            </a:r>
            <a:r>
              <a:rPr lang="en-IN" b="1" dirty="0"/>
              <a:t>by bar diagram</a:t>
            </a:r>
            <a:endParaRPr lang="en-US" b="1" dirty="0"/>
          </a:p>
        </p:txBody>
      </p:sp>
      <p:sp>
        <p:nvSpPr>
          <p:cNvPr id="4" name="Content Placeholder 3">
            <a:extLst>
              <a:ext uri="{FF2B5EF4-FFF2-40B4-BE49-F238E27FC236}">
                <a16:creationId xmlns:a16="http://schemas.microsoft.com/office/drawing/2014/main" id="{2629E23B-3995-53B4-4F1E-FC5BE1B9663A}"/>
              </a:ext>
            </a:extLst>
          </p:cNvPr>
          <p:cNvSpPr>
            <a:spLocks noGrp="1"/>
          </p:cNvSpPr>
          <p:nvPr>
            <p:ph idx="1"/>
          </p:nvPr>
        </p:nvSpPr>
        <p:spPr>
          <a:xfrm>
            <a:off x="-2772816" y="2780928"/>
            <a:ext cx="796746" cy="290793"/>
          </a:xfrm>
        </p:spPr>
        <p:txBody>
          <a:bodyPr>
            <a:normAutofit fontScale="62500" lnSpcReduction="20000"/>
          </a:bodyPr>
          <a:lstStyle/>
          <a:p>
            <a:endParaRPr lang="en-IN" dirty="0"/>
          </a:p>
        </p:txBody>
      </p:sp>
      <p:graphicFrame>
        <p:nvGraphicFramePr>
          <p:cNvPr id="5" name="Chart 4">
            <a:extLst>
              <a:ext uri="{FF2B5EF4-FFF2-40B4-BE49-F238E27FC236}">
                <a16:creationId xmlns:a16="http://schemas.microsoft.com/office/drawing/2014/main" id="{FE139932-7F96-24C0-BF2B-036BFADDB534}"/>
              </a:ext>
            </a:extLst>
          </p:cNvPr>
          <p:cNvGraphicFramePr>
            <a:graphicFrameLocks/>
          </p:cNvGraphicFramePr>
          <p:nvPr>
            <p:extLst>
              <p:ext uri="{D42A27DB-BD31-4B8C-83A1-F6EECF244321}">
                <p14:modId xmlns:p14="http://schemas.microsoft.com/office/powerpoint/2010/main" val="2297123814"/>
              </p:ext>
            </p:extLst>
          </p:nvPr>
        </p:nvGraphicFramePr>
        <p:xfrm>
          <a:off x="2123728" y="2564883"/>
          <a:ext cx="5196777" cy="317118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032" y="1188106"/>
            <a:ext cx="7467600" cy="1143000"/>
          </a:xfrm>
        </p:spPr>
        <p:txBody>
          <a:bodyPr/>
          <a:lstStyle/>
          <a:p>
            <a:r>
              <a:rPr lang="en-US" dirty="0"/>
              <a:t>Conclusion</a:t>
            </a:r>
          </a:p>
        </p:txBody>
      </p:sp>
      <p:sp>
        <p:nvSpPr>
          <p:cNvPr id="3" name="Content Placeholder 2"/>
          <p:cNvSpPr>
            <a:spLocks noGrp="1"/>
          </p:cNvSpPr>
          <p:nvPr>
            <p:ph idx="1"/>
          </p:nvPr>
        </p:nvSpPr>
        <p:spPr>
          <a:xfrm>
            <a:off x="683568" y="2564904"/>
            <a:ext cx="7776864" cy="5475515"/>
          </a:xfrm>
        </p:spPr>
        <p:txBody>
          <a:bodyPr>
            <a:normAutofit/>
          </a:bodyPr>
          <a:lstStyle/>
          <a:p>
            <a:r>
              <a:rPr lang="en-IN" sz="1800" b="1" dirty="0"/>
              <a:t>This Employee Gender Analysis reveals valuable insights into our organization’s gender dynamics, highlighting areas of strength and opportunities for improvement. Key findings include gender disparities in certain roles and departments, underrepresentation of female leaders, and opportunities for growth in diversity initiatives. Recommendations include targeted recruitment, mentorship programs, and ongoing monitoring to foster a more inclusive workplace.</a:t>
            </a:r>
          </a:p>
          <a:p>
            <a:endParaRPr lang="en-IN" sz="1800" b="1" dirty="0"/>
          </a:p>
          <a:p>
            <a:r>
              <a:rPr lang="en-IN" sz="1800" b="1" dirty="0"/>
              <a:t>This analysis reveals gender disparities and opportunities for growth. Recommendations include targeted recruitment, mentorship programs, and ongoing monitoring to foster a more inclusive workplace.</a:t>
            </a:r>
            <a:endParaRPr lang="en-US" sz="1800" b="1" dirty="0"/>
          </a:p>
        </p:txBody>
      </p:sp>
      <p:pic>
        <p:nvPicPr>
          <p:cNvPr id="4" name="Picture 3">
            <a:extLst>
              <a:ext uri="{FF2B5EF4-FFF2-40B4-BE49-F238E27FC236}">
                <a16:creationId xmlns:a16="http://schemas.microsoft.com/office/drawing/2014/main" id="{54560944-BD9A-72BA-53B7-270D47654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476656" y="620688"/>
            <a:ext cx="2544534" cy="22778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347135"/>
            <a:ext cx="7467600" cy="1143000"/>
          </a:xfrm>
        </p:spPr>
        <p:txBody>
          <a:bodyPr/>
          <a:lstStyle/>
          <a:p>
            <a:r>
              <a:rPr lang="en-US" dirty="0"/>
              <a:t>Project Title</a:t>
            </a:r>
          </a:p>
        </p:txBody>
      </p:sp>
      <p:sp>
        <p:nvSpPr>
          <p:cNvPr id="3" name="Content Placeholder 2"/>
          <p:cNvSpPr>
            <a:spLocks noGrp="1"/>
          </p:cNvSpPr>
          <p:nvPr>
            <p:ph idx="1"/>
          </p:nvPr>
        </p:nvSpPr>
        <p:spPr/>
        <p:txBody>
          <a:bodyPr>
            <a:normAutofit/>
          </a:bodyPr>
          <a:lstStyle/>
          <a:p>
            <a:pPr algn="ctr">
              <a:buNone/>
            </a:pPr>
            <a:endParaRPr lang="en-US" sz="4000" b="1" dirty="0"/>
          </a:p>
          <a:p>
            <a:pPr algn="ctr">
              <a:buNone/>
            </a:pPr>
            <a:endParaRPr lang="en-US" sz="4000" b="1" dirty="0"/>
          </a:p>
          <a:p>
            <a:pPr algn="ctr">
              <a:buNone/>
            </a:pPr>
            <a:r>
              <a:rPr lang="en-US" sz="4000" b="1" dirty="0"/>
              <a:t>Employee Gender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1265478"/>
            <a:ext cx="7467600" cy="1143000"/>
          </a:xfrm>
        </p:spPr>
        <p:txBody>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457200" indent="-457200">
              <a:buAutoNum type="arabicPeriod"/>
            </a:pPr>
            <a:r>
              <a:rPr lang="en-US" b="1" dirty="0"/>
              <a:t>Problem Statement</a:t>
            </a:r>
          </a:p>
          <a:p>
            <a:pPr marL="457200" indent="-457200">
              <a:buAutoNum type="arabicPeriod"/>
            </a:pPr>
            <a:r>
              <a:rPr lang="en-US" b="1" dirty="0"/>
              <a:t>Project Overview</a:t>
            </a:r>
          </a:p>
          <a:p>
            <a:pPr marL="457200" indent="-457200">
              <a:buAutoNum type="arabicPeriod"/>
            </a:pPr>
            <a:r>
              <a:rPr lang="en-US" b="1" dirty="0"/>
              <a:t>End Users</a:t>
            </a:r>
          </a:p>
          <a:p>
            <a:pPr marL="457200" indent="-457200">
              <a:buAutoNum type="arabicPeriod"/>
            </a:pPr>
            <a:r>
              <a:rPr lang="en-US" b="1" dirty="0"/>
              <a:t>Our Solution &amp; Preposition</a:t>
            </a:r>
          </a:p>
          <a:p>
            <a:pPr marL="457200" indent="-457200">
              <a:buAutoNum type="arabicPeriod"/>
            </a:pPr>
            <a:r>
              <a:rPr lang="en-US" b="1" dirty="0"/>
              <a:t>Dataset Description</a:t>
            </a:r>
          </a:p>
          <a:p>
            <a:pPr marL="457200" indent="-457200">
              <a:buAutoNum type="arabicPeriod"/>
            </a:pPr>
            <a:r>
              <a:rPr lang="en-US" b="1" dirty="0" err="1"/>
              <a:t>Modelling</a:t>
            </a:r>
            <a:r>
              <a:rPr lang="en-US" b="1" dirty="0"/>
              <a:t> Approach</a:t>
            </a:r>
          </a:p>
          <a:p>
            <a:pPr marL="457200" indent="-457200">
              <a:buAutoNum type="arabicPeriod"/>
            </a:pPr>
            <a:r>
              <a:rPr lang="en-US" b="1" dirty="0"/>
              <a:t>Results &amp; Discussion</a:t>
            </a:r>
          </a:p>
          <a:p>
            <a:pPr marL="457200" indent="-457200">
              <a:buAutoNum type="arabicPeriod"/>
            </a:pPr>
            <a:r>
              <a:rPr lang="en-US" b="1" dirty="0"/>
              <a:t>Conclusion</a:t>
            </a:r>
          </a:p>
        </p:txBody>
      </p:sp>
      <p:pic>
        <p:nvPicPr>
          <p:cNvPr id="5" name="Picture 4">
            <a:extLst>
              <a:ext uri="{FF2B5EF4-FFF2-40B4-BE49-F238E27FC236}">
                <a16:creationId xmlns:a16="http://schemas.microsoft.com/office/drawing/2014/main" id="{77FF4265-4F46-35C7-7C6F-84C63166D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2" y="1183821"/>
            <a:ext cx="3020786" cy="428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7467600" cy="1143000"/>
          </a:xfrm>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dirty="0">
                <a:latin typeface="Bahnschrift SemiBold" pitchFamily="34" charset="0"/>
              </a:rPr>
              <a:t>To analyze gender dynamics, identify areas for improvement, and inform strategies to foster a more inclusive, equitable, and diverse work environment.</a:t>
            </a:r>
          </a:p>
          <a:p>
            <a:r>
              <a:rPr lang="en-US" dirty="0">
                <a:latin typeface="Bahnschrift SemiBold" pitchFamily="34" charset="0"/>
              </a:rPr>
              <a:t>To promote gender equality and diversity by examining representation, equality, and inclusion across the organization.</a:t>
            </a:r>
          </a:p>
        </p:txBody>
      </p:sp>
      <p:pic>
        <p:nvPicPr>
          <p:cNvPr id="4" name="Picture 3">
            <a:extLst>
              <a:ext uri="{FF2B5EF4-FFF2-40B4-BE49-F238E27FC236}">
                <a16:creationId xmlns:a16="http://schemas.microsoft.com/office/drawing/2014/main" id="{B95ABC45-4E19-F7CC-8C51-014B0D6F8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4869160"/>
            <a:ext cx="2376264" cy="14284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44" y="1205880"/>
            <a:ext cx="7467600" cy="1143000"/>
          </a:xfrm>
        </p:spPr>
        <p:txBody>
          <a:bodyPr/>
          <a:lstStyle/>
          <a:p>
            <a:r>
              <a:rPr lang="en-US" dirty="0"/>
              <a:t>Project Overview</a:t>
            </a:r>
          </a:p>
        </p:txBody>
      </p:sp>
      <p:sp>
        <p:nvSpPr>
          <p:cNvPr id="3" name="Content Placeholder 2"/>
          <p:cNvSpPr>
            <a:spLocks noGrp="1"/>
          </p:cNvSpPr>
          <p:nvPr>
            <p:ph idx="1"/>
          </p:nvPr>
        </p:nvSpPr>
        <p:spPr>
          <a:xfrm>
            <a:off x="899592" y="2348880"/>
            <a:ext cx="4958442" cy="4256541"/>
          </a:xfrm>
        </p:spPr>
        <p:txBody>
          <a:bodyPr>
            <a:normAutofit/>
          </a:bodyPr>
          <a:lstStyle/>
          <a:p>
            <a:r>
              <a:rPr lang="en-US" sz="1800" b="1" dirty="0"/>
              <a:t>Objective: Analyze gender dynamics for inclusivity &amp; diversity</a:t>
            </a:r>
          </a:p>
          <a:p>
            <a:endParaRPr lang="en-US" sz="1800" b="1" dirty="0"/>
          </a:p>
          <a:p>
            <a:r>
              <a:rPr lang="en-US" sz="1800" b="1" dirty="0"/>
              <a:t>Scope: Distribution, representation, equality &amp; inclusion</a:t>
            </a:r>
          </a:p>
          <a:p>
            <a:endParaRPr lang="en-US" sz="1800" b="1" dirty="0"/>
          </a:p>
          <a:p>
            <a:r>
              <a:rPr lang="en-US" sz="1800" b="1" dirty="0"/>
              <a:t>Methodology: HR data analysis &amp; visualization</a:t>
            </a:r>
          </a:p>
          <a:p>
            <a:endParaRPr lang="en-US" sz="1800" b="1" dirty="0"/>
          </a:p>
          <a:p>
            <a:r>
              <a:rPr lang="en-US" sz="1800" b="1" dirty="0"/>
              <a:t>Outcome: Insights &amp; recommendations for diversity initiatives</a:t>
            </a:r>
          </a:p>
        </p:txBody>
      </p:sp>
      <p:pic>
        <p:nvPicPr>
          <p:cNvPr id="4" name="Picture 3">
            <a:extLst>
              <a:ext uri="{FF2B5EF4-FFF2-40B4-BE49-F238E27FC236}">
                <a16:creationId xmlns:a16="http://schemas.microsoft.com/office/drawing/2014/main" id="{D168DB14-98EA-B8FD-91D7-2CB8D750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19" y="805317"/>
            <a:ext cx="2893165" cy="45311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340768"/>
            <a:ext cx="7467600" cy="1143000"/>
          </a:xfrm>
        </p:spPr>
        <p:txBody>
          <a:bodyPr/>
          <a:lstStyle/>
          <a:p>
            <a:r>
              <a:rPr lang="en-US" dirty="0"/>
              <a:t>Who are end users?</a:t>
            </a:r>
          </a:p>
        </p:txBody>
      </p:sp>
      <p:sp>
        <p:nvSpPr>
          <p:cNvPr id="3" name="Content Placeholder 2"/>
          <p:cNvSpPr>
            <a:spLocks noGrp="1"/>
          </p:cNvSpPr>
          <p:nvPr>
            <p:ph idx="1"/>
          </p:nvPr>
        </p:nvSpPr>
        <p:spPr>
          <a:xfrm>
            <a:off x="1453243" y="2636912"/>
            <a:ext cx="6237514" cy="3801836"/>
          </a:xfrm>
        </p:spPr>
        <p:txBody>
          <a:bodyPr>
            <a:normAutofit fontScale="55000" lnSpcReduction="20000"/>
          </a:bodyPr>
          <a:lstStyle/>
          <a:p>
            <a:pPr>
              <a:buNone/>
            </a:pPr>
            <a:r>
              <a:rPr lang="en-US" b="1" dirty="0"/>
              <a:t>1. HR Department: To inform recruitment, retention, and diversity initiatives</a:t>
            </a:r>
          </a:p>
          <a:p>
            <a:pPr>
              <a:buNone/>
            </a:pPr>
            <a:r>
              <a:rPr lang="en-US" b="1" dirty="0"/>
              <a:t>2. Management Team: To make data-driven decisions on promotions, talent development, and policy changes.</a:t>
            </a:r>
          </a:p>
          <a:p>
            <a:pPr>
              <a:buNone/>
            </a:pPr>
            <a:r>
              <a:rPr lang="en-US" b="1" dirty="0"/>
              <a:t>3.Diversity and Inclusion Committee: To monitor progress and identify areas for improvement.</a:t>
            </a:r>
          </a:p>
          <a:p>
            <a:pPr>
              <a:buNone/>
            </a:pPr>
            <a:r>
              <a:rPr lang="en-US" b="1" dirty="0"/>
              <a:t>4. Organizational Leadership: To understand gender dynamics and develop strategies for a more inclusive workplace.</a:t>
            </a:r>
          </a:p>
          <a:p>
            <a:pPr>
              <a:buNone/>
            </a:pPr>
            <a:r>
              <a:rPr lang="en-US" b="1" dirty="0"/>
              <a:t>5. Department Heads: To identify gender gaps in their teams and develop targeted solutions.</a:t>
            </a:r>
          </a:p>
          <a:p>
            <a:pPr>
              <a:buNone/>
            </a:pPr>
            <a:r>
              <a:rPr lang="en-US" b="1" dirty="0"/>
              <a:t>6. Employee Resource Groups (ERGs): To advocate for gender equality and inform </a:t>
            </a:r>
          </a:p>
          <a:p>
            <a:pPr>
              <a:buNone/>
            </a:pPr>
            <a:r>
              <a:rPr lang="en-US" b="1" dirty="0"/>
              <a:t>7. Researchers and Analysts: To study gender trends and benchmark against industry standards.</a:t>
            </a:r>
          </a:p>
          <a:p>
            <a:pPr>
              <a:buNone/>
            </a:pPr>
            <a:r>
              <a:rPr lang="en-US" b="1" dirty="0"/>
              <a:t>8. Compliance Officers: To ensure adherence to gender equality laws and regulations.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99378"/>
            <a:ext cx="7467600" cy="1358219"/>
          </a:xfrm>
        </p:spPr>
        <p:txBody>
          <a:bodyPr/>
          <a:lstStyle/>
          <a:p>
            <a:r>
              <a:rPr lang="en-US" dirty="0"/>
              <a:t>Our solution &amp; value preposition</a:t>
            </a:r>
          </a:p>
        </p:txBody>
      </p:sp>
      <p:sp>
        <p:nvSpPr>
          <p:cNvPr id="3" name="Content Placeholder 2"/>
          <p:cNvSpPr>
            <a:spLocks noGrp="1"/>
          </p:cNvSpPr>
          <p:nvPr>
            <p:ph idx="1"/>
          </p:nvPr>
        </p:nvSpPr>
        <p:spPr/>
        <p:txBody>
          <a:bodyPr>
            <a:normAutofit fontScale="25000" lnSpcReduction="20000"/>
          </a:bodyPr>
          <a:lstStyle/>
          <a:p>
            <a:pPr>
              <a:buNone/>
            </a:pPr>
            <a:r>
              <a:rPr lang="en-US" sz="8000" b="1" dirty="0"/>
              <a:t>   </a:t>
            </a:r>
            <a:r>
              <a:rPr lang="en-US" sz="6400" b="1" dirty="0"/>
              <a:t>Downloaded dataset from dashboard</a:t>
            </a:r>
          </a:p>
          <a:p>
            <a:pPr>
              <a:buNone/>
            </a:pPr>
            <a:r>
              <a:rPr lang="en-US" sz="6400" b="1" dirty="0"/>
              <a:t>   Utilized Excel tools for in-depth analysis</a:t>
            </a:r>
          </a:p>
          <a:p>
            <a:pPr>
              <a:buNone/>
            </a:pPr>
            <a:r>
              <a:rPr lang="en-US" sz="6400" b="1" dirty="0"/>
              <a:t>   Filtering: Identified specific trends and patterns</a:t>
            </a:r>
          </a:p>
          <a:p>
            <a:pPr>
              <a:buNone/>
            </a:pPr>
            <a:r>
              <a:rPr lang="en-US" sz="6400" b="1" dirty="0"/>
              <a:t>   Conditional Formatting: Highlighted key insights and disparities </a:t>
            </a:r>
          </a:p>
          <a:p>
            <a:pPr>
              <a:buNone/>
            </a:pPr>
            <a:r>
              <a:rPr lang="en-US" sz="6400" b="1" dirty="0"/>
              <a:t>   Formulas: Calculated metrics and ratios</a:t>
            </a:r>
          </a:p>
          <a:p>
            <a:pPr>
              <a:buNone/>
            </a:pPr>
            <a:r>
              <a:rPr lang="en-US" sz="6400" b="1" dirty="0"/>
              <a:t>   Visualized findings through</a:t>
            </a:r>
          </a:p>
          <a:p>
            <a:pPr>
              <a:buNone/>
            </a:pPr>
            <a:r>
              <a:rPr lang="en-US" sz="6400" b="1" dirty="0"/>
              <a:t>   Charts: Illustrated gender distribution and trends</a:t>
            </a:r>
          </a:p>
          <a:p>
            <a:pPr>
              <a:buNone/>
            </a:pPr>
            <a:r>
              <a:rPr lang="en-US" sz="6400" b="1" dirty="0"/>
              <a:t>   Graphs: Showcased key insights and conclusions</a:t>
            </a:r>
          </a:p>
          <a:p>
            <a:pPr>
              <a:buNone/>
            </a:pPr>
            <a:r>
              <a:rPr lang="en-US" sz="6400" b="1" dirty="0"/>
              <a:t>   By leveraging Excel's powerful features, you transformed raw data into actionable insights, providing a comprehensive understanding of employee gender dynamics.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44824"/>
            <a:ext cx="7467600" cy="242433"/>
          </a:xfrm>
        </p:spPr>
        <p:txBody>
          <a:bodyPr>
            <a:normAutofit fontScale="90000"/>
          </a:bodyPr>
          <a:lstStyle/>
          <a:p>
            <a:r>
              <a:rPr lang="en-US" dirty="0"/>
              <a:t>Dataset Description</a:t>
            </a:r>
          </a:p>
        </p:txBody>
      </p:sp>
      <p:sp>
        <p:nvSpPr>
          <p:cNvPr id="3" name="Content Placeholder 2"/>
          <p:cNvSpPr>
            <a:spLocks noGrp="1"/>
          </p:cNvSpPr>
          <p:nvPr>
            <p:ph idx="1"/>
          </p:nvPr>
        </p:nvSpPr>
        <p:spPr>
          <a:xfrm>
            <a:off x="755576" y="2636912"/>
            <a:ext cx="8100392" cy="4851242"/>
          </a:xfrm>
        </p:spPr>
        <p:txBody>
          <a:bodyPr>
            <a:normAutofit/>
          </a:bodyPr>
          <a:lstStyle/>
          <a:p>
            <a:r>
              <a:rPr lang="en-US" sz="1800" b="1" dirty="0"/>
              <a:t>This dataset contains a subset of employee information, carefully selected from a larger database. The five key columns included in this analysis are:</a:t>
            </a:r>
          </a:p>
          <a:p>
            <a:r>
              <a:rPr lang="en-US" sz="1800" b="1" dirty="0"/>
              <a:t>1. First Name: The employee's given name</a:t>
            </a:r>
          </a:p>
          <a:p>
            <a:r>
              <a:rPr lang="en-US" sz="1800" b="1" dirty="0"/>
              <a:t>2. Last Name: The employee's surname</a:t>
            </a:r>
          </a:p>
          <a:p>
            <a:r>
              <a:rPr lang="en-US" sz="1800" b="1" dirty="0"/>
              <a:t>3. Gender: The employee's self-identified gender</a:t>
            </a:r>
          </a:p>
          <a:p>
            <a:r>
              <a:rPr lang="en-US" sz="1800" b="1" dirty="0"/>
              <a:t>4. User ID: A unique identifier assigned to each employee</a:t>
            </a:r>
          </a:p>
          <a:p>
            <a:r>
              <a:rPr lang="en-US" sz="1800" b="1" dirty="0"/>
              <a:t>5. Employee Type: The employee's designation or job category.</a:t>
            </a:r>
          </a:p>
          <a:p>
            <a:r>
              <a:rPr lang="en-US" sz="1800" b="1" dirty="0"/>
              <a:t>These columns provide a comprehensive overview of the employee demographic, enabling a focused analysis of gender dynamics within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33" y="1412776"/>
            <a:ext cx="7467600" cy="541791"/>
          </a:xfrm>
        </p:spPr>
        <p:txBody>
          <a:bodyPr>
            <a:normAutofit fontScale="90000"/>
          </a:bodyPr>
          <a:lstStyle/>
          <a:p>
            <a:r>
              <a:rPr lang="en-US" dirty="0" err="1"/>
              <a:t>Modelling</a:t>
            </a:r>
            <a:r>
              <a:rPr lang="en-US" dirty="0"/>
              <a:t> Approach</a:t>
            </a:r>
          </a:p>
        </p:txBody>
      </p:sp>
      <p:sp>
        <p:nvSpPr>
          <p:cNvPr id="3" name="Content Placeholder 2"/>
          <p:cNvSpPr>
            <a:spLocks noGrp="1"/>
          </p:cNvSpPr>
          <p:nvPr>
            <p:ph idx="1"/>
          </p:nvPr>
        </p:nvSpPr>
        <p:spPr>
          <a:xfrm>
            <a:off x="1114122" y="2420888"/>
            <a:ext cx="10235895" cy="3444997"/>
          </a:xfrm>
        </p:spPr>
        <p:txBody>
          <a:bodyPr>
            <a:normAutofit fontScale="25000" lnSpcReduction="20000"/>
          </a:bodyPr>
          <a:lstStyle/>
          <a:p>
            <a:pPr>
              <a:buNone/>
            </a:pPr>
            <a:r>
              <a:rPr lang="en-US" b="1" dirty="0"/>
              <a:t> </a:t>
            </a:r>
            <a:r>
              <a:rPr lang="en-US" sz="4800" b="1" dirty="0"/>
              <a:t>Step 1: Data Selection</a:t>
            </a:r>
          </a:p>
          <a:p>
            <a:pPr>
              <a:buNone/>
            </a:pPr>
            <a:r>
              <a:rPr lang="en-US" sz="4800" b="1" dirty="0"/>
              <a:t>      - Selected a subset of relevant columns from the larger dataset:    </a:t>
            </a:r>
          </a:p>
          <a:p>
            <a:pPr>
              <a:buNone/>
            </a:pPr>
            <a:r>
              <a:rPr lang="en-US" sz="4800" b="1" dirty="0"/>
              <a:t>   </a:t>
            </a:r>
            <a:r>
              <a:rPr lang="en-IN" sz="4800" b="1" dirty="0"/>
              <a:t>  </a:t>
            </a:r>
            <a:r>
              <a:rPr lang="en-US" sz="4800" b="1" dirty="0"/>
              <a:t> - First Name   </a:t>
            </a:r>
          </a:p>
          <a:p>
            <a:pPr>
              <a:buNone/>
            </a:pPr>
            <a:r>
              <a:rPr lang="en-IN" sz="4800" b="1" dirty="0"/>
              <a:t>      </a:t>
            </a:r>
            <a:r>
              <a:rPr lang="en-US" sz="4800" b="1" dirty="0"/>
              <a:t>- Last Name    </a:t>
            </a:r>
          </a:p>
          <a:p>
            <a:pPr>
              <a:buNone/>
            </a:pPr>
            <a:r>
              <a:rPr lang="en-IN" sz="4800" b="1" dirty="0"/>
              <a:t>      </a:t>
            </a:r>
            <a:r>
              <a:rPr lang="en-US" sz="4800" b="1" dirty="0"/>
              <a:t>- Gender    </a:t>
            </a:r>
          </a:p>
          <a:p>
            <a:pPr>
              <a:buNone/>
            </a:pPr>
            <a:r>
              <a:rPr lang="en-IN" sz="4800" b="1" dirty="0"/>
              <a:t>      </a:t>
            </a:r>
            <a:r>
              <a:rPr lang="en-US" sz="4800" b="1" dirty="0"/>
              <a:t>- User ID    </a:t>
            </a:r>
          </a:p>
          <a:p>
            <a:pPr>
              <a:buNone/>
            </a:pPr>
            <a:r>
              <a:rPr lang="en-IN" sz="4800" b="1" dirty="0"/>
              <a:t>      </a:t>
            </a:r>
            <a:r>
              <a:rPr lang="en-US" sz="4800" b="1" dirty="0"/>
              <a:t>-</a:t>
            </a:r>
            <a:r>
              <a:rPr lang="en-IN" sz="4800" b="1" dirty="0"/>
              <a:t> </a:t>
            </a:r>
            <a:r>
              <a:rPr lang="en-US" sz="4800" b="1" dirty="0"/>
              <a:t>Employee Type</a:t>
            </a:r>
          </a:p>
          <a:p>
            <a:pPr>
              <a:buNone/>
            </a:pPr>
            <a:r>
              <a:rPr lang="en-US" sz="4800" b="1" dirty="0"/>
              <a:t>  Step 2: Data </a:t>
            </a:r>
            <a:r>
              <a:rPr lang="en-IN" sz="4800" b="1" dirty="0"/>
              <a:t>Filtering </a:t>
            </a:r>
            <a:endParaRPr lang="en-US" sz="4800" b="1" dirty="0"/>
          </a:p>
          <a:p>
            <a:pPr marL="0" indent="0">
              <a:buNone/>
            </a:pPr>
            <a:r>
              <a:rPr lang="en-US" sz="4800" b="1" dirty="0"/>
              <a:t>   </a:t>
            </a:r>
            <a:r>
              <a:rPr lang="en-IN" sz="4800" b="1" dirty="0"/>
              <a:t>   </a:t>
            </a:r>
            <a:r>
              <a:rPr lang="en-US" sz="4800" b="1" dirty="0"/>
              <a:t>-</a:t>
            </a:r>
            <a:r>
              <a:rPr lang="en-IN" sz="4800" b="1" dirty="0"/>
              <a:t> </a:t>
            </a:r>
            <a:r>
              <a:rPr lang="en-US" sz="4800" b="1" dirty="0"/>
              <a:t>Applied filters to focus on specific segments of the data: </a:t>
            </a:r>
          </a:p>
          <a:p>
            <a:pPr marL="0" indent="0">
              <a:buNone/>
            </a:pPr>
            <a:r>
              <a:rPr lang="en-IN" sz="4800" b="1" dirty="0"/>
              <a:t>     </a:t>
            </a:r>
            <a:r>
              <a:rPr lang="en-US" sz="4800" b="1" dirty="0"/>
              <a:t> - Filtered by gender to analyze male and female employees separately    </a:t>
            </a:r>
          </a:p>
          <a:p>
            <a:pPr marL="0" indent="0">
              <a:buNone/>
            </a:pPr>
            <a:r>
              <a:rPr lang="en-IN" sz="4800" b="1" dirty="0"/>
              <a:t>    </a:t>
            </a:r>
            <a:r>
              <a:rPr lang="en-US" sz="4800" b="1" dirty="0"/>
              <a:t>  - Filtered by employee type to analyze different job categories</a:t>
            </a:r>
          </a:p>
          <a:p>
            <a:pPr>
              <a:buNone/>
            </a:pPr>
            <a:r>
              <a:rPr lang="en-US" sz="4800" b="1" dirty="0"/>
              <a:t>  Step 3: Data Formatting</a:t>
            </a:r>
          </a:p>
          <a:p>
            <a:pPr marL="0" indent="0">
              <a:buNone/>
            </a:pPr>
            <a:r>
              <a:rPr lang="en-IN" sz="4800" b="1" dirty="0"/>
              <a:t>      </a:t>
            </a:r>
            <a:r>
              <a:rPr lang="en-US" sz="4800" b="1" dirty="0"/>
              <a:t>- Used conditional formatting to highlight key insights:</a:t>
            </a:r>
          </a:p>
          <a:p>
            <a:pPr marL="0" indent="0">
              <a:buNone/>
            </a:pPr>
            <a:r>
              <a:rPr lang="en-IN" sz="4800" b="1" dirty="0"/>
              <a:t>      </a:t>
            </a:r>
            <a:r>
              <a:rPr lang="en-US" sz="4800" b="1" dirty="0"/>
              <a:t>- Highlighted gender disparities in employee distribution    </a:t>
            </a:r>
          </a:p>
          <a:p>
            <a:pPr marL="0" indent="0">
              <a:buNone/>
            </a:pPr>
            <a:r>
              <a:rPr lang="en-IN" sz="4800" b="1" dirty="0"/>
              <a:t>      </a:t>
            </a:r>
            <a:r>
              <a:rPr lang="en-US" sz="4800" b="1" dirty="0"/>
              <a:t>- Highlighted trends in employee type and gender</a:t>
            </a:r>
          </a:p>
        </p:txBody>
      </p:sp>
      <p:pic>
        <p:nvPicPr>
          <p:cNvPr id="4" name="Picture 3">
            <a:extLst>
              <a:ext uri="{FF2B5EF4-FFF2-40B4-BE49-F238E27FC236}">
                <a16:creationId xmlns:a16="http://schemas.microsoft.com/office/drawing/2014/main" id="{7A5816D6-9541-9521-30C9-C7CD8928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068960"/>
            <a:ext cx="3199903" cy="15121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TotalTime>
  <Words>917</Words>
  <Application>Microsoft Office PowerPoint</Application>
  <PresentationFormat>On-screen Show (4:3)</PresentationFormat>
  <Paragraphs>158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EMPLOYEE DATA ANALYSIS USING EXCEL</vt:lpstr>
      <vt:lpstr>Project Title</vt:lpstr>
      <vt:lpstr>Agenda</vt:lpstr>
      <vt:lpstr>Problem Statement</vt:lpstr>
      <vt:lpstr>Project Overview</vt:lpstr>
      <vt:lpstr>Who are end users?</vt:lpstr>
      <vt:lpstr>Our solution &amp; value preposition</vt:lpstr>
      <vt:lpstr>Dataset Description</vt:lpstr>
      <vt:lpstr>Modelling Approach</vt:lpstr>
      <vt:lpstr>Modelling Approach</vt:lpstr>
      <vt:lpstr>Result</vt:lpstr>
      <vt:lpstr>Result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DELL</dc:creator>
  <cp:lastModifiedBy>r yuvanesh</cp:lastModifiedBy>
  <cp:revision>11</cp:revision>
  <dcterms:created xsi:type="dcterms:W3CDTF">2024-08-28T05:05:07Z</dcterms:created>
  <dcterms:modified xsi:type="dcterms:W3CDTF">2024-09-04T08:40:45Z</dcterms:modified>
</cp:coreProperties>
</file>