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0" r:id="rId7"/>
    <p:sldId id="267" r:id="rId8"/>
    <p:sldId id="261" r:id="rId9"/>
    <p:sldId id="268" r:id="rId10"/>
    <p:sldId id="262" r:id="rId11"/>
    <p:sldId id="263" r:id="rId12"/>
    <p:sldId id="266"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FED174-BF10-4617-98EC-121042546FB5}"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2FACC-734C-44B0-9AE2-30E3023B9215}" type="slidenum">
              <a:rPr lang="en-IN" smtClean="0"/>
              <a:t>‹#›</a:t>
            </a:fld>
            <a:endParaRPr lang="en-IN"/>
          </a:p>
        </p:txBody>
      </p:sp>
    </p:spTree>
    <p:extLst>
      <p:ext uri="{BB962C8B-B14F-4D97-AF65-F5344CB8AC3E}">
        <p14:creationId xmlns:p14="http://schemas.microsoft.com/office/powerpoint/2010/main" val="3293330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ED174-BF10-4617-98EC-121042546FB5}"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92FACC-734C-44B0-9AE2-30E3023B9215}" type="slidenum">
              <a:rPr lang="en-IN" smtClean="0"/>
              <a:t>‹#›</a:t>
            </a:fld>
            <a:endParaRPr lang="en-IN"/>
          </a:p>
        </p:txBody>
      </p:sp>
    </p:spTree>
    <p:extLst>
      <p:ext uri="{BB962C8B-B14F-4D97-AF65-F5344CB8AC3E}">
        <p14:creationId xmlns:p14="http://schemas.microsoft.com/office/powerpoint/2010/main" val="375594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CFED174-BF10-4617-98EC-121042546FB5}"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2FACC-734C-44B0-9AE2-30E3023B9215}" type="slidenum">
              <a:rPr lang="en-IN" smtClean="0"/>
              <a:t>‹#›</a:t>
            </a:fld>
            <a:endParaRPr lang="en-IN"/>
          </a:p>
        </p:txBody>
      </p:sp>
    </p:spTree>
    <p:extLst>
      <p:ext uri="{BB962C8B-B14F-4D97-AF65-F5344CB8AC3E}">
        <p14:creationId xmlns:p14="http://schemas.microsoft.com/office/powerpoint/2010/main" val="1759615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CFED174-BF10-4617-98EC-121042546FB5}"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2FACC-734C-44B0-9AE2-30E3023B921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9548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ED174-BF10-4617-98EC-121042546FB5}"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2FACC-734C-44B0-9AE2-30E3023B9215}" type="slidenum">
              <a:rPr lang="en-IN" smtClean="0"/>
              <a:t>‹#›</a:t>
            </a:fld>
            <a:endParaRPr lang="en-IN"/>
          </a:p>
        </p:txBody>
      </p:sp>
    </p:spTree>
    <p:extLst>
      <p:ext uri="{BB962C8B-B14F-4D97-AF65-F5344CB8AC3E}">
        <p14:creationId xmlns:p14="http://schemas.microsoft.com/office/powerpoint/2010/main" val="3182116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FED174-BF10-4617-98EC-121042546FB5}" type="datetimeFigureOut">
              <a:rPr lang="en-IN" smtClean="0"/>
              <a:t>06-12-2024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2FACC-734C-44B0-9AE2-30E3023B9215}" type="slidenum">
              <a:rPr lang="en-IN" smtClean="0"/>
              <a:t>‹#›</a:t>
            </a:fld>
            <a:endParaRPr lang="en-IN"/>
          </a:p>
        </p:txBody>
      </p:sp>
    </p:spTree>
    <p:extLst>
      <p:ext uri="{BB962C8B-B14F-4D97-AF65-F5344CB8AC3E}">
        <p14:creationId xmlns:p14="http://schemas.microsoft.com/office/powerpoint/2010/main" val="2174377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FED174-BF10-4617-98EC-121042546FB5}" type="datetimeFigureOut">
              <a:rPr lang="en-IN" smtClean="0"/>
              <a:t>06-12-2024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2FACC-734C-44B0-9AE2-30E3023B9215}" type="slidenum">
              <a:rPr lang="en-IN" smtClean="0"/>
              <a:t>‹#›</a:t>
            </a:fld>
            <a:endParaRPr lang="en-IN"/>
          </a:p>
        </p:txBody>
      </p:sp>
    </p:spTree>
    <p:extLst>
      <p:ext uri="{BB962C8B-B14F-4D97-AF65-F5344CB8AC3E}">
        <p14:creationId xmlns:p14="http://schemas.microsoft.com/office/powerpoint/2010/main" val="2712906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ED174-BF10-4617-98EC-121042546FB5}"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2FACC-734C-44B0-9AE2-30E3023B9215}" type="slidenum">
              <a:rPr lang="en-IN" smtClean="0"/>
              <a:t>‹#›</a:t>
            </a:fld>
            <a:endParaRPr lang="en-IN"/>
          </a:p>
        </p:txBody>
      </p:sp>
    </p:spTree>
    <p:extLst>
      <p:ext uri="{BB962C8B-B14F-4D97-AF65-F5344CB8AC3E}">
        <p14:creationId xmlns:p14="http://schemas.microsoft.com/office/powerpoint/2010/main" val="806840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ED174-BF10-4617-98EC-121042546FB5}"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2FACC-734C-44B0-9AE2-30E3023B9215}" type="slidenum">
              <a:rPr lang="en-IN" smtClean="0"/>
              <a:t>‹#›</a:t>
            </a:fld>
            <a:endParaRPr lang="en-IN"/>
          </a:p>
        </p:txBody>
      </p:sp>
    </p:spTree>
    <p:extLst>
      <p:ext uri="{BB962C8B-B14F-4D97-AF65-F5344CB8AC3E}">
        <p14:creationId xmlns:p14="http://schemas.microsoft.com/office/powerpoint/2010/main" val="374939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CFED174-BF10-4617-98EC-121042546FB5}"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2FACC-734C-44B0-9AE2-30E3023B9215}" type="slidenum">
              <a:rPr lang="en-IN" smtClean="0"/>
              <a:t>‹#›</a:t>
            </a:fld>
            <a:endParaRPr lang="en-IN"/>
          </a:p>
        </p:txBody>
      </p:sp>
    </p:spTree>
    <p:extLst>
      <p:ext uri="{BB962C8B-B14F-4D97-AF65-F5344CB8AC3E}">
        <p14:creationId xmlns:p14="http://schemas.microsoft.com/office/powerpoint/2010/main" val="122403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ED174-BF10-4617-98EC-121042546FB5}"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92FACC-734C-44B0-9AE2-30E3023B9215}" type="slidenum">
              <a:rPr lang="en-IN" smtClean="0"/>
              <a:t>‹#›</a:t>
            </a:fld>
            <a:endParaRPr lang="en-IN"/>
          </a:p>
        </p:txBody>
      </p:sp>
    </p:spTree>
    <p:extLst>
      <p:ext uri="{BB962C8B-B14F-4D97-AF65-F5344CB8AC3E}">
        <p14:creationId xmlns:p14="http://schemas.microsoft.com/office/powerpoint/2010/main" val="328599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FED174-BF10-4617-98EC-121042546FB5}"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92FACC-734C-44B0-9AE2-30E3023B9215}" type="slidenum">
              <a:rPr lang="en-IN" smtClean="0"/>
              <a:t>‹#›</a:t>
            </a:fld>
            <a:endParaRPr lang="en-IN"/>
          </a:p>
        </p:txBody>
      </p:sp>
    </p:spTree>
    <p:extLst>
      <p:ext uri="{BB962C8B-B14F-4D97-AF65-F5344CB8AC3E}">
        <p14:creationId xmlns:p14="http://schemas.microsoft.com/office/powerpoint/2010/main" val="77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FED174-BF10-4617-98EC-121042546FB5}" type="datetimeFigureOut">
              <a:rPr lang="en-IN" smtClean="0"/>
              <a:t>06-12-2024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92FACC-734C-44B0-9AE2-30E3023B9215}" type="slidenum">
              <a:rPr lang="en-IN" smtClean="0"/>
              <a:t>‹#›</a:t>
            </a:fld>
            <a:endParaRPr lang="en-IN"/>
          </a:p>
        </p:txBody>
      </p:sp>
    </p:spTree>
    <p:extLst>
      <p:ext uri="{BB962C8B-B14F-4D97-AF65-F5344CB8AC3E}">
        <p14:creationId xmlns:p14="http://schemas.microsoft.com/office/powerpoint/2010/main" val="3548341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CFED174-BF10-4617-98EC-121042546FB5}" type="datetimeFigureOut">
              <a:rPr lang="en-IN" smtClean="0"/>
              <a:t>06-12-2024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592FACC-734C-44B0-9AE2-30E3023B9215}" type="slidenum">
              <a:rPr lang="en-IN" smtClean="0"/>
              <a:t>‹#›</a:t>
            </a:fld>
            <a:endParaRPr lang="en-IN"/>
          </a:p>
        </p:txBody>
      </p:sp>
    </p:spTree>
    <p:extLst>
      <p:ext uri="{BB962C8B-B14F-4D97-AF65-F5344CB8AC3E}">
        <p14:creationId xmlns:p14="http://schemas.microsoft.com/office/powerpoint/2010/main" val="2187697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FED174-BF10-4617-98EC-121042546FB5}" type="datetimeFigureOut">
              <a:rPr lang="en-IN" smtClean="0"/>
              <a:t>06-12-2024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592FACC-734C-44B0-9AE2-30E3023B9215}" type="slidenum">
              <a:rPr lang="en-IN" smtClean="0"/>
              <a:t>‹#›</a:t>
            </a:fld>
            <a:endParaRPr lang="en-IN"/>
          </a:p>
        </p:txBody>
      </p:sp>
    </p:spTree>
    <p:extLst>
      <p:ext uri="{BB962C8B-B14F-4D97-AF65-F5344CB8AC3E}">
        <p14:creationId xmlns:p14="http://schemas.microsoft.com/office/powerpoint/2010/main" val="2547170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CFED174-BF10-4617-98EC-121042546FB5}" type="datetimeFigureOut">
              <a:rPr lang="en-IN" smtClean="0"/>
              <a:t>06-12-2024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592FACC-734C-44B0-9AE2-30E3023B9215}" type="slidenum">
              <a:rPr lang="en-IN" smtClean="0"/>
              <a:t>‹#›</a:t>
            </a:fld>
            <a:endParaRPr lang="en-IN"/>
          </a:p>
        </p:txBody>
      </p:sp>
    </p:spTree>
    <p:extLst>
      <p:ext uri="{BB962C8B-B14F-4D97-AF65-F5344CB8AC3E}">
        <p14:creationId xmlns:p14="http://schemas.microsoft.com/office/powerpoint/2010/main" val="4075610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ED174-BF10-4617-98EC-121042546FB5}"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92FACC-734C-44B0-9AE2-30E3023B9215}" type="slidenum">
              <a:rPr lang="en-IN" smtClean="0"/>
              <a:t>‹#›</a:t>
            </a:fld>
            <a:endParaRPr lang="en-IN"/>
          </a:p>
        </p:txBody>
      </p:sp>
    </p:spTree>
    <p:extLst>
      <p:ext uri="{BB962C8B-B14F-4D97-AF65-F5344CB8AC3E}">
        <p14:creationId xmlns:p14="http://schemas.microsoft.com/office/powerpoint/2010/main" val="200449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CFED174-BF10-4617-98EC-121042546FB5}" type="datetimeFigureOut">
              <a:rPr lang="en-IN" smtClean="0"/>
              <a:t>06-12-2024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592FACC-734C-44B0-9AE2-30E3023B9215}" type="slidenum">
              <a:rPr lang="en-IN" smtClean="0"/>
              <a:t>‹#›</a:t>
            </a:fld>
            <a:endParaRPr lang="en-IN"/>
          </a:p>
        </p:txBody>
      </p:sp>
    </p:spTree>
    <p:extLst>
      <p:ext uri="{BB962C8B-B14F-4D97-AF65-F5344CB8AC3E}">
        <p14:creationId xmlns:p14="http://schemas.microsoft.com/office/powerpoint/2010/main" val="29603577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43E9-39E2-0E6B-7293-ACDAF8C1D35F}"/>
              </a:ext>
            </a:extLst>
          </p:cNvPr>
          <p:cNvSpPr>
            <a:spLocks noGrp="1"/>
          </p:cNvSpPr>
          <p:nvPr>
            <p:ph type="ctrTitle"/>
          </p:nvPr>
        </p:nvSpPr>
        <p:spPr>
          <a:xfrm>
            <a:off x="407703" y="738253"/>
            <a:ext cx="8825658" cy="2696761"/>
          </a:xfrm>
        </p:spPr>
        <p:txBody>
          <a:bodyPr/>
          <a:lstStyle/>
          <a:p>
            <a:r>
              <a:rPr lang="en-IN" dirty="0"/>
              <a:t>Customer Booking Prediction</a:t>
            </a:r>
          </a:p>
        </p:txBody>
      </p:sp>
      <p:sp>
        <p:nvSpPr>
          <p:cNvPr id="3" name="Subtitle 2">
            <a:extLst>
              <a:ext uri="{FF2B5EF4-FFF2-40B4-BE49-F238E27FC236}">
                <a16:creationId xmlns:a16="http://schemas.microsoft.com/office/drawing/2014/main" id="{55AD6A19-B59D-CC63-CDA7-2A5ADDE5FA16}"/>
              </a:ext>
            </a:extLst>
          </p:cNvPr>
          <p:cNvSpPr>
            <a:spLocks noGrp="1"/>
          </p:cNvSpPr>
          <p:nvPr>
            <p:ph type="subTitle" idx="1"/>
          </p:nvPr>
        </p:nvSpPr>
        <p:spPr>
          <a:xfrm>
            <a:off x="476529" y="3538515"/>
            <a:ext cx="8825658" cy="861420"/>
          </a:xfrm>
        </p:spPr>
        <p:txBody>
          <a:bodyPr/>
          <a:lstStyle/>
          <a:p>
            <a:r>
              <a:rPr lang="en-IN" dirty="0">
                <a:solidFill>
                  <a:schemeClr val="tx1"/>
                </a:solidFill>
              </a:rPr>
              <a:t>                                                                       By V YUVAN KRISHNAN</a:t>
            </a:r>
          </a:p>
        </p:txBody>
      </p:sp>
    </p:spTree>
    <p:extLst>
      <p:ext uri="{BB962C8B-B14F-4D97-AF65-F5344CB8AC3E}">
        <p14:creationId xmlns:p14="http://schemas.microsoft.com/office/powerpoint/2010/main" val="2876230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F40D-7292-9A3E-0D61-6C76666C9BE0}"/>
              </a:ext>
            </a:extLst>
          </p:cNvPr>
          <p:cNvSpPr>
            <a:spLocks noGrp="1"/>
          </p:cNvSpPr>
          <p:nvPr>
            <p:ph type="title"/>
          </p:nvPr>
        </p:nvSpPr>
        <p:spPr/>
        <p:txBody>
          <a:bodyPr/>
          <a:lstStyle/>
          <a:p>
            <a:r>
              <a:rPr lang="en-IN" dirty="0"/>
              <a:t>Random Forest Feature Importances</a:t>
            </a:r>
          </a:p>
        </p:txBody>
      </p:sp>
      <p:pic>
        <p:nvPicPr>
          <p:cNvPr id="5" name="Content Placeholder 4">
            <a:extLst>
              <a:ext uri="{FF2B5EF4-FFF2-40B4-BE49-F238E27FC236}">
                <a16:creationId xmlns:a16="http://schemas.microsoft.com/office/drawing/2014/main" id="{77E071E9-77A2-AEC1-E412-2FAB9107DB43}"/>
              </a:ext>
            </a:extLst>
          </p:cNvPr>
          <p:cNvPicPr>
            <a:picLocks noGrp="1" noChangeAspect="1"/>
          </p:cNvPicPr>
          <p:nvPr>
            <p:ph idx="1"/>
          </p:nvPr>
        </p:nvPicPr>
        <p:blipFill>
          <a:blip r:embed="rId2"/>
          <a:stretch>
            <a:fillRect/>
          </a:stretch>
        </p:blipFill>
        <p:spPr>
          <a:xfrm>
            <a:off x="1083389" y="2081482"/>
            <a:ext cx="8650545" cy="4254974"/>
          </a:xfrm>
        </p:spPr>
      </p:pic>
    </p:spTree>
    <p:extLst>
      <p:ext uri="{BB962C8B-B14F-4D97-AF65-F5344CB8AC3E}">
        <p14:creationId xmlns:p14="http://schemas.microsoft.com/office/powerpoint/2010/main" val="885082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B764-5C8F-D4FB-3A19-34C9E0958EE8}"/>
              </a:ext>
            </a:extLst>
          </p:cNvPr>
          <p:cNvSpPr>
            <a:spLocks noGrp="1"/>
          </p:cNvSpPr>
          <p:nvPr>
            <p:ph type="title"/>
          </p:nvPr>
        </p:nvSpPr>
        <p:spPr/>
        <p:txBody>
          <a:bodyPr/>
          <a:lstStyle/>
          <a:p>
            <a:r>
              <a:rPr lang="en-IN" dirty="0" err="1"/>
              <a:t>XGBoost</a:t>
            </a:r>
            <a:r>
              <a:rPr lang="en-IN" dirty="0"/>
              <a:t> Feature Importances</a:t>
            </a:r>
          </a:p>
        </p:txBody>
      </p:sp>
      <p:pic>
        <p:nvPicPr>
          <p:cNvPr id="5" name="Content Placeholder 4">
            <a:extLst>
              <a:ext uri="{FF2B5EF4-FFF2-40B4-BE49-F238E27FC236}">
                <a16:creationId xmlns:a16="http://schemas.microsoft.com/office/drawing/2014/main" id="{9EBA0D06-75E2-389B-6783-0C2533D31A07}"/>
              </a:ext>
            </a:extLst>
          </p:cNvPr>
          <p:cNvPicPr>
            <a:picLocks noGrp="1" noChangeAspect="1"/>
          </p:cNvPicPr>
          <p:nvPr>
            <p:ph idx="1"/>
          </p:nvPr>
        </p:nvPicPr>
        <p:blipFill>
          <a:blip r:embed="rId2"/>
          <a:stretch>
            <a:fillRect/>
          </a:stretch>
        </p:blipFill>
        <p:spPr>
          <a:xfrm>
            <a:off x="816077" y="1316988"/>
            <a:ext cx="9404723" cy="5375532"/>
          </a:xfrm>
        </p:spPr>
      </p:pic>
    </p:spTree>
    <p:extLst>
      <p:ext uri="{BB962C8B-B14F-4D97-AF65-F5344CB8AC3E}">
        <p14:creationId xmlns:p14="http://schemas.microsoft.com/office/powerpoint/2010/main" val="321443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2418-F265-54B8-7047-69BEDDD90C96}"/>
              </a:ext>
            </a:extLst>
          </p:cNvPr>
          <p:cNvSpPr>
            <a:spLocks noGrp="1"/>
          </p:cNvSpPr>
          <p:nvPr>
            <p:ph type="title"/>
          </p:nvPr>
        </p:nvSpPr>
        <p:spPr/>
        <p:txBody>
          <a:bodyPr/>
          <a:lstStyle/>
          <a:p>
            <a:r>
              <a:rPr lang="en-IN" dirty="0"/>
              <a:t>Final Findings and Recommendations</a:t>
            </a:r>
          </a:p>
        </p:txBody>
      </p:sp>
      <p:sp>
        <p:nvSpPr>
          <p:cNvPr id="3" name="Content Placeholder 2">
            <a:extLst>
              <a:ext uri="{FF2B5EF4-FFF2-40B4-BE49-F238E27FC236}">
                <a16:creationId xmlns:a16="http://schemas.microsoft.com/office/drawing/2014/main" id="{F929010C-4187-6F35-18DA-6E3DFEBA9C8B}"/>
              </a:ext>
            </a:extLst>
          </p:cNvPr>
          <p:cNvSpPr>
            <a:spLocks noGrp="1"/>
          </p:cNvSpPr>
          <p:nvPr>
            <p:ph idx="1"/>
          </p:nvPr>
        </p:nvSpPr>
        <p:spPr/>
        <p:txBody>
          <a:bodyPr/>
          <a:lstStyle/>
          <a:p>
            <a:r>
              <a:rPr lang="en-US" b="1" dirty="0"/>
              <a:t>Summary of Findings</a:t>
            </a:r>
            <a:r>
              <a:rPr lang="en-US" dirty="0"/>
              <a:t>:</a:t>
            </a:r>
          </a:p>
          <a:p>
            <a:pPr>
              <a:buFont typeface="Arial" panose="020B0604020202020204" pitchFamily="34" charset="0"/>
              <a:buChar char="•"/>
            </a:pPr>
            <a:r>
              <a:rPr lang="en-US" b="1" dirty="0" err="1"/>
              <a:t>RandomForest</a:t>
            </a:r>
            <a:r>
              <a:rPr lang="en-US" dirty="0"/>
              <a:t>: High accuracy but with lower performance in predicting Class 1 (booking made).</a:t>
            </a:r>
          </a:p>
          <a:p>
            <a:pPr>
              <a:buFont typeface="Arial" panose="020B0604020202020204" pitchFamily="34" charset="0"/>
              <a:buChar char="•"/>
            </a:pPr>
            <a:r>
              <a:rPr lang="en-US" b="1" dirty="0" err="1"/>
              <a:t>XGBoost</a:t>
            </a:r>
            <a:r>
              <a:rPr lang="en-US" dirty="0"/>
              <a:t>: Achieved slightly better accuracy with improved handling of imbalanced classes.</a:t>
            </a:r>
          </a:p>
          <a:p>
            <a:pPr>
              <a:buFont typeface="Arial" panose="020B0604020202020204" pitchFamily="34" charset="0"/>
              <a:buChar char="•"/>
            </a:pPr>
            <a:r>
              <a:rPr lang="en-US" b="1" dirty="0"/>
              <a:t>Recommendations</a:t>
            </a:r>
            <a:r>
              <a:rPr lang="en-US" dirty="0"/>
              <a:t>: Consider further tuning of models and possibly balancing the dataset to improve Class 1 prediction.</a:t>
            </a:r>
          </a:p>
          <a:p>
            <a:endParaRPr lang="en-IN" dirty="0"/>
          </a:p>
        </p:txBody>
      </p:sp>
    </p:spTree>
    <p:extLst>
      <p:ext uri="{BB962C8B-B14F-4D97-AF65-F5344CB8AC3E}">
        <p14:creationId xmlns:p14="http://schemas.microsoft.com/office/powerpoint/2010/main" val="262874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7BAC-398B-8195-4AE5-D64E6FD4B01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22DA8DF-445F-9695-172B-D02AA544FB6D}"/>
              </a:ext>
            </a:extLst>
          </p:cNvPr>
          <p:cNvSpPr>
            <a:spLocks noGrp="1"/>
          </p:cNvSpPr>
          <p:nvPr>
            <p:ph idx="1"/>
          </p:nvPr>
        </p:nvSpPr>
        <p:spPr>
          <a:xfrm>
            <a:off x="645130" y="1533832"/>
            <a:ext cx="9404723" cy="4714567"/>
          </a:xfrm>
        </p:spPr>
        <p:txBody>
          <a:bodyPr/>
          <a:lstStyle/>
          <a:p>
            <a:pPr marL="0" indent="0">
              <a:buNone/>
            </a:pPr>
            <a:r>
              <a:rPr lang="en-US" dirty="0"/>
              <a:t>Both </a:t>
            </a:r>
            <a:r>
              <a:rPr lang="en-US" b="1" dirty="0" err="1"/>
              <a:t>RandomForest</a:t>
            </a:r>
            <a:r>
              <a:rPr lang="en-US" dirty="0"/>
              <a:t> and </a:t>
            </a:r>
            <a:r>
              <a:rPr lang="en-US" b="1" dirty="0" err="1"/>
              <a:t>XGBoost</a:t>
            </a:r>
            <a:r>
              <a:rPr lang="en-US" dirty="0"/>
              <a:t> are powerful tools for predictive modeling, offering robust performance with the ability to handle large and complex datasets. </a:t>
            </a:r>
            <a:r>
              <a:rPr lang="en-US" b="1" dirty="0" err="1"/>
              <a:t>RandomForest</a:t>
            </a:r>
            <a:r>
              <a:rPr lang="en-US" dirty="0"/>
              <a:t> excels in feature importance interpretation, while </a:t>
            </a:r>
            <a:r>
              <a:rPr lang="en-US" b="1" dirty="0" err="1"/>
              <a:t>XGBoost</a:t>
            </a:r>
            <a:r>
              <a:rPr lang="en-US" dirty="0"/>
              <a:t> shines in terms of handling missing data and managing class imbalances with its gradient boosting approach. However, fine-tuning and addressing data imbalance are key to improving the model's predictive performance, especially for </a:t>
            </a:r>
            <a:r>
              <a:rPr lang="en-US" b="1" dirty="0"/>
              <a:t>Class 1 (booking made)</a:t>
            </a:r>
            <a:r>
              <a:rPr lang="en-US" dirty="0"/>
              <a:t> outcomes, where recall and F1-score need significant improvement. Techniques like oversampling (e.g., SMOTE), class weighting, or using more sophisticated algorithms like </a:t>
            </a:r>
            <a:r>
              <a:rPr lang="en-US" b="1" dirty="0"/>
              <a:t>balanced random forests</a:t>
            </a:r>
            <a:r>
              <a:rPr lang="en-US" dirty="0"/>
              <a:t> could be explored to enhance the model’s sensitivity towards the minority class. Additionally, hyperparameter optimization, such as tuning the learning rate, tree depth, or regularization terms, will likely increase both accuracy and generalizability. By refining these aspects, we can build a more balanced and high-performing predictive model.</a:t>
            </a:r>
            <a:endParaRPr lang="en-IN" dirty="0"/>
          </a:p>
        </p:txBody>
      </p:sp>
    </p:spTree>
    <p:extLst>
      <p:ext uri="{BB962C8B-B14F-4D97-AF65-F5344CB8AC3E}">
        <p14:creationId xmlns:p14="http://schemas.microsoft.com/office/powerpoint/2010/main" val="8394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FBE8-96E9-5247-CFFE-D4EEDBF9F2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60AA65-62CC-08A7-B9AE-B5E18471A9AD}"/>
              </a:ext>
            </a:extLst>
          </p:cNvPr>
          <p:cNvSpPr>
            <a:spLocks noGrp="1"/>
          </p:cNvSpPr>
          <p:nvPr>
            <p:ph idx="1"/>
          </p:nvPr>
        </p:nvSpPr>
        <p:spPr/>
        <p:txBody>
          <a:bodyPr/>
          <a:lstStyle/>
          <a:p>
            <a:endParaRPr lang="en-IN"/>
          </a:p>
        </p:txBody>
      </p:sp>
      <p:pic>
        <p:nvPicPr>
          <p:cNvPr id="5122" name="Picture 2" descr="Thank You Airplane Stock Illustrations – 47 Thank You ...">
            <a:extLst>
              <a:ext uri="{FF2B5EF4-FFF2-40B4-BE49-F238E27FC236}">
                <a16:creationId xmlns:a16="http://schemas.microsoft.com/office/drawing/2014/main" id="{6C5B412E-26D3-9919-528D-EF5ED774C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27"/>
            <a:ext cx="12192000" cy="6787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76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091D-76B1-D343-A667-FD040D5275A1}"/>
              </a:ext>
            </a:extLst>
          </p:cNvPr>
          <p:cNvSpPr>
            <a:spLocks noGrp="1"/>
          </p:cNvSpPr>
          <p:nvPr>
            <p:ph type="title"/>
          </p:nvPr>
        </p:nvSpPr>
        <p:spPr/>
        <p:txBody>
          <a:bodyPr/>
          <a:lstStyle/>
          <a:p>
            <a:r>
              <a:rPr lang="en-IN" dirty="0"/>
              <a:t>Task Brief</a:t>
            </a:r>
          </a:p>
        </p:txBody>
      </p:sp>
      <p:sp>
        <p:nvSpPr>
          <p:cNvPr id="4" name="Rectangle 1">
            <a:extLst>
              <a:ext uri="{FF2B5EF4-FFF2-40B4-BE49-F238E27FC236}">
                <a16:creationId xmlns:a16="http://schemas.microsoft.com/office/drawing/2014/main" id="{8ED7D157-1D33-6323-825B-CB3D91963B4E}"/>
              </a:ext>
            </a:extLst>
          </p:cNvPr>
          <p:cNvSpPr>
            <a:spLocks noGrp="1" noChangeArrowheads="1"/>
          </p:cNvSpPr>
          <p:nvPr>
            <p:ph idx="1"/>
          </p:nvPr>
        </p:nvSpPr>
        <p:spPr bwMode="auto">
          <a:xfrm>
            <a:off x="646111" y="1926908"/>
            <a:ext cx="745567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Predict customer booking behavior using machine learning.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Steps Taken: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Dataset exploration and preparation.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Model training using Random Forest.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Model evaluation and visualization.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Findings and actionable insights.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Tools Used:</a:t>
            </a:r>
            <a:r>
              <a:rPr kumimoji="0" lang="en-US" altLang="en-US" sz="1800" b="0" i="0" u="none" strike="noStrike" cap="none" normalizeH="0" baseline="0" dirty="0">
                <a:ln>
                  <a:noFill/>
                </a:ln>
                <a:solidFill>
                  <a:schemeClr val="tx1"/>
                </a:solidFill>
                <a:effectLst/>
                <a:latin typeface="Arial" panose="020B0604020202020204" pitchFamily="34" charset="0"/>
              </a:rPr>
              <a:t> Python (pandas, scikit-learn, matplotlib, seaborn). </a:t>
            </a:r>
          </a:p>
        </p:txBody>
      </p:sp>
    </p:spTree>
    <p:extLst>
      <p:ext uri="{BB962C8B-B14F-4D97-AF65-F5344CB8AC3E}">
        <p14:creationId xmlns:p14="http://schemas.microsoft.com/office/powerpoint/2010/main" val="3303383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3575-C27E-3F27-C77C-B5D9CDECF5C4}"/>
              </a:ext>
            </a:extLst>
          </p:cNvPr>
          <p:cNvSpPr>
            <a:spLocks noGrp="1"/>
          </p:cNvSpPr>
          <p:nvPr>
            <p:ph type="title"/>
          </p:nvPr>
        </p:nvSpPr>
        <p:spPr/>
        <p:txBody>
          <a:bodyPr/>
          <a:lstStyle/>
          <a:p>
            <a:r>
              <a:rPr lang="en-IN" dirty="0"/>
              <a:t>Dataset Exploration</a:t>
            </a:r>
          </a:p>
        </p:txBody>
      </p:sp>
      <p:sp>
        <p:nvSpPr>
          <p:cNvPr id="4" name="Rectangle 1">
            <a:extLst>
              <a:ext uri="{FF2B5EF4-FFF2-40B4-BE49-F238E27FC236}">
                <a16:creationId xmlns:a16="http://schemas.microsoft.com/office/drawing/2014/main" id="{F79574FE-30E9-248F-ABC9-F06F8776FBFA}"/>
              </a:ext>
            </a:extLst>
          </p:cNvPr>
          <p:cNvSpPr>
            <a:spLocks noGrp="1" noChangeArrowheads="1"/>
          </p:cNvSpPr>
          <p:nvPr>
            <p:ph idx="1"/>
          </p:nvPr>
        </p:nvSpPr>
        <p:spPr bwMode="auto">
          <a:xfrm>
            <a:off x="877170" y="1581509"/>
            <a:ext cx="777521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Dataset Details: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Rows: </a:t>
            </a:r>
            <a:r>
              <a:rPr lang="en-US" altLang="en-US" sz="1800" dirty="0">
                <a:latin typeface="Arial" panose="020B0604020202020204" pitchFamily="34" charset="0"/>
              </a:rPr>
              <a:t>50001</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Columns: Key features like </a:t>
            </a:r>
            <a:r>
              <a:rPr kumimoji="0" lang="en-US" altLang="en-US" sz="800" b="0" i="0" u="none" strike="noStrike" cap="none" normalizeH="0" baseline="0" dirty="0">
                <a:ln>
                  <a:noFill/>
                </a:ln>
                <a:solidFill>
                  <a:schemeClr val="tx1"/>
                </a:solidFill>
                <a:effectLst/>
              </a:rPr>
              <a:t>.</a:t>
            </a:r>
            <a:r>
              <a:rPr lang="en-US" sz="1800" b="0" i="0" u="none" strike="noStrike" dirty="0">
                <a:solidFill>
                  <a:srgbClr val="000000"/>
                </a:solidFill>
                <a:effectLst/>
                <a:latin typeface="Arial" panose="020B0604020202020204" pitchFamily="34" charset="0"/>
              </a:rPr>
              <a:t> </a:t>
            </a:r>
            <a:r>
              <a:rPr lang="en-US" sz="1800" b="0" i="0" u="none" strike="noStrike" dirty="0" err="1">
                <a:effectLst/>
                <a:latin typeface="Arial" panose="020B0604020202020204" pitchFamily="34" charset="0"/>
              </a:rPr>
              <a:t>num_passengers</a:t>
            </a:r>
            <a:r>
              <a:rPr lang="en-US" sz="1600" dirty="0"/>
              <a:t> </a:t>
            </a:r>
            <a:r>
              <a:rPr lang="en-US" sz="1800" b="0" i="0" u="none" strike="noStrike" dirty="0" err="1">
                <a:effectLst/>
                <a:latin typeface="Arial" panose="020B0604020202020204" pitchFamily="34" charset="0"/>
              </a:rPr>
              <a:t>sales_channel</a:t>
            </a:r>
            <a:r>
              <a:rPr lang="en-US" sz="1600" dirty="0"/>
              <a:t> </a:t>
            </a:r>
            <a:r>
              <a:rPr lang="en-US" sz="1800" b="0" i="0" u="none" strike="noStrike" dirty="0" err="1">
                <a:effectLst/>
                <a:latin typeface="Arial" panose="020B0604020202020204" pitchFamily="34" charset="0"/>
              </a:rPr>
              <a:t>trip_type</a:t>
            </a:r>
            <a:r>
              <a:rPr lang="en-US" sz="1600" dirty="0"/>
              <a:t> </a:t>
            </a:r>
            <a:r>
              <a:rPr lang="en-US" sz="1800" b="0" i="0" u="none" strike="noStrike" dirty="0" err="1">
                <a:effectLst/>
                <a:latin typeface="Arial" panose="020B0604020202020204" pitchFamily="34" charset="0"/>
              </a:rPr>
              <a:t>purchase_lead</a:t>
            </a:r>
            <a:r>
              <a:rPr lang="en-US" sz="1600" dirty="0"/>
              <a:t> ,</a:t>
            </a:r>
            <a:r>
              <a:rPr lang="en-US" sz="1800" dirty="0">
                <a:latin typeface="Arial" panose="020B0604020202020204" pitchFamily="34" charset="0"/>
                <a:cs typeface="Arial" panose="020B0604020202020204" pitchFamily="34" charset="0"/>
              </a:rPr>
              <a:t> etc</a:t>
            </a:r>
            <a:r>
              <a:rPr lang="en-US" sz="1600" dirty="0"/>
              <a:t>.</a:t>
            </a:r>
            <a:br>
              <a:rPr lang="en-US" sz="1600" dirty="0"/>
            </a:b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Key Findings:</a:t>
            </a:r>
            <a:br>
              <a:rPr kumimoji="0" lang="en-US" altLang="en-US" sz="1800" b="1"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Dataset contained categorical and numerical variables.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Some missing values were handled appropriately.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Cleaning and Preparation: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Encoded categorical variables using </a:t>
            </a:r>
            <a:r>
              <a:rPr kumimoji="0" lang="en-US" altLang="en-US" sz="1800" b="0" i="0" u="none" strike="noStrike" cap="none" normalizeH="0" baseline="0" dirty="0" err="1">
                <a:ln>
                  <a:noFill/>
                </a:ln>
                <a:solidFill>
                  <a:schemeClr val="tx1"/>
                </a:solidFill>
                <a:effectLst/>
                <a:latin typeface="Arial" panose="020B0604020202020204" pitchFamily="34" charset="0"/>
              </a:rPr>
              <a:t>OneHotEncoder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Scaled numerical features for better model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073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26E5-9D8B-A733-419F-EF54F6C66D14}"/>
              </a:ext>
            </a:extLst>
          </p:cNvPr>
          <p:cNvSpPr>
            <a:spLocks noGrp="1"/>
          </p:cNvSpPr>
          <p:nvPr>
            <p:ph type="title"/>
          </p:nvPr>
        </p:nvSpPr>
        <p:spPr/>
        <p:txBody>
          <a:bodyPr/>
          <a:lstStyle/>
          <a:p>
            <a:r>
              <a:rPr lang="en-IN" dirty="0"/>
              <a:t>Model Training</a:t>
            </a:r>
          </a:p>
        </p:txBody>
      </p:sp>
      <p:sp>
        <p:nvSpPr>
          <p:cNvPr id="4" name="Rectangle 1">
            <a:extLst>
              <a:ext uri="{FF2B5EF4-FFF2-40B4-BE49-F238E27FC236}">
                <a16:creationId xmlns:a16="http://schemas.microsoft.com/office/drawing/2014/main" id="{21D8AC85-4A66-4FA9-A455-9F129EBCAE4E}"/>
              </a:ext>
            </a:extLst>
          </p:cNvPr>
          <p:cNvSpPr>
            <a:spLocks noGrp="1" noChangeArrowheads="1"/>
          </p:cNvSpPr>
          <p:nvPr>
            <p:ph idx="1"/>
          </p:nvPr>
        </p:nvSpPr>
        <p:spPr bwMode="auto">
          <a:xfrm>
            <a:off x="383458" y="928325"/>
            <a:ext cx="1034353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Used:</a:t>
            </a:r>
            <a:r>
              <a:rPr kumimoji="0" lang="en-US" altLang="en-US" sz="1800" b="0" i="0" u="none" strike="noStrike" cap="none" normalizeH="0" baseline="0" dirty="0">
                <a:ln>
                  <a:noFill/>
                </a:ln>
                <a:solidFill>
                  <a:schemeClr val="tx1"/>
                </a:solidFill>
                <a:effectLst/>
                <a:latin typeface="Arial" panose="020B0604020202020204" pitchFamily="34" charset="0"/>
              </a:rPr>
              <a:t> Random Forest Classifier and </a:t>
            </a:r>
            <a:r>
              <a:rPr kumimoji="0" lang="en-US" altLang="en-US" sz="1800" b="0" i="0" u="none" strike="noStrike" cap="none" normalizeH="0" baseline="0" dirty="0" err="1">
                <a:ln>
                  <a:noFill/>
                </a:ln>
                <a:solidFill>
                  <a:schemeClr val="tx1"/>
                </a:solidFill>
                <a:effectLst/>
                <a:latin typeface="Arial" panose="020B0604020202020204" pitchFamily="34" charset="0"/>
              </a:rPr>
              <a:t>XGBoost</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Why Random Forest?</a:t>
            </a:r>
            <a:br>
              <a:rPr kumimoji="0" lang="en-US" altLang="en-US" sz="1800" b="1"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Handles both categorical and numerical data efficiently.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Provides feature importance for interpretability.</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Why </a:t>
            </a:r>
            <a:r>
              <a:rPr lang="en-US" altLang="en-US" sz="1800" dirty="0" err="1">
                <a:latin typeface="Arial" panose="020B0604020202020204" pitchFamily="34" charset="0"/>
              </a:rPr>
              <a:t>XGBoost</a:t>
            </a:r>
            <a:r>
              <a:rPr lang="en-US" altLang="en-US" sz="1800" dirty="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1"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Model Hyperparameters:</a:t>
            </a:r>
            <a:br>
              <a:rPr kumimoji="0" lang="en-US" altLang="en-US" sz="1800" b="1"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Number of Trees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n_estimators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Max Depth: Optimized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Random State: 42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1629C13-A4AB-0A1B-F4DA-9882B7FD9C09}"/>
              </a:ext>
            </a:extLst>
          </p:cNvPr>
          <p:cNvSpPr>
            <a:spLocks noChangeArrowheads="1"/>
          </p:cNvSpPr>
          <p:nvPr/>
        </p:nvSpPr>
        <p:spPr bwMode="auto">
          <a:xfrm>
            <a:off x="255638" y="3153301"/>
            <a:ext cx="672812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Highly accurate and fast, with regularization to avoid overfitting.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Best suited for structured/tabular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 efficient implementation of gradient boosting.</a:t>
            </a:r>
          </a:p>
        </p:txBody>
      </p:sp>
    </p:spTree>
    <p:extLst>
      <p:ext uri="{BB962C8B-B14F-4D97-AF65-F5344CB8AC3E}">
        <p14:creationId xmlns:p14="http://schemas.microsoft.com/office/powerpoint/2010/main" val="399778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9E0A8-3C5D-7FF6-6157-27083A30BF1B}"/>
              </a:ext>
            </a:extLst>
          </p:cNvPr>
          <p:cNvSpPr>
            <a:spLocks noGrp="1"/>
          </p:cNvSpPr>
          <p:nvPr>
            <p:ph type="title"/>
          </p:nvPr>
        </p:nvSpPr>
        <p:spPr/>
        <p:txBody>
          <a:bodyPr/>
          <a:lstStyle/>
          <a:p>
            <a:r>
              <a:rPr lang="en-IN" dirty="0"/>
              <a:t>Model Training</a:t>
            </a:r>
          </a:p>
        </p:txBody>
      </p:sp>
      <p:sp>
        <p:nvSpPr>
          <p:cNvPr id="3" name="Content Placeholder 2">
            <a:extLst>
              <a:ext uri="{FF2B5EF4-FFF2-40B4-BE49-F238E27FC236}">
                <a16:creationId xmlns:a16="http://schemas.microsoft.com/office/drawing/2014/main" id="{6BA9CC31-CAE3-A795-7CC6-49F142443A56}"/>
              </a:ext>
            </a:extLst>
          </p:cNvPr>
          <p:cNvSpPr>
            <a:spLocks noGrp="1"/>
          </p:cNvSpPr>
          <p:nvPr>
            <p:ph idx="1"/>
          </p:nvPr>
        </p:nvSpPr>
        <p:spPr>
          <a:xfrm>
            <a:off x="393290" y="1474840"/>
            <a:ext cx="9656563" cy="4773560"/>
          </a:xfrm>
        </p:spPr>
        <p:txBody>
          <a:bodyPr/>
          <a:lstStyle/>
          <a:p>
            <a:r>
              <a:rPr lang="en-IN" b="1" dirty="0"/>
              <a:t>Training Process:</a:t>
            </a:r>
            <a:endParaRPr lang="en-IN" dirty="0"/>
          </a:p>
          <a:p>
            <a:pPr>
              <a:buFont typeface="Arial" panose="020B0604020202020204" pitchFamily="34" charset="0"/>
              <a:buChar char="•"/>
            </a:pPr>
            <a:r>
              <a:rPr lang="en-IN" b="1" dirty="0" err="1"/>
              <a:t>RandomForest</a:t>
            </a:r>
            <a:r>
              <a:rPr lang="en-IN" dirty="0"/>
              <a:t>:</a:t>
            </a:r>
          </a:p>
          <a:p>
            <a:pPr marL="742950" lvl="1" indent="-285750">
              <a:buFont typeface="Arial" panose="020B0604020202020204" pitchFamily="34" charset="0"/>
              <a:buChar char="•"/>
            </a:pPr>
            <a:r>
              <a:rPr lang="en-IN" dirty="0"/>
              <a:t>Trained a </a:t>
            </a:r>
            <a:r>
              <a:rPr lang="en-IN" dirty="0" err="1"/>
              <a:t>RandomForest</a:t>
            </a:r>
            <a:r>
              <a:rPr lang="en-IN" dirty="0"/>
              <a:t> classifier.</a:t>
            </a:r>
          </a:p>
          <a:p>
            <a:pPr marL="742950" lvl="1" indent="-285750">
              <a:buFont typeface="Arial" panose="020B0604020202020204" pitchFamily="34" charset="0"/>
              <a:buChar char="•"/>
            </a:pPr>
            <a:r>
              <a:rPr lang="en-IN" dirty="0"/>
              <a:t>Optimized hyperparameters using </a:t>
            </a:r>
            <a:r>
              <a:rPr lang="en-IN" dirty="0" err="1"/>
              <a:t>GridSearchCV</a:t>
            </a:r>
            <a:r>
              <a:rPr lang="en-IN" dirty="0"/>
              <a:t>.</a:t>
            </a:r>
          </a:p>
          <a:p>
            <a:pPr>
              <a:buFont typeface="Arial" panose="020B0604020202020204" pitchFamily="34" charset="0"/>
              <a:buChar char="•"/>
            </a:pPr>
            <a:r>
              <a:rPr lang="en-IN" b="1" dirty="0" err="1"/>
              <a:t>XGBoost</a:t>
            </a:r>
            <a:r>
              <a:rPr lang="en-IN" dirty="0"/>
              <a:t>:</a:t>
            </a:r>
          </a:p>
          <a:p>
            <a:pPr marL="742950" lvl="1" indent="-285750">
              <a:buFont typeface="Arial" panose="020B0604020202020204" pitchFamily="34" charset="0"/>
              <a:buChar char="•"/>
            </a:pPr>
            <a:r>
              <a:rPr lang="en-IN" dirty="0"/>
              <a:t>Trained an </a:t>
            </a:r>
            <a:r>
              <a:rPr lang="en-IN" dirty="0" err="1"/>
              <a:t>XGBoost</a:t>
            </a:r>
            <a:r>
              <a:rPr lang="en-IN" dirty="0"/>
              <a:t> classifier.</a:t>
            </a:r>
          </a:p>
          <a:p>
            <a:pPr marL="742950" lvl="1" indent="-285750">
              <a:buFont typeface="Arial" panose="020B0604020202020204" pitchFamily="34" charset="0"/>
              <a:buChar char="•"/>
            </a:pPr>
            <a:r>
              <a:rPr lang="en-IN" dirty="0"/>
              <a:t>Tuned parameters such as learning rate, max depth, and </a:t>
            </a:r>
            <a:r>
              <a:rPr lang="en-IN" dirty="0" err="1"/>
              <a:t>n_estimators</a:t>
            </a:r>
            <a:r>
              <a:rPr lang="en-IN" dirty="0"/>
              <a:t>.</a:t>
            </a:r>
          </a:p>
          <a:p>
            <a:endParaRPr lang="en-IN" dirty="0"/>
          </a:p>
        </p:txBody>
      </p:sp>
    </p:spTree>
    <p:extLst>
      <p:ext uri="{BB962C8B-B14F-4D97-AF65-F5344CB8AC3E}">
        <p14:creationId xmlns:p14="http://schemas.microsoft.com/office/powerpoint/2010/main" val="111112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7444-41F9-E9E6-6C32-6C8C980251BF}"/>
              </a:ext>
            </a:extLst>
          </p:cNvPr>
          <p:cNvSpPr>
            <a:spLocks noGrp="1"/>
          </p:cNvSpPr>
          <p:nvPr>
            <p:ph type="title"/>
          </p:nvPr>
        </p:nvSpPr>
        <p:spPr/>
        <p:txBody>
          <a:bodyPr/>
          <a:lstStyle/>
          <a:p>
            <a:r>
              <a:rPr lang="en-IN" dirty="0"/>
              <a:t>Model Evaluation</a:t>
            </a:r>
          </a:p>
        </p:txBody>
      </p:sp>
      <p:sp>
        <p:nvSpPr>
          <p:cNvPr id="16" name="Content Placeholder 15">
            <a:extLst>
              <a:ext uri="{FF2B5EF4-FFF2-40B4-BE49-F238E27FC236}">
                <a16:creationId xmlns:a16="http://schemas.microsoft.com/office/drawing/2014/main" id="{3D8358DF-924B-8940-2AC5-27ECAAFBA6EE}"/>
              </a:ext>
            </a:extLst>
          </p:cNvPr>
          <p:cNvSpPr>
            <a:spLocks noGrp="1"/>
          </p:cNvSpPr>
          <p:nvPr>
            <p:ph idx="1"/>
          </p:nvPr>
        </p:nvSpPr>
        <p:spPr>
          <a:xfrm>
            <a:off x="462116" y="1288026"/>
            <a:ext cx="9587737" cy="4960373"/>
          </a:xfrm>
        </p:spPr>
        <p:txBody>
          <a:bodyPr>
            <a:normAutofit/>
          </a:bodyPr>
          <a:lstStyle/>
          <a:p>
            <a:r>
              <a:rPr lang="en-IN" b="1" dirty="0" err="1"/>
              <a:t>RandomForest</a:t>
            </a:r>
            <a:r>
              <a:rPr lang="en-IN" b="1" dirty="0"/>
              <a:t> Evaluation</a:t>
            </a:r>
            <a:r>
              <a:rPr lang="en-IN" dirty="0"/>
              <a:t>:</a:t>
            </a:r>
          </a:p>
          <a:p>
            <a:pPr>
              <a:buFont typeface="Arial" panose="020B0604020202020204" pitchFamily="34" charset="0"/>
              <a:buChar char="•"/>
            </a:pPr>
            <a:r>
              <a:rPr lang="en-IN" b="1" dirty="0"/>
              <a:t>Cross-Validation Accuracy Scores</a:t>
            </a:r>
            <a:r>
              <a:rPr lang="en-IN" dirty="0"/>
              <a:t>:</a:t>
            </a:r>
          </a:p>
          <a:p>
            <a:pPr marL="742950" lvl="1" indent="-285750">
              <a:buFont typeface="Arial" panose="020B0604020202020204" pitchFamily="34" charset="0"/>
              <a:buChar char="•"/>
            </a:pPr>
            <a:r>
              <a:rPr lang="en-IN" dirty="0"/>
              <a:t>[0.84575, 0.84325, 0.842875, 0.84225, 0.84825]</a:t>
            </a:r>
          </a:p>
          <a:p>
            <a:pPr marL="742950" lvl="1" indent="-285750">
              <a:buFont typeface="Arial" panose="020B0604020202020204" pitchFamily="34" charset="0"/>
              <a:buChar char="•"/>
            </a:pPr>
            <a:r>
              <a:rPr lang="en-IN" b="1" dirty="0"/>
              <a:t>Mean Accuracy</a:t>
            </a:r>
            <a:r>
              <a:rPr lang="en-IN" dirty="0"/>
              <a:t>: 0.844475</a:t>
            </a:r>
          </a:p>
          <a:p>
            <a:pPr marL="742950" lvl="1" indent="-285750">
              <a:buFont typeface="Arial" panose="020B0604020202020204" pitchFamily="34" charset="0"/>
              <a:buChar char="•"/>
            </a:pPr>
            <a:r>
              <a:rPr lang="en-IN" b="1" dirty="0"/>
              <a:t>Standard Deviation</a:t>
            </a:r>
            <a:r>
              <a:rPr lang="en-IN" dirty="0"/>
              <a:t>: 0.0022</a:t>
            </a:r>
          </a:p>
          <a:p>
            <a:pPr>
              <a:buFont typeface="Arial" panose="020B0604020202020204" pitchFamily="34" charset="0"/>
              <a:buChar char="•"/>
            </a:pPr>
            <a:r>
              <a:rPr lang="en-IN" b="1" dirty="0" err="1"/>
              <a:t>RandomForest</a:t>
            </a:r>
            <a:r>
              <a:rPr lang="en-IN" b="1" dirty="0"/>
              <a:t> Classification Report</a:t>
            </a:r>
            <a:r>
              <a:rPr lang="en-IN" dirty="0"/>
              <a:t>:</a:t>
            </a:r>
          </a:p>
          <a:p>
            <a:pPr marL="742950" lvl="1" indent="-285750">
              <a:buFont typeface="Arial" panose="020B0604020202020204" pitchFamily="34" charset="0"/>
              <a:buChar char="•"/>
            </a:pPr>
            <a:r>
              <a:rPr lang="en-IN" b="1" dirty="0"/>
              <a:t>Accuracy</a:t>
            </a:r>
            <a:r>
              <a:rPr lang="en-IN" dirty="0"/>
              <a:t>: 0.85</a:t>
            </a:r>
          </a:p>
          <a:p>
            <a:pPr marL="742950" lvl="1" indent="-285750">
              <a:buFont typeface="Arial" panose="020B0604020202020204" pitchFamily="34" charset="0"/>
              <a:buChar char="•"/>
            </a:pPr>
            <a:r>
              <a:rPr lang="en-IN" b="1" dirty="0"/>
              <a:t>Precision</a:t>
            </a:r>
            <a:r>
              <a:rPr lang="en-IN" dirty="0"/>
              <a:t>: 0.87 (Class 0), 0.45 (Class 1)</a:t>
            </a:r>
          </a:p>
          <a:p>
            <a:pPr marL="742950" lvl="1" indent="-285750">
              <a:buFont typeface="Arial" panose="020B0604020202020204" pitchFamily="34" charset="0"/>
              <a:buChar char="•"/>
            </a:pPr>
            <a:r>
              <a:rPr lang="en-IN" b="1" dirty="0"/>
              <a:t>Recall</a:t>
            </a:r>
            <a:r>
              <a:rPr lang="en-IN" dirty="0"/>
              <a:t>: 0.97 (Class 0), 0.14 (Class 1)</a:t>
            </a:r>
          </a:p>
          <a:p>
            <a:pPr marL="742950" lvl="1" indent="-285750">
              <a:buFont typeface="Arial" panose="020B0604020202020204" pitchFamily="34" charset="0"/>
              <a:buChar char="•"/>
            </a:pPr>
            <a:r>
              <a:rPr lang="en-IN" b="1" dirty="0"/>
              <a:t>F1-Score</a:t>
            </a:r>
            <a:r>
              <a:rPr lang="en-IN" dirty="0"/>
              <a:t>: 0.92 (Class 0), 0.21 (Class 1)</a:t>
            </a:r>
          </a:p>
          <a:p>
            <a:r>
              <a:rPr lang="en-IN" b="1" dirty="0"/>
              <a:t>Confusion Matrix</a:t>
            </a:r>
            <a:r>
              <a:rPr lang="en-IN" dirty="0"/>
              <a:t>:</a:t>
            </a:r>
          </a:p>
          <a:p>
            <a:pPr>
              <a:buFont typeface="Arial" panose="020B0604020202020204" pitchFamily="34" charset="0"/>
              <a:buChar char="•"/>
            </a:pPr>
            <a:r>
              <a:rPr lang="en-IN" dirty="0"/>
              <a:t>[[8275, 245], [1277, 203]]</a:t>
            </a:r>
          </a:p>
          <a:p>
            <a:endParaRPr lang="en-IN" dirty="0"/>
          </a:p>
        </p:txBody>
      </p:sp>
    </p:spTree>
    <p:extLst>
      <p:ext uri="{BB962C8B-B14F-4D97-AF65-F5344CB8AC3E}">
        <p14:creationId xmlns:p14="http://schemas.microsoft.com/office/powerpoint/2010/main" val="962161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B3FC-4415-9040-9E84-399AD68783DC}"/>
              </a:ext>
            </a:extLst>
          </p:cNvPr>
          <p:cNvSpPr>
            <a:spLocks noGrp="1"/>
          </p:cNvSpPr>
          <p:nvPr>
            <p:ph type="title"/>
          </p:nvPr>
        </p:nvSpPr>
        <p:spPr/>
        <p:txBody>
          <a:bodyPr/>
          <a:lstStyle/>
          <a:p>
            <a:r>
              <a:rPr lang="en-IN" dirty="0" err="1"/>
              <a:t>XGBoost</a:t>
            </a:r>
            <a:r>
              <a:rPr lang="en-IN" dirty="0"/>
              <a:t> Evaluation</a:t>
            </a:r>
          </a:p>
        </p:txBody>
      </p:sp>
      <p:sp>
        <p:nvSpPr>
          <p:cNvPr id="3" name="Content Placeholder 2">
            <a:extLst>
              <a:ext uri="{FF2B5EF4-FFF2-40B4-BE49-F238E27FC236}">
                <a16:creationId xmlns:a16="http://schemas.microsoft.com/office/drawing/2014/main" id="{BBC17D1F-20B9-77E9-C1CC-DB420C46D6FB}"/>
              </a:ext>
            </a:extLst>
          </p:cNvPr>
          <p:cNvSpPr>
            <a:spLocks noGrp="1"/>
          </p:cNvSpPr>
          <p:nvPr>
            <p:ph idx="1"/>
          </p:nvPr>
        </p:nvSpPr>
        <p:spPr>
          <a:xfrm>
            <a:off x="363794" y="1347020"/>
            <a:ext cx="9960077" cy="5058262"/>
          </a:xfrm>
        </p:spPr>
        <p:txBody>
          <a:bodyPr/>
          <a:lstStyle/>
          <a:p>
            <a:r>
              <a:rPr lang="en-US" b="1" dirty="0" err="1"/>
              <a:t>XGBoost</a:t>
            </a:r>
            <a:r>
              <a:rPr lang="en-US" b="1" dirty="0"/>
              <a:t> Evaluation</a:t>
            </a:r>
            <a:r>
              <a:rPr lang="en-US" dirty="0"/>
              <a:t>:</a:t>
            </a:r>
          </a:p>
          <a:p>
            <a:pPr>
              <a:buFont typeface="Arial" panose="020B0604020202020204" pitchFamily="34" charset="0"/>
              <a:buChar char="•"/>
            </a:pPr>
            <a:r>
              <a:rPr lang="en-US" b="1" dirty="0" err="1"/>
              <a:t>XGBoost</a:t>
            </a:r>
            <a:r>
              <a:rPr lang="en-US" b="1" dirty="0"/>
              <a:t> Cross-Validation Accuracy</a:t>
            </a:r>
            <a:r>
              <a:rPr lang="en-US" dirty="0"/>
              <a:t>:</a:t>
            </a:r>
          </a:p>
          <a:p>
            <a:pPr marL="742950" lvl="1" indent="-285750">
              <a:buFont typeface="Arial" panose="020B0604020202020204" pitchFamily="34" charset="0"/>
              <a:buChar char="•"/>
            </a:pPr>
            <a:r>
              <a:rPr lang="en-US" b="1" dirty="0"/>
              <a:t>Mean Accuracy</a:t>
            </a:r>
            <a:r>
              <a:rPr lang="en-US" dirty="0"/>
              <a:t>: 0.8482</a:t>
            </a:r>
          </a:p>
          <a:p>
            <a:pPr marL="742950" lvl="1" indent="-285750">
              <a:buFont typeface="Arial" panose="020B0604020202020204" pitchFamily="34" charset="0"/>
              <a:buChar char="•"/>
            </a:pPr>
            <a:r>
              <a:rPr lang="en-US" b="1" dirty="0"/>
              <a:t>Standard Deviation</a:t>
            </a:r>
            <a:r>
              <a:rPr lang="en-US" dirty="0"/>
              <a:t>: 0.0005</a:t>
            </a:r>
          </a:p>
          <a:p>
            <a:pPr>
              <a:buFont typeface="Arial" panose="020B0604020202020204" pitchFamily="34" charset="0"/>
              <a:buChar char="•"/>
            </a:pPr>
            <a:r>
              <a:rPr lang="en-US" b="1" dirty="0"/>
              <a:t>Classification Report</a:t>
            </a:r>
            <a:r>
              <a:rPr lang="en-US" dirty="0"/>
              <a:t>:</a:t>
            </a:r>
          </a:p>
          <a:p>
            <a:pPr marL="742950" lvl="1" indent="-285750">
              <a:buFont typeface="Arial" panose="020B0604020202020204" pitchFamily="34" charset="0"/>
              <a:buChar char="•"/>
            </a:pPr>
            <a:r>
              <a:rPr lang="en-US" dirty="0"/>
              <a:t>Similar structure to </a:t>
            </a:r>
            <a:r>
              <a:rPr lang="en-US" dirty="0" err="1"/>
              <a:t>RandomForest</a:t>
            </a:r>
            <a:r>
              <a:rPr lang="en-US" dirty="0"/>
              <a:t>, but with potential improvements in Class 1 performance.</a:t>
            </a:r>
          </a:p>
          <a:p>
            <a:r>
              <a:rPr lang="en-US" b="1" dirty="0"/>
              <a:t>Confusion Matrix</a:t>
            </a:r>
            <a:r>
              <a:rPr lang="en-US" dirty="0"/>
              <a:t>:</a:t>
            </a:r>
          </a:p>
          <a:p>
            <a:pPr>
              <a:buFont typeface="Arial" panose="020B0604020202020204" pitchFamily="34" charset="0"/>
              <a:buChar char="•"/>
            </a:pPr>
            <a:r>
              <a:rPr lang="en-US" dirty="0"/>
              <a:t>Similar to the one from </a:t>
            </a:r>
            <a:r>
              <a:rPr lang="en-US" dirty="0" err="1"/>
              <a:t>RandomForest</a:t>
            </a:r>
            <a:r>
              <a:rPr lang="en-US" dirty="0"/>
              <a:t>, with expected improvements in Class 1 performance due to better handling of imbalanced data.</a:t>
            </a:r>
          </a:p>
          <a:p>
            <a:endParaRPr lang="en-IN" dirty="0"/>
          </a:p>
        </p:txBody>
      </p:sp>
    </p:spTree>
    <p:extLst>
      <p:ext uri="{BB962C8B-B14F-4D97-AF65-F5344CB8AC3E}">
        <p14:creationId xmlns:p14="http://schemas.microsoft.com/office/powerpoint/2010/main" val="376010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1CC51-6B13-1060-AEEC-707074EB91CF}"/>
              </a:ext>
            </a:extLst>
          </p:cNvPr>
          <p:cNvSpPr>
            <a:spLocks noGrp="1"/>
          </p:cNvSpPr>
          <p:nvPr>
            <p:ph type="title"/>
          </p:nvPr>
        </p:nvSpPr>
        <p:spPr/>
        <p:txBody>
          <a:bodyPr/>
          <a:lstStyle/>
          <a:p>
            <a:r>
              <a:rPr lang="en-IN" dirty="0"/>
              <a:t>Confusion Matrix</a:t>
            </a:r>
          </a:p>
        </p:txBody>
      </p:sp>
      <p:pic>
        <p:nvPicPr>
          <p:cNvPr id="5" name="Content Placeholder 4">
            <a:extLst>
              <a:ext uri="{FF2B5EF4-FFF2-40B4-BE49-F238E27FC236}">
                <a16:creationId xmlns:a16="http://schemas.microsoft.com/office/drawing/2014/main" id="{B3BFE760-8EB8-8D87-DDEE-6C41AB543856}"/>
              </a:ext>
            </a:extLst>
          </p:cNvPr>
          <p:cNvPicPr>
            <a:picLocks noGrp="1" noChangeAspect="1"/>
          </p:cNvPicPr>
          <p:nvPr>
            <p:ph idx="1"/>
          </p:nvPr>
        </p:nvPicPr>
        <p:blipFill>
          <a:blip r:embed="rId2"/>
          <a:stretch>
            <a:fillRect/>
          </a:stretch>
        </p:blipFill>
        <p:spPr>
          <a:xfrm>
            <a:off x="1528639" y="1567239"/>
            <a:ext cx="7639665" cy="4838043"/>
          </a:xfrm>
        </p:spPr>
      </p:pic>
    </p:spTree>
    <p:extLst>
      <p:ext uri="{BB962C8B-B14F-4D97-AF65-F5344CB8AC3E}">
        <p14:creationId xmlns:p14="http://schemas.microsoft.com/office/powerpoint/2010/main" val="2899262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42B2-929E-87E5-EF75-32B3C8455386}"/>
              </a:ext>
            </a:extLst>
          </p:cNvPr>
          <p:cNvSpPr>
            <a:spLocks noGrp="1"/>
          </p:cNvSpPr>
          <p:nvPr>
            <p:ph type="title"/>
          </p:nvPr>
        </p:nvSpPr>
        <p:spPr/>
        <p:txBody>
          <a:bodyPr/>
          <a:lstStyle/>
          <a:p>
            <a:r>
              <a:rPr lang="en-IN" dirty="0"/>
              <a:t>Feature Importance Visualization</a:t>
            </a:r>
          </a:p>
        </p:txBody>
      </p:sp>
      <p:sp>
        <p:nvSpPr>
          <p:cNvPr id="3" name="Content Placeholder 2">
            <a:extLst>
              <a:ext uri="{FF2B5EF4-FFF2-40B4-BE49-F238E27FC236}">
                <a16:creationId xmlns:a16="http://schemas.microsoft.com/office/drawing/2014/main" id="{F61396B9-8BBD-360C-1EDA-7310AFBE07E1}"/>
              </a:ext>
            </a:extLst>
          </p:cNvPr>
          <p:cNvSpPr>
            <a:spLocks noGrp="1"/>
          </p:cNvSpPr>
          <p:nvPr>
            <p:ph idx="1"/>
          </p:nvPr>
        </p:nvSpPr>
        <p:spPr>
          <a:xfrm>
            <a:off x="645132" y="1524000"/>
            <a:ext cx="9404722" cy="4724399"/>
          </a:xfrm>
        </p:spPr>
        <p:txBody>
          <a:bodyPr/>
          <a:lstStyle/>
          <a:p>
            <a:r>
              <a:rPr lang="en-US" b="1" dirty="0"/>
              <a:t>Feature Importance</a:t>
            </a:r>
            <a:r>
              <a:rPr lang="en-US" dirty="0"/>
              <a:t>:</a:t>
            </a:r>
          </a:p>
          <a:p>
            <a:pPr>
              <a:buFont typeface="Arial" panose="020B0604020202020204" pitchFamily="34" charset="0"/>
              <a:buChar char="•"/>
            </a:pPr>
            <a:r>
              <a:rPr lang="en-US" dirty="0"/>
              <a:t>Visualized the importance of various features in predicting customer booking.</a:t>
            </a:r>
          </a:p>
          <a:p>
            <a:pPr>
              <a:buFont typeface="Arial" panose="020B0604020202020204" pitchFamily="34" charset="0"/>
              <a:buChar char="•"/>
            </a:pPr>
            <a:r>
              <a:rPr lang="en-US" dirty="0"/>
              <a:t>Key features identified using both </a:t>
            </a:r>
            <a:r>
              <a:rPr lang="en-US" dirty="0" err="1"/>
              <a:t>RandomForest</a:t>
            </a:r>
            <a:r>
              <a:rPr lang="en-US" dirty="0"/>
              <a:t> and </a:t>
            </a:r>
            <a:r>
              <a:rPr lang="en-US" dirty="0" err="1"/>
              <a:t>XGBoost</a:t>
            </a:r>
            <a:r>
              <a:rPr lang="en-US" dirty="0"/>
              <a:t>.</a:t>
            </a:r>
          </a:p>
          <a:p>
            <a:pPr>
              <a:buFont typeface="Arial" panose="020B0604020202020204" pitchFamily="34" charset="0"/>
              <a:buChar char="•"/>
            </a:pPr>
            <a:r>
              <a:rPr lang="en-US" dirty="0"/>
              <a:t>Both models highlighted the importance of certain booking-related features.</a:t>
            </a:r>
          </a:p>
          <a:p>
            <a:endParaRPr lang="en-IN" dirty="0"/>
          </a:p>
        </p:txBody>
      </p:sp>
    </p:spTree>
    <p:extLst>
      <p:ext uri="{BB962C8B-B14F-4D97-AF65-F5344CB8AC3E}">
        <p14:creationId xmlns:p14="http://schemas.microsoft.com/office/powerpoint/2010/main" val="485559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TotalTime>
  <Words>653</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Customer Booking Prediction</vt:lpstr>
      <vt:lpstr>Task Brief</vt:lpstr>
      <vt:lpstr>Dataset Exploration</vt:lpstr>
      <vt:lpstr>Model Training</vt:lpstr>
      <vt:lpstr>Model Training</vt:lpstr>
      <vt:lpstr>Model Evaluation</vt:lpstr>
      <vt:lpstr>XGBoost Evaluation</vt:lpstr>
      <vt:lpstr>Confusion Matrix</vt:lpstr>
      <vt:lpstr>Feature Importance Visualization</vt:lpstr>
      <vt:lpstr>Random Forest Feature Importances</vt:lpstr>
      <vt:lpstr>XGBoost Feature Importances</vt:lpstr>
      <vt:lpstr>Final Findings and 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YUVAN KRISHNAN V</dc:creator>
  <cp:lastModifiedBy>YUVAN KRISHNAN V</cp:lastModifiedBy>
  <cp:revision>1</cp:revision>
  <dcterms:created xsi:type="dcterms:W3CDTF">2024-12-06T10:07:59Z</dcterms:created>
  <dcterms:modified xsi:type="dcterms:W3CDTF">2024-12-06T10:43:34Z</dcterms:modified>
</cp:coreProperties>
</file>