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al Bold" charset="1" panose="020B0704020202020204"/>
      <p:regular r:id="rId21"/>
    </p:embeddedFont>
    <p:embeddedFont>
      <p:font typeface="Arial" charset="1" panose="020B06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Yuvanraj-R/Course-Management"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154" y="3435762"/>
            <a:ext cx="12387692" cy="1441378"/>
          </a:xfrm>
          <a:prstGeom prst="rect">
            <a:avLst/>
          </a:prstGeom>
        </p:spPr>
        <p:txBody>
          <a:bodyPr anchor="t" rtlCol="false" tIns="0" lIns="0" bIns="0" rIns="0">
            <a:spAutoFit/>
          </a:bodyPr>
          <a:lstStyle/>
          <a:p>
            <a:pPr algn="ctr">
              <a:lnSpc>
                <a:spcPts val="11540"/>
              </a:lnSpc>
              <a:spcBef>
                <a:spcPct val="0"/>
              </a:spcBef>
            </a:pPr>
            <a:r>
              <a:rPr lang="en-US" b="true" sz="8243">
                <a:solidFill>
                  <a:srgbClr val="000000"/>
                </a:solidFill>
                <a:latin typeface="Arial Bold"/>
                <a:ea typeface="Arial Bold"/>
                <a:cs typeface="Arial Bold"/>
                <a:sym typeface="Arial Bold"/>
              </a:rPr>
              <a:t>COURSE MANAGEMENT</a:t>
            </a:r>
          </a:p>
        </p:txBody>
      </p:sp>
      <p:sp>
        <p:nvSpPr>
          <p:cNvPr name="TextBox 3" id="3"/>
          <p:cNvSpPr txBox="true"/>
          <p:nvPr/>
        </p:nvSpPr>
        <p:spPr>
          <a:xfrm rot="0">
            <a:off x="6736407" y="5076825"/>
            <a:ext cx="4778754" cy="915733"/>
          </a:xfrm>
          <a:prstGeom prst="rect">
            <a:avLst/>
          </a:prstGeom>
        </p:spPr>
        <p:txBody>
          <a:bodyPr anchor="t" rtlCol="false" tIns="0" lIns="0" bIns="0" rIns="0">
            <a:spAutoFit/>
          </a:bodyPr>
          <a:lstStyle/>
          <a:p>
            <a:pPr algn="ctr">
              <a:lnSpc>
                <a:spcPts val="3601"/>
              </a:lnSpc>
            </a:pPr>
            <a:r>
              <a:rPr lang="en-US" sz="2572">
                <a:solidFill>
                  <a:srgbClr val="000000"/>
                </a:solidFill>
                <a:latin typeface="Arial"/>
                <a:ea typeface="Arial"/>
                <a:cs typeface="Arial"/>
                <a:sym typeface="Arial"/>
              </a:rPr>
              <a:t>NAME : YUVANRAJ.R</a:t>
            </a:r>
          </a:p>
          <a:p>
            <a:pPr algn="ctr">
              <a:lnSpc>
                <a:spcPts val="3601"/>
              </a:lnSpc>
              <a:spcBef>
                <a:spcPct val="0"/>
              </a:spcBef>
            </a:pPr>
            <a:r>
              <a:rPr lang="en-US" sz="2572">
                <a:solidFill>
                  <a:srgbClr val="000000"/>
                </a:solidFill>
                <a:latin typeface="Arial"/>
                <a:ea typeface="Arial"/>
                <a:cs typeface="Arial"/>
                <a:sym typeface="Arial"/>
              </a:rPr>
              <a:t>REG NO : 43111087</a:t>
            </a:r>
          </a:p>
        </p:txBody>
      </p:sp>
      <p:sp>
        <p:nvSpPr>
          <p:cNvPr name="TextBox 4" id="4"/>
          <p:cNvSpPr txBox="true"/>
          <p:nvPr/>
        </p:nvSpPr>
        <p:spPr>
          <a:xfrm rot="0">
            <a:off x="10448771" y="9560564"/>
            <a:ext cx="7554696" cy="357423"/>
          </a:xfrm>
          <a:prstGeom prst="rect">
            <a:avLst/>
          </a:prstGeom>
        </p:spPr>
        <p:txBody>
          <a:bodyPr anchor="t" rtlCol="false" tIns="0" lIns="0" bIns="0" rIns="0">
            <a:spAutoFit/>
          </a:bodyPr>
          <a:lstStyle/>
          <a:p>
            <a:pPr algn="ctr">
              <a:lnSpc>
                <a:spcPts val="2887"/>
              </a:lnSpc>
              <a:spcBef>
                <a:spcPct val="0"/>
              </a:spcBef>
            </a:pPr>
            <a:r>
              <a:rPr lang="en-US" sz="2062">
                <a:solidFill>
                  <a:srgbClr val="000000"/>
                </a:solidFill>
                <a:latin typeface="Arial"/>
                <a:ea typeface="Arial"/>
                <a:cs typeface="Arial"/>
                <a:sym typeface="Arial"/>
                <a:hlinkClick r:id="rId2" tooltip="https://github.com/Yuvanraj-R/Course-Management"/>
              </a:rPr>
              <a:t>github link :https://github.com/Yuvanraj-R/Course-Management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3497" y="2602230"/>
            <a:ext cx="4485680" cy="4500245"/>
          </a:xfrm>
          <a:prstGeom prst="rect">
            <a:avLst/>
          </a:prstGeom>
        </p:spPr>
        <p:txBody>
          <a:bodyPr anchor="t" rtlCol="false" tIns="0" lIns="0" bIns="0" rIns="0">
            <a:spAutoFit/>
          </a:bodyPr>
          <a:lstStyle/>
          <a:p>
            <a:pPr algn="just">
              <a:lnSpc>
                <a:spcPts val="4480"/>
              </a:lnSpc>
            </a:pPr>
          </a:p>
          <a:p>
            <a:pPr algn="just" marL="690881" indent="-345440" lvl="1">
              <a:lnSpc>
                <a:spcPts val="4480"/>
              </a:lnSpc>
              <a:buFont typeface="Arial"/>
              <a:buChar char="•"/>
            </a:pPr>
            <a:r>
              <a:rPr lang="en-US" sz="3200">
                <a:solidFill>
                  <a:srgbClr val="000000"/>
                </a:solidFill>
                <a:latin typeface="Arial"/>
                <a:ea typeface="Arial"/>
                <a:cs typeface="Arial"/>
                <a:sym typeface="Arial"/>
              </a:rPr>
              <a:t>Admin Module</a:t>
            </a:r>
          </a:p>
          <a:p>
            <a:pPr algn="just" marL="690881" indent="-345440" lvl="1">
              <a:lnSpc>
                <a:spcPts val="4480"/>
              </a:lnSpc>
              <a:buFont typeface="Arial"/>
              <a:buChar char="•"/>
            </a:pPr>
            <a:r>
              <a:rPr lang="en-US" sz="3200">
                <a:solidFill>
                  <a:srgbClr val="000000"/>
                </a:solidFill>
                <a:latin typeface="Arial"/>
                <a:ea typeface="Arial"/>
                <a:cs typeface="Arial"/>
                <a:sym typeface="Arial"/>
              </a:rPr>
              <a:t>Faculty Module</a:t>
            </a:r>
          </a:p>
          <a:p>
            <a:pPr algn="just" marL="690881" indent="-345440" lvl="1">
              <a:lnSpc>
                <a:spcPts val="4480"/>
              </a:lnSpc>
              <a:buFont typeface="Arial"/>
              <a:buChar char="•"/>
            </a:pPr>
            <a:r>
              <a:rPr lang="en-US" sz="3200">
                <a:solidFill>
                  <a:srgbClr val="000000"/>
                </a:solidFill>
                <a:latin typeface="Arial"/>
                <a:ea typeface="Arial"/>
                <a:cs typeface="Arial"/>
                <a:sym typeface="Arial"/>
              </a:rPr>
              <a:t>Student Module</a:t>
            </a:r>
          </a:p>
          <a:p>
            <a:pPr algn="just" marL="690881" indent="-345440" lvl="1">
              <a:lnSpc>
                <a:spcPts val="4480"/>
              </a:lnSpc>
              <a:buFont typeface="Arial"/>
              <a:buChar char="•"/>
            </a:pPr>
            <a:r>
              <a:rPr lang="en-US" sz="3200">
                <a:solidFill>
                  <a:srgbClr val="000000"/>
                </a:solidFill>
                <a:latin typeface="Arial"/>
                <a:ea typeface="Arial"/>
                <a:cs typeface="Arial"/>
                <a:sym typeface="Arial"/>
              </a:rPr>
              <a:t>Course Management</a:t>
            </a:r>
          </a:p>
          <a:p>
            <a:pPr algn="just" marL="690881" indent="-345440" lvl="1">
              <a:lnSpc>
                <a:spcPts val="4480"/>
              </a:lnSpc>
              <a:buFont typeface="Arial"/>
              <a:buChar char="•"/>
            </a:pPr>
            <a:r>
              <a:rPr lang="en-US" sz="3200">
                <a:solidFill>
                  <a:srgbClr val="000000"/>
                </a:solidFill>
                <a:latin typeface="Arial"/>
                <a:ea typeface="Arial"/>
                <a:cs typeface="Arial"/>
                <a:sym typeface="Arial"/>
              </a:rPr>
              <a:t>Attendance Tracking</a:t>
            </a:r>
          </a:p>
          <a:p>
            <a:pPr algn="just" marL="690881" indent="-345440" lvl="1">
              <a:lnSpc>
                <a:spcPts val="4480"/>
              </a:lnSpc>
              <a:buFont typeface="Arial"/>
              <a:buChar char="•"/>
            </a:pPr>
            <a:r>
              <a:rPr lang="en-US" sz="3200">
                <a:solidFill>
                  <a:srgbClr val="000000"/>
                </a:solidFill>
                <a:latin typeface="Arial"/>
                <a:ea typeface="Arial"/>
                <a:cs typeface="Arial"/>
                <a:sym typeface="Arial"/>
              </a:rPr>
              <a:t>Report Generation</a:t>
            </a:r>
          </a:p>
          <a:p>
            <a:pPr algn="just">
              <a:lnSpc>
                <a:spcPts val="4480"/>
              </a:lnSpc>
            </a:pPr>
          </a:p>
        </p:txBody>
      </p:sp>
      <p:sp>
        <p:nvSpPr>
          <p:cNvPr name="TextBox 3" id="3"/>
          <p:cNvSpPr txBox="true"/>
          <p:nvPr/>
        </p:nvSpPr>
        <p:spPr>
          <a:xfrm rot="0">
            <a:off x="1028700" y="1138653"/>
            <a:ext cx="2095500" cy="1754505"/>
          </a:xfrm>
          <a:prstGeom prst="rect">
            <a:avLst/>
          </a:prstGeom>
        </p:spPr>
        <p:txBody>
          <a:bodyPr anchor="t" rtlCol="false" tIns="0" lIns="0" bIns="0" rIns="0">
            <a:spAutoFit/>
          </a:bodyPr>
          <a:lstStyle/>
          <a:p>
            <a:pPr algn="ctr">
              <a:lnSpc>
                <a:spcPts val="4620"/>
              </a:lnSpc>
            </a:pPr>
            <a:r>
              <a:rPr lang="en-US" b="true" sz="3300">
                <a:solidFill>
                  <a:srgbClr val="000000"/>
                </a:solidFill>
                <a:latin typeface="Arial Bold"/>
                <a:ea typeface="Arial Bold"/>
                <a:cs typeface="Arial Bold"/>
                <a:sym typeface="Arial Bold"/>
              </a:rPr>
              <a:t>MODULES</a:t>
            </a:r>
          </a:p>
          <a:p>
            <a:pPr algn="ctr">
              <a:lnSpc>
                <a:spcPts val="4620"/>
              </a:lnSpc>
            </a:pPr>
          </a:p>
          <a:p>
            <a:pPr algn="ctr">
              <a:lnSpc>
                <a:spcPts val="462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68728" y="2757576"/>
            <a:ext cx="16350543" cy="5624195"/>
          </a:xfrm>
          <a:prstGeom prst="rect">
            <a:avLst/>
          </a:prstGeom>
        </p:spPr>
        <p:txBody>
          <a:bodyPr anchor="t" rtlCol="false" tIns="0" lIns="0" bIns="0" rIns="0">
            <a:spAutoFit/>
          </a:bodyPr>
          <a:lstStyle/>
          <a:p>
            <a:pPr algn="just">
              <a:lnSpc>
                <a:spcPts val="4480"/>
              </a:lnSpc>
              <a:spcBef>
                <a:spcPct val="0"/>
              </a:spcBef>
            </a:pPr>
            <a:r>
              <a:rPr lang="en-US" sz="3200">
                <a:solidFill>
                  <a:srgbClr val="000000"/>
                </a:solidFill>
                <a:latin typeface="Arial"/>
                <a:ea typeface="Arial"/>
                <a:cs typeface="Arial"/>
                <a:sym typeface="Arial"/>
              </a:rPr>
              <a:t>The Course Management System is divided into several modules that handle different responsibilities within the platform. The Admin Module allows administrators to manage users, assign courses, and configure system settings. The Faculty Module enables teachers to upload attendance, manage course materials, and track student performance. The Student Module gives students access to course information, attendance status, and announcements. The Course Management Module supports the creation and allocation of courses to respective faculty members. The Attendance Tracking Module provides digital attendance management, reducing manual errors. Finally, the Report Generation Module creates attendance and performance reports in a structured format for administrative or academic review.</a:t>
            </a:r>
          </a:p>
        </p:txBody>
      </p:sp>
      <p:sp>
        <p:nvSpPr>
          <p:cNvPr name="TextBox 3" id="3"/>
          <p:cNvSpPr txBox="true"/>
          <p:nvPr/>
        </p:nvSpPr>
        <p:spPr>
          <a:xfrm rot="0">
            <a:off x="1028700" y="1241030"/>
            <a:ext cx="4650938"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MODULE DESCRIPTION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24401" y="2282518"/>
            <a:ext cx="13456320" cy="7005140"/>
          </a:xfrm>
          <a:custGeom>
            <a:avLst/>
            <a:gdLst/>
            <a:ahLst/>
            <a:cxnLst/>
            <a:rect r="r" b="b" t="t" l="l"/>
            <a:pathLst>
              <a:path h="7005140" w="13456320">
                <a:moveTo>
                  <a:pt x="0" y="0"/>
                </a:moveTo>
                <a:lnTo>
                  <a:pt x="13456320" y="0"/>
                </a:lnTo>
                <a:lnTo>
                  <a:pt x="13456320" y="7005141"/>
                </a:lnTo>
                <a:lnTo>
                  <a:pt x="0" y="7005141"/>
                </a:lnTo>
                <a:lnTo>
                  <a:pt x="0" y="0"/>
                </a:lnTo>
                <a:close/>
              </a:path>
            </a:pathLst>
          </a:custGeom>
          <a:blipFill>
            <a:blip r:embed="rId2"/>
            <a:stretch>
              <a:fillRect l="0" t="0" r="0" b="0"/>
            </a:stretch>
          </a:blipFill>
        </p:spPr>
      </p:sp>
      <p:sp>
        <p:nvSpPr>
          <p:cNvPr name="TextBox 3" id="3"/>
          <p:cNvSpPr txBox="true"/>
          <p:nvPr/>
        </p:nvSpPr>
        <p:spPr>
          <a:xfrm rot="0">
            <a:off x="1028700" y="942975"/>
            <a:ext cx="6682859"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SAMPLE OUTPUT (SCREENSHOT)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26050" y="1593174"/>
            <a:ext cx="13457222" cy="7100652"/>
          </a:xfrm>
          <a:custGeom>
            <a:avLst/>
            <a:gdLst/>
            <a:ahLst/>
            <a:cxnLst/>
            <a:rect r="r" b="b" t="t" l="l"/>
            <a:pathLst>
              <a:path h="7100652" w="13457222">
                <a:moveTo>
                  <a:pt x="0" y="0"/>
                </a:moveTo>
                <a:lnTo>
                  <a:pt x="13457222" y="0"/>
                </a:lnTo>
                <a:lnTo>
                  <a:pt x="13457222" y="7100652"/>
                </a:lnTo>
                <a:lnTo>
                  <a:pt x="0" y="7100652"/>
                </a:lnTo>
                <a:lnTo>
                  <a:pt x="0" y="0"/>
                </a:lnTo>
                <a:close/>
              </a:path>
            </a:pathLst>
          </a:custGeom>
          <a:blipFill>
            <a:blip r:embed="rId2"/>
            <a:stretch>
              <a:fillRect l="0" t="0" r="0" b="-6605"/>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5389" y="1358656"/>
            <a:ext cx="13457222" cy="7188596"/>
          </a:xfrm>
          <a:custGeom>
            <a:avLst/>
            <a:gdLst/>
            <a:ahLst/>
            <a:cxnLst/>
            <a:rect r="r" b="b" t="t" l="l"/>
            <a:pathLst>
              <a:path h="7188596" w="13457222">
                <a:moveTo>
                  <a:pt x="0" y="0"/>
                </a:moveTo>
                <a:lnTo>
                  <a:pt x="13457222" y="0"/>
                </a:lnTo>
                <a:lnTo>
                  <a:pt x="13457222" y="7188596"/>
                </a:lnTo>
                <a:lnTo>
                  <a:pt x="0" y="7188596"/>
                </a:lnTo>
                <a:lnTo>
                  <a:pt x="0" y="0"/>
                </a:lnTo>
                <a:close/>
              </a:path>
            </a:pathLst>
          </a:custGeom>
          <a:blipFill>
            <a:blip r:embed="rId2"/>
            <a:stretch>
              <a:fillRect l="0" t="0" r="0" b="-5301"/>
            </a:stretch>
          </a:blipFill>
        </p:spPr>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736081"/>
            <a:ext cx="16230600" cy="2814320"/>
          </a:xfrm>
          <a:prstGeom prst="rect">
            <a:avLst/>
          </a:prstGeom>
        </p:spPr>
        <p:txBody>
          <a:bodyPr anchor="t" rtlCol="false" tIns="0" lIns="0" bIns="0" rIns="0">
            <a:spAutoFit/>
          </a:bodyPr>
          <a:lstStyle/>
          <a:p>
            <a:pPr algn="just">
              <a:lnSpc>
                <a:spcPts val="4480"/>
              </a:lnSpc>
              <a:spcBef>
                <a:spcPct val="0"/>
              </a:spcBef>
            </a:pPr>
            <a:r>
              <a:rPr lang="en-US" sz="3200">
                <a:solidFill>
                  <a:srgbClr val="000000"/>
                </a:solidFill>
                <a:latin typeface="Arial"/>
                <a:ea typeface="Arial"/>
                <a:cs typeface="Arial"/>
                <a:sym typeface="Arial"/>
              </a:rPr>
              <a:t>The Course Management System provides a simplified and automated solution for managing academic operations. It reduces paperwork, increases transparency, and ensures better coordination between students, faculty, and the administration. The system is scalable and can be enhanced further by integrating features like analytics, notifications, and AI-based performance monitoring.</a:t>
            </a:r>
          </a:p>
        </p:txBody>
      </p:sp>
      <p:sp>
        <p:nvSpPr>
          <p:cNvPr name="TextBox 3" id="3"/>
          <p:cNvSpPr txBox="true"/>
          <p:nvPr/>
        </p:nvSpPr>
        <p:spPr>
          <a:xfrm rot="0">
            <a:off x="1028700" y="942975"/>
            <a:ext cx="2731770"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CONCLUSION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3905607"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LIST OF CONTENTS</a:t>
            </a:r>
          </a:p>
        </p:txBody>
      </p:sp>
      <p:sp>
        <p:nvSpPr>
          <p:cNvPr name="TextBox 3" id="3"/>
          <p:cNvSpPr txBox="true"/>
          <p:nvPr/>
        </p:nvSpPr>
        <p:spPr>
          <a:xfrm rot="0">
            <a:off x="1028700" y="2127813"/>
            <a:ext cx="6406039" cy="54533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Arial"/>
                <a:ea typeface="Arial"/>
                <a:cs typeface="Arial"/>
                <a:sym typeface="Arial"/>
              </a:rPr>
              <a:t>ABSTRACT</a:t>
            </a:r>
          </a:p>
          <a:p>
            <a:pPr algn="just" marL="604519" indent="-302260" lvl="1">
              <a:lnSpc>
                <a:spcPts val="3919"/>
              </a:lnSpc>
              <a:buFont typeface="Arial"/>
              <a:buChar char="•"/>
            </a:pPr>
            <a:r>
              <a:rPr lang="en-US" sz="2799">
                <a:solidFill>
                  <a:srgbClr val="000000"/>
                </a:solidFill>
                <a:latin typeface="Arial"/>
                <a:ea typeface="Arial"/>
                <a:cs typeface="Arial"/>
                <a:sym typeface="Arial"/>
              </a:rPr>
              <a:t>Existing system</a:t>
            </a:r>
          </a:p>
          <a:p>
            <a:pPr algn="just" marL="604519" indent="-302260" lvl="1">
              <a:lnSpc>
                <a:spcPts val="3919"/>
              </a:lnSpc>
              <a:buFont typeface="Arial"/>
              <a:buChar char="•"/>
            </a:pPr>
            <a:r>
              <a:rPr lang="en-US" sz="2799">
                <a:solidFill>
                  <a:srgbClr val="000000"/>
                </a:solidFill>
                <a:latin typeface="Arial"/>
                <a:ea typeface="Arial"/>
                <a:cs typeface="Arial"/>
                <a:sym typeface="Arial"/>
              </a:rPr>
              <a:t>Proposed system</a:t>
            </a:r>
          </a:p>
          <a:p>
            <a:pPr algn="just" marL="604519" indent="-302260" lvl="1">
              <a:lnSpc>
                <a:spcPts val="3919"/>
              </a:lnSpc>
              <a:buFont typeface="Arial"/>
              <a:buChar char="•"/>
            </a:pPr>
            <a:r>
              <a:rPr lang="en-US" sz="2799">
                <a:solidFill>
                  <a:srgbClr val="000000"/>
                </a:solidFill>
                <a:latin typeface="Arial"/>
                <a:ea typeface="Arial"/>
                <a:cs typeface="Arial"/>
                <a:sym typeface="Arial"/>
              </a:rPr>
              <a:t>Advantages</a:t>
            </a:r>
          </a:p>
          <a:p>
            <a:pPr algn="just" marL="604519" indent="-302260" lvl="1">
              <a:lnSpc>
                <a:spcPts val="3919"/>
              </a:lnSpc>
              <a:buFont typeface="Arial"/>
              <a:buChar char="•"/>
            </a:pPr>
            <a:r>
              <a:rPr lang="en-US" sz="2799">
                <a:solidFill>
                  <a:srgbClr val="000000"/>
                </a:solidFill>
                <a:latin typeface="Arial"/>
                <a:ea typeface="Arial"/>
                <a:cs typeface="Arial"/>
                <a:sym typeface="Arial"/>
              </a:rPr>
              <a:t>Disadvantages</a:t>
            </a:r>
          </a:p>
          <a:p>
            <a:pPr algn="just" marL="604519" indent="-302260" lvl="1">
              <a:lnSpc>
                <a:spcPts val="3919"/>
              </a:lnSpc>
              <a:buFont typeface="Arial"/>
              <a:buChar char="•"/>
            </a:pPr>
            <a:r>
              <a:rPr lang="en-US" sz="2799">
                <a:solidFill>
                  <a:srgbClr val="000000"/>
                </a:solidFill>
                <a:latin typeface="Arial"/>
                <a:ea typeface="Arial"/>
                <a:cs typeface="Arial"/>
                <a:sym typeface="Arial"/>
              </a:rPr>
              <a:t>Hardware requirements</a:t>
            </a:r>
          </a:p>
          <a:p>
            <a:pPr algn="just" marL="604519" indent="-302260" lvl="1">
              <a:lnSpc>
                <a:spcPts val="3919"/>
              </a:lnSpc>
              <a:buFont typeface="Arial"/>
              <a:buChar char="•"/>
            </a:pPr>
            <a:r>
              <a:rPr lang="en-US" sz="2799">
                <a:solidFill>
                  <a:srgbClr val="000000"/>
                </a:solidFill>
                <a:latin typeface="Arial"/>
                <a:ea typeface="Arial"/>
                <a:cs typeface="Arial"/>
                <a:sym typeface="Arial"/>
              </a:rPr>
              <a:t>Software requirements</a:t>
            </a:r>
          </a:p>
          <a:p>
            <a:pPr algn="just" marL="604519" indent="-302260" lvl="1">
              <a:lnSpc>
                <a:spcPts val="3919"/>
              </a:lnSpc>
              <a:buFont typeface="Arial"/>
              <a:buChar char="•"/>
            </a:pPr>
            <a:r>
              <a:rPr lang="en-US" sz="2799">
                <a:solidFill>
                  <a:srgbClr val="000000"/>
                </a:solidFill>
                <a:latin typeface="Arial"/>
                <a:ea typeface="Arial"/>
                <a:cs typeface="Arial"/>
                <a:sym typeface="Arial"/>
              </a:rPr>
              <a:t>Modules</a:t>
            </a:r>
          </a:p>
          <a:p>
            <a:pPr algn="just" marL="604519" indent="-302260" lvl="1">
              <a:lnSpc>
                <a:spcPts val="3919"/>
              </a:lnSpc>
              <a:buFont typeface="Arial"/>
              <a:buChar char="•"/>
            </a:pPr>
            <a:r>
              <a:rPr lang="en-US" sz="2799">
                <a:solidFill>
                  <a:srgbClr val="000000"/>
                </a:solidFill>
                <a:latin typeface="Arial"/>
                <a:ea typeface="Arial"/>
                <a:cs typeface="Arial"/>
                <a:sym typeface="Arial"/>
              </a:rPr>
              <a:t>Module description</a:t>
            </a:r>
          </a:p>
          <a:p>
            <a:pPr algn="just" marL="604519" indent="-302260" lvl="1">
              <a:lnSpc>
                <a:spcPts val="3919"/>
              </a:lnSpc>
              <a:buFont typeface="Arial"/>
              <a:buChar char="•"/>
            </a:pPr>
            <a:r>
              <a:rPr lang="en-US" sz="2799">
                <a:solidFill>
                  <a:srgbClr val="000000"/>
                </a:solidFill>
                <a:latin typeface="Arial"/>
                <a:ea typeface="Arial"/>
                <a:cs typeface="Arial"/>
                <a:sym typeface="Arial"/>
              </a:rPr>
              <a:t>Sample output (screenshot)</a:t>
            </a:r>
          </a:p>
          <a:p>
            <a:pPr algn="just" marL="604519" indent="-302260" lvl="1">
              <a:lnSpc>
                <a:spcPts val="3919"/>
              </a:lnSpc>
              <a:buFont typeface="Arial"/>
              <a:buChar char="•"/>
            </a:pPr>
            <a:r>
              <a:rPr lang="en-US" sz="2799">
                <a:solidFill>
                  <a:srgbClr val="000000"/>
                </a:solidFill>
                <a:latin typeface="Arial"/>
                <a:ea typeface="Arial"/>
                <a:cs typeface="Arial"/>
                <a:sym typeface="Arial"/>
              </a:rPr>
              <a:t>Conclusion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2332792"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 ABSTRACT</a:t>
            </a:r>
          </a:p>
        </p:txBody>
      </p:sp>
      <p:sp>
        <p:nvSpPr>
          <p:cNvPr name="TextBox 3" id="3"/>
          <p:cNvSpPr txBox="true"/>
          <p:nvPr/>
        </p:nvSpPr>
        <p:spPr>
          <a:xfrm rot="0">
            <a:off x="1028700" y="2556653"/>
            <a:ext cx="16230600" cy="2976880"/>
          </a:xfrm>
          <a:prstGeom prst="rect">
            <a:avLst/>
          </a:prstGeom>
        </p:spPr>
        <p:txBody>
          <a:bodyPr anchor="t" rtlCol="false" tIns="0" lIns="0" bIns="0" rIns="0">
            <a:spAutoFit/>
          </a:bodyPr>
          <a:lstStyle/>
          <a:p>
            <a:pPr algn="just">
              <a:lnSpc>
                <a:spcPts val="3919"/>
              </a:lnSpc>
            </a:pPr>
            <a:r>
              <a:rPr lang="en-US" sz="2799">
                <a:solidFill>
                  <a:srgbClr val="000000"/>
                </a:solidFill>
                <a:latin typeface="Arial"/>
                <a:ea typeface="Arial"/>
                <a:cs typeface="Arial"/>
                <a:sym typeface="Arial"/>
              </a:rPr>
              <a:t>This project is a Course Management System designed to streamline the process of managing course-related information such as student details, course registration, attendance, and academic records. The system provides a centralized platform for administrators, faculty, and students to interact with course data efficiently. It improves transparency, reduces manual work, and enables better academic coordination by automating course management activities.</a:t>
            </a:r>
          </a:p>
          <a:p>
            <a:pPr algn="just">
              <a:lnSpc>
                <a:spcPts val="391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3648908" cy="567118"/>
          </a:xfrm>
          <a:prstGeom prst="rect">
            <a:avLst/>
          </a:prstGeom>
        </p:spPr>
        <p:txBody>
          <a:bodyPr anchor="t" rtlCol="false" tIns="0" lIns="0" bIns="0" rIns="0">
            <a:spAutoFit/>
          </a:bodyPr>
          <a:lstStyle/>
          <a:p>
            <a:pPr algn="ctr">
              <a:lnSpc>
                <a:spcPts val="4441"/>
              </a:lnSpc>
              <a:spcBef>
                <a:spcPct val="0"/>
              </a:spcBef>
            </a:pPr>
            <a:r>
              <a:rPr lang="en-US" b="true" sz="3172">
                <a:solidFill>
                  <a:srgbClr val="000000"/>
                </a:solidFill>
                <a:latin typeface="Arial Bold"/>
                <a:ea typeface="Arial Bold"/>
                <a:cs typeface="Arial Bold"/>
                <a:sym typeface="Arial Bold"/>
              </a:rPr>
              <a:t>EXISTING SYSTEM</a:t>
            </a:r>
          </a:p>
        </p:txBody>
      </p:sp>
      <p:sp>
        <p:nvSpPr>
          <p:cNvPr name="TextBox 3" id="3"/>
          <p:cNvSpPr txBox="true"/>
          <p:nvPr/>
        </p:nvSpPr>
        <p:spPr>
          <a:xfrm rot="0">
            <a:off x="1028700" y="2379718"/>
            <a:ext cx="16230600" cy="3376295"/>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Arial"/>
                <a:ea typeface="Arial"/>
                <a:cs typeface="Arial"/>
                <a:sym typeface="Arial"/>
              </a:rPr>
              <a:t>Course-related activities are handled manually.</a:t>
            </a:r>
          </a:p>
          <a:p>
            <a:pPr algn="l" marL="690881" indent="-345440" lvl="1">
              <a:lnSpc>
                <a:spcPts val="4480"/>
              </a:lnSpc>
              <a:buFont typeface="Arial"/>
              <a:buChar char="•"/>
            </a:pPr>
            <a:r>
              <a:rPr lang="en-US" sz="3200">
                <a:solidFill>
                  <a:srgbClr val="000000"/>
                </a:solidFill>
                <a:latin typeface="Arial"/>
                <a:ea typeface="Arial"/>
                <a:cs typeface="Arial"/>
                <a:sym typeface="Arial"/>
              </a:rPr>
              <a:t>Data is stored in physical files or spreadsheets.</a:t>
            </a:r>
          </a:p>
          <a:p>
            <a:pPr algn="l" marL="690881" indent="-345440" lvl="1">
              <a:lnSpc>
                <a:spcPts val="4480"/>
              </a:lnSpc>
              <a:buFont typeface="Arial"/>
              <a:buChar char="•"/>
            </a:pPr>
            <a:r>
              <a:rPr lang="en-US" sz="3200">
                <a:solidFill>
                  <a:srgbClr val="000000"/>
                </a:solidFill>
                <a:latin typeface="Arial"/>
                <a:ea typeface="Arial"/>
                <a:cs typeface="Arial"/>
                <a:sym typeface="Arial"/>
              </a:rPr>
              <a:t>Communication between faculty, admin, and students is slow and unstructured.</a:t>
            </a:r>
          </a:p>
          <a:p>
            <a:pPr algn="l" marL="690881" indent="-345440" lvl="1">
              <a:lnSpc>
                <a:spcPts val="4480"/>
              </a:lnSpc>
              <a:buFont typeface="Arial"/>
              <a:buChar char="•"/>
            </a:pPr>
            <a:r>
              <a:rPr lang="en-US" sz="3200">
                <a:solidFill>
                  <a:srgbClr val="000000"/>
                </a:solidFill>
                <a:latin typeface="Arial"/>
                <a:ea typeface="Arial"/>
                <a:cs typeface="Arial"/>
                <a:sym typeface="Arial"/>
              </a:rPr>
              <a:t>Errors occur frequently in maintaining records.</a:t>
            </a:r>
          </a:p>
          <a:p>
            <a:pPr algn="l" marL="690881" indent="-345440" lvl="1">
              <a:lnSpc>
                <a:spcPts val="4480"/>
              </a:lnSpc>
              <a:buFont typeface="Arial"/>
              <a:buChar char="•"/>
            </a:pPr>
            <a:r>
              <a:rPr lang="en-US" sz="3200">
                <a:solidFill>
                  <a:srgbClr val="000000"/>
                </a:solidFill>
                <a:latin typeface="Arial"/>
                <a:ea typeface="Arial"/>
                <a:cs typeface="Arial"/>
                <a:sym typeface="Arial"/>
              </a:rPr>
              <a:t>Difficult to track student performance or course progress in real time</a:t>
            </a:r>
            <a:r>
              <a:rPr lang="en-US" b="true" sz="3200">
                <a:solidFill>
                  <a:srgbClr val="000000"/>
                </a:solidFill>
                <a:latin typeface="Arial Bold"/>
                <a:ea typeface="Arial Bold"/>
                <a:cs typeface="Arial Bold"/>
                <a:sym typeface="Arial Bold"/>
              </a:rPr>
              <a:t>.</a:t>
            </a:r>
          </a:p>
          <a:p>
            <a:pPr algn="ctr">
              <a:lnSpc>
                <a:spcPts val="448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4200168"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 PROPOSED SYSTEM</a:t>
            </a:r>
          </a:p>
        </p:txBody>
      </p:sp>
      <p:sp>
        <p:nvSpPr>
          <p:cNvPr name="TextBox 3" id="3"/>
          <p:cNvSpPr txBox="true"/>
          <p:nvPr/>
        </p:nvSpPr>
        <p:spPr>
          <a:xfrm rot="0">
            <a:off x="1028700" y="2474426"/>
            <a:ext cx="14221659" cy="39382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Arial"/>
                <a:ea typeface="Arial"/>
                <a:cs typeface="Arial"/>
                <a:sym typeface="Arial"/>
              </a:rPr>
              <a:t>Provides a centralized online platform for course and student management.</a:t>
            </a:r>
          </a:p>
          <a:p>
            <a:pPr algn="l" marL="690881" indent="-345440" lvl="1">
              <a:lnSpc>
                <a:spcPts val="4480"/>
              </a:lnSpc>
              <a:buFont typeface="Arial"/>
              <a:buChar char="•"/>
            </a:pPr>
            <a:r>
              <a:rPr lang="en-US" sz="3200">
                <a:solidFill>
                  <a:srgbClr val="000000"/>
                </a:solidFill>
                <a:latin typeface="Arial"/>
                <a:ea typeface="Arial"/>
                <a:cs typeface="Arial"/>
                <a:sym typeface="Arial"/>
              </a:rPr>
              <a:t>Enables easy registration, updating, and retrieval of data.</a:t>
            </a:r>
          </a:p>
          <a:p>
            <a:pPr algn="l" marL="690881" indent="-345440" lvl="1">
              <a:lnSpc>
                <a:spcPts val="4480"/>
              </a:lnSpc>
              <a:buFont typeface="Arial"/>
              <a:buChar char="•"/>
            </a:pPr>
            <a:r>
              <a:rPr lang="en-US" sz="3200">
                <a:solidFill>
                  <a:srgbClr val="000000"/>
                </a:solidFill>
                <a:latin typeface="Arial"/>
                <a:ea typeface="Arial"/>
                <a:cs typeface="Arial"/>
                <a:sym typeface="Arial"/>
              </a:rPr>
              <a:t>Faculty can maintain attendance and academic details digitally.</a:t>
            </a:r>
          </a:p>
          <a:p>
            <a:pPr algn="l" marL="690881" indent="-345440" lvl="1">
              <a:lnSpc>
                <a:spcPts val="4480"/>
              </a:lnSpc>
              <a:buFont typeface="Arial"/>
              <a:buChar char="•"/>
            </a:pPr>
            <a:r>
              <a:rPr lang="en-US" sz="3200">
                <a:solidFill>
                  <a:srgbClr val="000000"/>
                </a:solidFill>
                <a:latin typeface="Arial"/>
                <a:ea typeface="Arial"/>
                <a:cs typeface="Arial"/>
                <a:sym typeface="Arial"/>
              </a:rPr>
              <a:t>Real-time access to course-related information.</a:t>
            </a:r>
          </a:p>
          <a:p>
            <a:pPr algn="l" marL="690881" indent="-345440" lvl="1">
              <a:lnSpc>
                <a:spcPts val="4480"/>
              </a:lnSpc>
              <a:buFont typeface="Arial"/>
              <a:buChar char="•"/>
            </a:pPr>
            <a:r>
              <a:rPr lang="en-US" sz="3200">
                <a:solidFill>
                  <a:srgbClr val="000000"/>
                </a:solidFill>
                <a:latin typeface="Arial"/>
                <a:ea typeface="Arial"/>
                <a:cs typeface="Arial"/>
                <a:sym typeface="Arial"/>
              </a:rPr>
              <a:t>Better transparency between faculty, admin, and students.</a:t>
            </a:r>
          </a:p>
          <a:p>
            <a:pPr algn="l" marL="690881" indent="-345440" lvl="1">
              <a:lnSpc>
                <a:spcPts val="4480"/>
              </a:lnSpc>
              <a:buFont typeface="Arial"/>
              <a:buChar char="•"/>
            </a:pPr>
            <a:r>
              <a:rPr lang="en-US" sz="3200">
                <a:solidFill>
                  <a:srgbClr val="000000"/>
                </a:solidFill>
                <a:latin typeface="Arial"/>
                <a:ea typeface="Arial"/>
                <a:cs typeface="Arial"/>
                <a:sym typeface="Arial"/>
              </a:rPr>
              <a:t>Easy maintenance and scalability.</a:t>
            </a:r>
          </a:p>
          <a:p>
            <a:pPr algn="l">
              <a:lnSpc>
                <a:spcPts val="448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23771"/>
            <a:ext cx="2784515"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ADVANTAGES</a:t>
            </a:r>
          </a:p>
        </p:txBody>
      </p:sp>
      <p:sp>
        <p:nvSpPr>
          <p:cNvPr name="TextBox 3" id="3"/>
          <p:cNvSpPr txBox="true"/>
          <p:nvPr/>
        </p:nvSpPr>
        <p:spPr>
          <a:xfrm rot="0">
            <a:off x="1028700" y="2677452"/>
            <a:ext cx="13093988" cy="39382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Arial"/>
                <a:ea typeface="Arial"/>
                <a:cs typeface="Arial"/>
                <a:sym typeface="Arial"/>
              </a:rPr>
              <a:t>Reduces manual workload</a:t>
            </a:r>
          </a:p>
          <a:p>
            <a:pPr algn="l" marL="690881" indent="-345440" lvl="1">
              <a:lnSpc>
                <a:spcPts val="4480"/>
              </a:lnSpc>
              <a:buFont typeface="Arial"/>
              <a:buChar char="•"/>
            </a:pPr>
            <a:r>
              <a:rPr lang="en-US" sz="3200">
                <a:solidFill>
                  <a:srgbClr val="000000"/>
                </a:solidFill>
                <a:latin typeface="Arial"/>
                <a:ea typeface="Arial"/>
                <a:cs typeface="Arial"/>
                <a:sym typeface="Arial"/>
              </a:rPr>
              <a:t>Saves time and improves accuracy</a:t>
            </a:r>
          </a:p>
          <a:p>
            <a:pPr algn="l" marL="690881" indent="-345440" lvl="1">
              <a:lnSpc>
                <a:spcPts val="4480"/>
              </a:lnSpc>
              <a:buFont typeface="Arial"/>
              <a:buChar char="•"/>
            </a:pPr>
            <a:r>
              <a:rPr lang="en-US" sz="3200">
                <a:solidFill>
                  <a:srgbClr val="000000"/>
                </a:solidFill>
                <a:latin typeface="Arial"/>
                <a:ea typeface="Arial"/>
                <a:cs typeface="Arial"/>
                <a:sym typeface="Arial"/>
              </a:rPr>
              <a:t>Easy data storage and retrieval</a:t>
            </a:r>
          </a:p>
          <a:p>
            <a:pPr algn="l" marL="690881" indent="-345440" lvl="1">
              <a:lnSpc>
                <a:spcPts val="4480"/>
              </a:lnSpc>
              <a:buFont typeface="Arial"/>
              <a:buChar char="•"/>
            </a:pPr>
            <a:r>
              <a:rPr lang="en-US" sz="3200">
                <a:solidFill>
                  <a:srgbClr val="000000"/>
                </a:solidFill>
                <a:latin typeface="Arial"/>
                <a:ea typeface="Arial"/>
                <a:cs typeface="Arial"/>
                <a:sym typeface="Arial"/>
              </a:rPr>
              <a:t>Real-time updates</a:t>
            </a:r>
          </a:p>
          <a:p>
            <a:pPr algn="l" marL="690881" indent="-345440" lvl="1">
              <a:lnSpc>
                <a:spcPts val="4480"/>
              </a:lnSpc>
              <a:buFont typeface="Arial"/>
              <a:buChar char="•"/>
            </a:pPr>
            <a:r>
              <a:rPr lang="en-US" sz="3200">
                <a:solidFill>
                  <a:srgbClr val="000000"/>
                </a:solidFill>
                <a:latin typeface="Arial"/>
                <a:ea typeface="Arial"/>
                <a:cs typeface="Arial"/>
                <a:sym typeface="Arial"/>
              </a:rPr>
              <a:t>User-friendly interface</a:t>
            </a:r>
          </a:p>
          <a:p>
            <a:pPr algn="l" marL="690881" indent="-345440" lvl="1">
              <a:lnSpc>
                <a:spcPts val="4480"/>
              </a:lnSpc>
              <a:buFont typeface="Arial"/>
              <a:buChar char="•"/>
            </a:pPr>
            <a:r>
              <a:rPr lang="en-US" sz="3200">
                <a:solidFill>
                  <a:srgbClr val="000000"/>
                </a:solidFill>
                <a:latin typeface="Arial"/>
                <a:ea typeface="Arial"/>
                <a:cs typeface="Arial"/>
                <a:sym typeface="Arial"/>
              </a:rPr>
              <a:t>Scalable for future modules and enhancements</a:t>
            </a:r>
          </a:p>
          <a:p>
            <a:pPr algn="ctr">
              <a:lnSpc>
                <a:spcPts val="448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3461980"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DISADVANTAGES</a:t>
            </a:r>
          </a:p>
        </p:txBody>
      </p:sp>
      <p:sp>
        <p:nvSpPr>
          <p:cNvPr name="TextBox 3" id="3"/>
          <p:cNvSpPr txBox="true"/>
          <p:nvPr/>
        </p:nvSpPr>
        <p:spPr>
          <a:xfrm rot="0">
            <a:off x="1028700" y="2680957"/>
            <a:ext cx="9635252" cy="2814320"/>
          </a:xfrm>
          <a:prstGeom prst="rect">
            <a:avLst/>
          </a:prstGeom>
        </p:spPr>
        <p:txBody>
          <a:bodyPr anchor="t" rtlCol="false" tIns="0" lIns="0" bIns="0" rIns="0">
            <a:spAutoFit/>
          </a:bodyPr>
          <a:lstStyle/>
          <a:p>
            <a:pPr algn="l" marL="690881" indent="-345440" lvl="1">
              <a:lnSpc>
                <a:spcPts val="4480"/>
              </a:lnSpc>
              <a:spcBef>
                <a:spcPct val="0"/>
              </a:spcBef>
              <a:buFont typeface="Arial"/>
              <a:buChar char="•"/>
            </a:pPr>
            <a:r>
              <a:rPr lang="en-US" sz="3200">
                <a:solidFill>
                  <a:srgbClr val="000000"/>
                </a:solidFill>
                <a:latin typeface="Arial"/>
                <a:ea typeface="Arial"/>
                <a:cs typeface="Arial"/>
                <a:sym typeface="Arial"/>
              </a:rPr>
              <a:t>Req</a:t>
            </a:r>
            <a:r>
              <a:rPr lang="en-US" sz="3200">
                <a:solidFill>
                  <a:srgbClr val="000000"/>
                </a:solidFill>
                <a:latin typeface="Arial"/>
                <a:ea typeface="Arial"/>
                <a:cs typeface="Arial"/>
                <a:sym typeface="Arial"/>
              </a:rPr>
              <a:t>uires internet/system availability</a:t>
            </a:r>
          </a:p>
          <a:p>
            <a:pPr algn="l" marL="690881" indent="-345440" lvl="1">
              <a:lnSpc>
                <a:spcPts val="4480"/>
              </a:lnSpc>
              <a:spcBef>
                <a:spcPct val="0"/>
              </a:spcBef>
              <a:buFont typeface="Arial"/>
              <a:buChar char="•"/>
            </a:pPr>
            <a:r>
              <a:rPr lang="en-US" sz="3200">
                <a:solidFill>
                  <a:srgbClr val="000000"/>
                </a:solidFill>
                <a:latin typeface="Arial"/>
                <a:ea typeface="Arial"/>
                <a:cs typeface="Arial"/>
                <a:sym typeface="Arial"/>
              </a:rPr>
              <a:t>Initial technical training required</a:t>
            </a:r>
          </a:p>
          <a:p>
            <a:pPr algn="l" marL="690881" indent="-345440" lvl="1">
              <a:lnSpc>
                <a:spcPts val="4480"/>
              </a:lnSpc>
              <a:spcBef>
                <a:spcPct val="0"/>
              </a:spcBef>
              <a:buFont typeface="Arial"/>
              <a:buChar char="•"/>
            </a:pPr>
            <a:r>
              <a:rPr lang="en-US" sz="3200">
                <a:solidFill>
                  <a:srgbClr val="000000"/>
                </a:solidFill>
                <a:latin typeface="Arial"/>
                <a:ea typeface="Arial"/>
                <a:cs typeface="Arial"/>
                <a:sym typeface="Arial"/>
              </a:rPr>
              <a:t>Database failure may interrupt service</a:t>
            </a:r>
          </a:p>
          <a:p>
            <a:pPr algn="l" marL="690881" indent="-345440" lvl="1">
              <a:lnSpc>
                <a:spcPts val="4480"/>
              </a:lnSpc>
              <a:spcBef>
                <a:spcPct val="0"/>
              </a:spcBef>
              <a:buFont typeface="Arial"/>
              <a:buChar char="•"/>
            </a:pPr>
            <a:r>
              <a:rPr lang="en-US" sz="3200">
                <a:solidFill>
                  <a:srgbClr val="000000"/>
                </a:solidFill>
                <a:latin typeface="Arial"/>
                <a:ea typeface="Arial"/>
                <a:cs typeface="Arial"/>
                <a:sym typeface="Arial"/>
              </a:rPr>
              <a:t>Security risks without proper authentication layers</a:t>
            </a:r>
          </a:p>
          <a:p>
            <a:pPr algn="l">
              <a:lnSpc>
                <a:spcPts val="448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42975"/>
            <a:ext cx="5779770"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HARDWARE REQUIREMENTS</a:t>
            </a:r>
          </a:p>
        </p:txBody>
      </p:sp>
      <p:sp>
        <p:nvSpPr>
          <p:cNvPr name="TextBox 3" id="3"/>
          <p:cNvSpPr txBox="true"/>
          <p:nvPr/>
        </p:nvSpPr>
        <p:spPr>
          <a:xfrm rot="0">
            <a:off x="1028700" y="2423144"/>
            <a:ext cx="7955995" cy="3255010"/>
          </a:xfrm>
          <a:prstGeom prst="rect">
            <a:avLst/>
          </a:prstGeom>
        </p:spPr>
        <p:txBody>
          <a:bodyPr anchor="t" rtlCol="false" tIns="0" lIns="0" bIns="0" rIns="0">
            <a:spAutoFit/>
          </a:bodyPr>
          <a:lstStyle/>
          <a:p>
            <a:pPr algn="l" marL="669291" indent="-334646" lvl="1">
              <a:lnSpc>
                <a:spcPts val="4340"/>
              </a:lnSpc>
              <a:buFont typeface="Arial"/>
              <a:buChar char="•"/>
            </a:pPr>
            <a:r>
              <a:rPr lang="en-US" sz="3100">
                <a:solidFill>
                  <a:srgbClr val="000000"/>
                </a:solidFill>
                <a:latin typeface="Arial"/>
                <a:ea typeface="Arial"/>
                <a:cs typeface="Arial"/>
                <a:sym typeface="Arial"/>
              </a:rPr>
              <a:t>Processor: Intel Core i3 or higher</a:t>
            </a:r>
          </a:p>
          <a:p>
            <a:pPr algn="l" marL="669291" indent="-334646" lvl="1">
              <a:lnSpc>
                <a:spcPts val="4340"/>
              </a:lnSpc>
              <a:buFont typeface="Arial"/>
              <a:buChar char="•"/>
            </a:pPr>
            <a:r>
              <a:rPr lang="en-US" sz="3100">
                <a:solidFill>
                  <a:srgbClr val="000000"/>
                </a:solidFill>
                <a:latin typeface="Arial"/>
                <a:ea typeface="Arial"/>
                <a:cs typeface="Arial"/>
                <a:sym typeface="Arial"/>
              </a:rPr>
              <a:t>RAM: 4 GB or more</a:t>
            </a:r>
          </a:p>
          <a:p>
            <a:pPr algn="l" marL="669291" indent="-334646" lvl="1">
              <a:lnSpc>
                <a:spcPts val="4340"/>
              </a:lnSpc>
              <a:buFont typeface="Arial"/>
              <a:buChar char="•"/>
            </a:pPr>
            <a:r>
              <a:rPr lang="en-US" sz="3100">
                <a:solidFill>
                  <a:srgbClr val="000000"/>
                </a:solidFill>
                <a:latin typeface="Arial"/>
                <a:ea typeface="Arial"/>
                <a:cs typeface="Arial"/>
                <a:sym typeface="Arial"/>
              </a:rPr>
              <a:t>Hard Disk: At least 20 GB of free space</a:t>
            </a:r>
          </a:p>
          <a:p>
            <a:pPr algn="l" marL="669291" indent="-334646" lvl="1">
              <a:lnSpc>
                <a:spcPts val="4340"/>
              </a:lnSpc>
              <a:buFont typeface="Arial"/>
              <a:buChar char="•"/>
            </a:pPr>
            <a:r>
              <a:rPr lang="en-US" sz="3100">
                <a:solidFill>
                  <a:srgbClr val="000000"/>
                </a:solidFill>
                <a:latin typeface="Arial"/>
                <a:ea typeface="Arial"/>
                <a:cs typeface="Arial"/>
                <a:sym typeface="Arial"/>
              </a:rPr>
              <a:t>Display: 1024 × 768 resolution or above</a:t>
            </a:r>
          </a:p>
          <a:p>
            <a:pPr algn="l" marL="669291" indent="-334646" lvl="1">
              <a:lnSpc>
                <a:spcPts val="4340"/>
              </a:lnSpc>
              <a:buFont typeface="Arial"/>
              <a:buChar char="•"/>
            </a:pPr>
            <a:r>
              <a:rPr lang="en-US" sz="3100">
                <a:solidFill>
                  <a:srgbClr val="000000"/>
                </a:solidFill>
                <a:latin typeface="Arial"/>
                <a:ea typeface="Arial"/>
                <a:cs typeface="Arial"/>
                <a:sym typeface="Arial"/>
              </a:rPr>
              <a:t>Internet connection for web-based access</a:t>
            </a:r>
          </a:p>
          <a:p>
            <a:pPr algn="l">
              <a:lnSpc>
                <a:spcPts val="434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53085"/>
            <a:ext cx="5802511" cy="566420"/>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Arial Bold"/>
                <a:ea typeface="Arial Bold"/>
                <a:cs typeface="Arial Bold"/>
                <a:sym typeface="Arial Bold"/>
              </a:rPr>
              <a:t>SOFTWARE REQUIREMENTS </a:t>
            </a:r>
          </a:p>
        </p:txBody>
      </p:sp>
      <p:sp>
        <p:nvSpPr>
          <p:cNvPr name="TextBox 3" id="3"/>
          <p:cNvSpPr txBox="true"/>
          <p:nvPr/>
        </p:nvSpPr>
        <p:spPr>
          <a:xfrm rot="0">
            <a:off x="1028700" y="2413619"/>
            <a:ext cx="8844558" cy="3376295"/>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Arial"/>
                <a:ea typeface="Arial"/>
                <a:cs typeface="Arial"/>
                <a:sym typeface="Arial"/>
              </a:rPr>
              <a:t>Operating System: Windows / Linux</a:t>
            </a:r>
          </a:p>
          <a:p>
            <a:pPr algn="l" marL="690881" indent="-345440" lvl="1">
              <a:lnSpc>
                <a:spcPts val="4480"/>
              </a:lnSpc>
              <a:buFont typeface="Arial"/>
              <a:buChar char="•"/>
            </a:pPr>
            <a:r>
              <a:rPr lang="en-US" sz="3200">
                <a:solidFill>
                  <a:srgbClr val="000000"/>
                </a:solidFill>
                <a:latin typeface="Arial"/>
                <a:ea typeface="Arial"/>
                <a:cs typeface="Arial"/>
                <a:sym typeface="Arial"/>
              </a:rPr>
              <a:t>IDE / Code Editor: VS Code / IntelliJ / Eclipse</a:t>
            </a:r>
          </a:p>
          <a:p>
            <a:pPr algn="l" marL="690881" indent="-345440" lvl="1">
              <a:lnSpc>
                <a:spcPts val="4480"/>
              </a:lnSpc>
              <a:buFont typeface="Arial"/>
              <a:buChar char="•"/>
            </a:pPr>
            <a:r>
              <a:rPr lang="en-US" sz="3200">
                <a:solidFill>
                  <a:srgbClr val="000000"/>
                </a:solidFill>
                <a:latin typeface="Arial"/>
                <a:ea typeface="Arial"/>
                <a:cs typeface="Arial"/>
                <a:sym typeface="Arial"/>
              </a:rPr>
              <a:t>Database: MySQL or PostgreSQL</a:t>
            </a:r>
          </a:p>
          <a:p>
            <a:pPr algn="l" marL="690881" indent="-345440" lvl="1">
              <a:lnSpc>
                <a:spcPts val="4480"/>
              </a:lnSpc>
              <a:buFont typeface="Arial"/>
              <a:buChar char="•"/>
            </a:pPr>
            <a:r>
              <a:rPr lang="en-US" sz="3200">
                <a:solidFill>
                  <a:srgbClr val="000000"/>
                </a:solidFill>
                <a:latin typeface="Arial"/>
                <a:ea typeface="Arial"/>
                <a:cs typeface="Arial"/>
                <a:sym typeface="Arial"/>
              </a:rPr>
              <a:t>Backend: Java / Python / Node.js</a:t>
            </a:r>
          </a:p>
          <a:p>
            <a:pPr algn="l" marL="690881" indent="-345440" lvl="1">
              <a:lnSpc>
                <a:spcPts val="4480"/>
              </a:lnSpc>
              <a:buFont typeface="Arial"/>
              <a:buChar char="•"/>
            </a:pPr>
            <a:r>
              <a:rPr lang="en-US" sz="3200">
                <a:solidFill>
                  <a:srgbClr val="000000"/>
                </a:solidFill>
                <a:latin typeface="Arial"/>
                <a:ea typeface="Arial"/>
                <a:cs typeface="Arial"/>
                <a:sym typeface="Arial"/>
              </a:rPr>
              <a:t>Browser: Chrome / Firefox / Edge</a:t>
            </a:r>
          </a:p>
          <a:p>
            <a:pPr algn="l">
              <a:lnSpc>
                <a:spcPts val="44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DAG3GRoEO2E</dc:identifier>
  <dcterms:modified xsi:type="dcterms:W3CDTF">2011-08-01T06:04:30Z</dcterms:modified>
  <cp:revision>1</cp:revision>
  <dc:title>course management</dc:title>
</cp:coreProperties>
</file>