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5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F21"/>
    <a:srgbClr val="2D9B4A"/>
    <a:srgbClr val="89B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5C5E9D-00A7-46E5-93ED-9BA5A3296007}" type="doc">
      <dgm:prSet loTypeId="urn:microsoft.com/office/officeart/2005/8/layout/hProcess9" loCatId="process" qsTypeId="urn:microsoft.com/office/officeart/2005/8/quickstyle/simple1" qsCatId="simple" csTypeId="urn:microsoft.com/office/officeart/2005/8/colors/accent6_4" csCatId="accent6" phldr="1"/>
      <dgm:spPr/>
    </dgm:pt>
    <dgm:pt modelId="{2E145F46-128A-4354-8135-9D40550234B3}">
      <dgm:prSet phldrT="[Text]"/>
      <dgm:spPr/>
      <dgm:t>
        <a:bodyPr/>
        <a:lstStyle/>
        <a:p>
          <a:r>
            <a:rPr lang="en-IN" dirty="0"/>
            <a:t>dht11</a:t>
          </a:r>
        </a:p>
      </dgm:t>
    </dgm:pt>
    <dgm:pt modelId="{BAFD2FEB-ED1F-4B0A-BAC5-E630C4801243}" type="parTrans" cxnId="{DE663B03-58A7-4C94-A807-6AC823896CF5}">
      <dgm:prSet/>
      <dgm:spPr/>
      <dgm:t>
        <a:bodyPr/>
        <a:lstStyle/>
        <a:p>
          <a:endParaRPr lang="en-IN"/>
        </a:p>
      </dgm:t>
    </dgm:pt>
    <dgm:pt modelId="{96C02754-B6FB-43AE-98E4-AB1103F6C11B}" type="sibTrans" cxnId="{DE663B03-58A7-4C94-A807-6AC823896CF5}">
      <dgm:prSet/>
      <dgm:spPr/>
      <dgm:t>
        <a:bodyPr/>
        <a:lstStyle/>
        <a:p>
          <a:endParaRPr lang="en-IN"/>
        </a:p>
      </dgm:t>
    </dgm:pt>
    <dgm:pt modelId="{A94D9384-F4A5-47E9-983A-31C673D4097C}">
      <dgm:prSet phldrT="[Text]"/>
      <dgm:spPr>
        <a:solidFill>
          <a:srgbClr val="2D9B4A"/>
        </a:solidFill>
      </dgm:spPr>
      <dgm:t>
        <a:bodyPr/>
        <a:lstStyle/>
        <a:p>
          <a:r>
            <a:rPr lang="en-IN" dirty="0"/>
            <a:t>Soil moisture sensor</a:t>
          </a:r>
        </a:p>
      </dgm:t>
    </dgm:pt>
    <dgm:pt modelId="{8F612EE2-EFDE-4764-9A8E-27D79288F0C2}" type="parTrans" cxnId="{A9570446-D596-4A86-A08F-3207C1A48E3C}">
      <dgm:prSet/>
      <dgm:spPr/>
      <dgm:t>
        <a:bodyPr/>
        <a:lstStyle/>
        <a:p>
          <a:endParaRPr lang="en-IN"/>
        </a:p>
      </dgm:t>
    </dgm:pt>
    <dgm:pt modelId="{32F3B79A-1689-412F-A79F-1ABF3B8AFF28}" type="sibTrans" cxnId="{A9570446-D596-4A86-A08F-3207C1A48E3C}">
      <dgm:prSet/>
      <dgm:spPr/>
      <dgm:t>
        <a:bodyPr/>
        <a:lstStyle/>
        <a:p>
          <a:endParaRPr lang="en-IN"/>
        </a:p>
      </dgm:t>
    </dgm:pt>
    <dgm:pt modelId="{DFEE9B11-F30C-4A0E-9B48-6A5E0560D5E2}">
      <dgm:prSet phldrT="[Text]"/>
      <dgm:spPr>
        <a:solidFill>
          <a:srgbClr val="92D050"/>
        </a:solidFill>
      </dgm:spPr>
      <dgm:t>
        <a:bodyPr/>
        <a:lstStyle/>
        <a:p>
          <a:r>
            <a:rPr lang="en-IN" dirty="0"/>
            <a:t>esp8266</a:t>
          </a:r>
        </a:p>
      </dgm:t>
    </dgm:pt>
    <dgm:pt modelId="{9E065BF8-BAF9-4CE6-805C-4FFC8F0FC6D2}" type="parTrans" cxnId="{46CF74D3-2D7E-4B13-BBE5-0C8198CCEC55}">
      <dgm:prSet/>
      <dgm:spPr/>
      <dgm:t>
        <a:bodyPr/>
        <a:lstStyle/>
        <a:p>
          <a:endParaRPr lang="en-IN"/>
        </a:p>
      </dgm:t>
    </dgm:pt>
    <dgm:pt modelId="{7700CC94-0EC8-4B9A-9FB9-5076D72AF347}" type="sibTrans" cxnId="{46CF74D3-2D7E-4B13-BBE5-0C8198CCEC55}">
      <dgm:prSet/>
      <dgm:spPr/>
      <dgm:t>
        <a:bodyPr/>
        <a:lstStyle/>
        <a:p>
          <a:endParaRPr lang="en-IN"/>
        </a:p>
      </dgm:t>
    </dgm:pt>
    <dgm:pt modelId="{DE33F7DA-C54F-4210-BCBF-8F31B4A08D9C}" type="pres">
      <dgm:prSet presAssocID="{375C5E9D-00A7-46E5-93ED-9BA5A3296007}" presName="CompostProcess" presStyleCnt="0">
        <dgm:presLayoutVars>
          <dgm:dir/>
          <dgm:resizeHandles val="exact"/>
        </dgm:presLayoutVars>
      </dgm:prSet>
      <dgm:spPr/>
    </dgm:pt>
    <dgm:pt modelId="{B3212E62-A1AA-40EE-B825-A4573BC74DE5}" type="pres">
      <dgm:prSet presAssocID="{375C5E9D-00A7-46E5-93ED-9BA5A3296007}" presName="arrow" presStyleLbl="bgShp" presStyleIdx="0" presStyleCnt="1" custLinFactNeighborX="-45369" custLinFactNeighborY="6188"/>
      <dgm:spPr/>
    </dgm:pt>
    <dgm:pt modelId="{C799CDE1-DCE6-4627-9A29-138F12EEE857}" type="pres">
      <dgm:prSet presAssocID="{375C5E9D-00A7-46E5-93ED-9BA5A3296007}" presName="linearProcess" presStyleCnt="0"/>
      <dgm:spPr/>
    </dgm:pt>
    <dgm:pt modelId="{8786C944-C0D2-4A67-924C-A6FF4FDBF1A3}" type="pres">
      <dgm:prSet presAssocID="{2E145F46-128A-4354-8135-9D40550234B3}" presName="textNode" presStyleLbl="node1" presStyleIdx="0" presStyleCnt="3" custScaleX="73813" custScaleY="79111" custLinFactX="-22251" custLinFactNeighborX="-100000" custLinFactNeighborY="-3212">
        <dgm:presLayoutVars>
          <dgm:bulletEnabled val="1"/>
        </dgm:presLayoutVars>
      </dgm:prSet>
      <dgm:spPr/>
    </dgm:pt>
    <dgm:pt modelId="{CF06C863-648E-42B8-B69A-01D1170F65B5}" type="pres">
      <dgm:prSet presAssocID="{96C02754-B6FB-43AE-98E4-AB1103F6C11B}" presName="sibTrans" presStyleCnt="0"/>
      <dgm:spPr/>
    </dgm:pt>
    <dgm:pt modelId="{CEC0E535-CCDA-465C-B81C-2234BEB424AD}" type="pres">
      <dgm:prSet presAssocID="{A94D9384-F4A5-47E9-983A-31C673D4097C}" presName="textNode" presStyleLbl="node1" presStyleIdx="1" presStyleCnt="3" custScaleX="70990" custScaleY="79051" custLinFactX="-30242" custLinFactNeighborX="-100000" custLinFactNeighborY="-4092">
        <dgm:presLayoutVars>
          <dgm:bulletEnabled val="1"/>
        </dgm:presLayoutVars>
      </dgm:prSet>
      <dgm:spPr/>
    </dgm:pt>
    <dgm:pt modelId="{83D2468C-C57D-47DF-BFE9-413673B16C57}" type="pres">
      <dgm:prSet presAssocID="{32F3B79A-1689-412F-A79F-1ABF3B8AFF28}" presName="sibTrans" presStyleCnt="0"/>
      <dgm:spPr/>
    </dgm:pt>
    <dgm:pt modelId="{4B02835C-0940-4F24-B6A3-CD2F48477DEC}" type="pres">
      <dgm:prSet presAssocID="{DFEE9B11-F30C-4A0E-9B48-6A5E0560D5E2}" presName="textNode" presStyleLbl="node1" presStyleIdx="2" presStyleCnt="3" custScaleX="69192" custScaleY="81780" custLinFactX="-38132" custLinFactNeighborX="-100000" custLinFactNeighborY="-4547">
        <dgm:presLayoutVars>
          <dgm:bulletEnabled val="1"/>
        </dgm:presLayoutVars>
      </dgm:prSet>
      <dgm:spPr/>
    </dgm:pt>
  </dgm:ptLst>
  <dgm:cxnLst>
    <dgm:cxn modelId="{DE663B03-58A7-4C94-A807-6AC823896CF5}" srcId="{375C5E9D-00A7-46E5-93ED-9BA5A3296007}" destId="{2E145F46-128A-4354-8135-9D40550234B3}" srcOrd="0" destOrd="0" parTransId="{BAFD2FEB-ED1F-4B0A-BAC5-E630C4801243}" sibTransId="{96C02754-B6FB-43AE-98E4-AB1103F6C11B}"/>
    <dgm:cxn modelId="{11D87A07-A85A-4BCF-B99B-4FBDD8D446D6}" type="presOf" srcId="{A94D9384-F4A5-47E9-983A-31C673D4097C}" destId="{CEC0E535-CCDA-465C-B81C-2234BEB424AD}" srcOrd="0" destOrd="0" presId="urn:microsoft.com/office/officeart/2005/8/layout/hProcess9"/>
    <dgm:cxn modelId="{3F9D6231-2410-4E9A-9C27-1161BB201D7E}" type="presOf" srcId="{2E145F46-128A-4354-8135-9D40550234B3}" destId="{8786C944-C0D2-4A67-924C-A6FF4FDBF1A3}" srcOrd="0" destOrd="0" presId="urn:microsoft.com/office/officeart/2005/8/layout/hProcess9"/>
    <dgm:cxn modelId="{A9570446-D596-4A86-A08F-3207C1A48E3C}" srcId="{375C5E9D-00A7-46E5-93ED-9BA5A3296007}" destId="{A94D9384-F4A5-47E9-983A-31C673D4097C}" srcOrd="1" destOrd="0" parTransId="{8F612EE2-EFDE-4764-9A8E-27D79288F0C2}" sibTransId="{32F3B79A-1689-412F-A79F-1ABF3B8AFF28}"/>
    <dgm:cxn modelId="{D61A2F4F-7A6B-4474-92D2-D6658C2910C8}" type="presOf" srcId="{DFEE9B11-F30C-4A0E-9B48-6A5E0560D5E2}" destId="{4B02835C-0940-4F24-B6A3-CD2F48477DEC}" srcOrd="0" destOrd="0" presId="urn:microsoft.com/office/officeart/2005/8/layout/hProcess9"/>
    <dgm:cxn modelId="{9CB77879-7748-4B81-82D4-060A8503D557}" type="presOf" srcId="{375C5E9D-00A7-46E5-93ED-9BA5A3296007}" destId="{DE33F7DA-C54F-4210-BCBF-8F31B4A08D9C}" srcOrd="0" destOrd="0" presId="urn:microsoft.com/office/officeart/2005/8/layout/hProcess9"/>
    <dgm:cxn modelId="{46CF74D3-2D7E-4B13-BBE5-0C8198CCEC55}" srcId="{375C5E9D-00A7-46E5-93ED-9BA5A3296007}" destId="{DFEE9B11-F30C-4A0E-9B48-6A5E0560D5E2}" srcOrd="2" destOrd="0" parTransId="{9E065BF8-BAF9-4CE6-805C-4FFC8F0FC6D2}" sibTransId="{7700CC94-0EC8-4B9A-9FB9-5076D72AF347}"/>
    <dgm:cxn modelId="{4F12FAD3-8AF1-4F8D-A82A-A4F117A8015C}" type="presParOf" srcId="{DE33F7DA-C54F-4210-BCBF-8F31B4A08D9C}" destId="{B3212E62-A1AA-40EE-B825-A4573BC74DE5}" srcOrd="0" destOrd="0" presId="urn:microsoft.com/office/officeart/2005/8/layout/hProcess9"/>
    <dgm:cxn modelId="{7B50E053-B63E-443E-A10D-8C45C8F9C74D}" type="presParOf" srcId="{DE33F7DA-C54F-4210-BCBF-8F31B4A08D9C}" destId="{C799CDE1-DCE6-4627-9A29-138F12EEE857}" srcOrd="1" destOrd="0" presId="urn:microsoft.com/office/officeart/2005/8/layout/hProcess9"/>
    <dgm:cxn modelId="{5A92F661-6BE3-4A5D-825D-3A9E770527FF}" type="presParOf" srcId="{C799CDE1-DCE6-4627-9A29-138F12EEE857}" destId="{8786C944-C0D2-4A67-924C-A6FF4FDBF1A3}" srcOrd="0" destOrd="0" presId="urn:microsoft.com/office/officeart/2005/8/layout/hProcess9"/>
    <dgm:cxn modelId="{A07C3D19-1EA0-4469-B786-B71B5B19CC89}" type="presParOf" srcId="{C799CDE1-DCE6-4627-9A29-138F12EEE857}" destId="{CF06C863-648E-42B8-B69A-01D1170F65B5}" srcOrd="1" destOrd="0" presId="urn:microsoft.com/office/officeart/2005/8/layout/hProcess9"/>
    <dgm:cxn modelId="{0C8289D8-3292-45AF-9992-C9ECF8FF3F7A}" type="presParOf" srcId="{C799CDE1-DCE6-4627-9A29-138F12EEE857}" destId="{CEC0E535-CCDA-465C-B81C-2234BEB424AD}" srcOrd="2" destOrd="0" presId="urn:microsoft.com/office/officeart/2005/8/layout/hProcess9"/>
    <dgm:cxn modelId="{68A40819-B7AE-4FF8-A860-414A7298151E}" type="presParOf" srcId="{C799CDE1-DCE6-4627-9A29-138F12EEE857}" destId="{83D2468C-C57D-47DF-BFE9-413673B16C57}" srcOrd="3" destOrd="0" presId="urn:microsoft.com/office/officeart/2005/8/layout/hProcess9"/>
    <dgm:cxn modelId="{69A432D2-1E54-42DB-80B5-6301F2EC757D}" type="presParOf" srcId="{C799CDE1-DCE6-4627-9A29-138F12EEE857}" destId="{4B02835C-0940-4F24-B6A3-CD2F48477DE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12E62-A1AA-40EE-B825-A4573BC74DE5}">
      <dsp:nvSpPr>
        <dsp:cNvPr id="0" name=""/>
        <dsp:cNvSpPr/>
      </dsp:nvSpPr>
      <dsp:spPr>
        <a:xfrm>
          <a:off x="0" y="0"/>
          <a:ext cx="7835848" cy="5130627"/>
        </a:xfrm>
        <a:prstGeom prst="rightArrow">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6C944-C0D2-4A67-924C-A6FF4FDBF1A3}">
      <dsp:nvSpPr>
        <dsp:cNvPr id="0" name=""/>
        <dsp:cNvSpPr/>
      </dsp:nvSpPr>
      <dsp:spPr>
        <a:xfrm>
          <a:off x="165620" y="1687617"/>
          <a:ext cx="2190217" cy="1623556"/>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dht11</a:t>
          </a:r>
        </a:p>
      </dsp:txBody>
      <dsp:txXfrm>
        <a:off x="244875" y="1766872"/>
        <a:ext cx="2031707" cy="1465046"/>
      </dsp:txXfrm>
    </dsp:sp>
    <dsp:sp modelId="{CEC0E535-CCDA-465C-B81C-2234BEB424AD}">
      <dsp:nvSpPr>
        <dsp:cNvPr id="0" name=""/>
        <dsp:cNvSpPr/>
      </dsp:nvSpPr>
      <dsp:spPr>
        <a:xfrm>
          <a:off x="2423011" y="1670173"/>
          <a:ext cx="2106451" cy="1622324"/>
        </a:xfrm>
        <a:prstGeom prst="roundRect">
          <a:avLst/>
        </a:prstGeom>
        <a:solidFill>
          <a:srgbClr val="2D9B4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Soil moisture sensor</a:t>
          </a:r>
        </a:p>
      </dsp:txBody>
      <dsp:txXfrm>
        <a:off x="2502206" y="1749368"/>
        <a:ext cx="1948061" cy="1463934"/>
      </dsp:txXfrm>
    </dsp:sp>
    <dsp:sp modelId="{4B02835C-0940-4F24-B6A3-CD2F48477DEC}">
      <dsp:nvSpPr>
        <dsp:cNvPr id="0" name=""/>
        <dsp:cNvSpPr/>
      </dsp:nvSpPr>
      <dsp:spPr>
        <a:xfrm>
          <a:off x="4599634" y="1632832"/>
          <a:ext cx="2053100" cy="167833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esp8266</a:t>
          </a:r>
        </a:p>
      </dsp:txBody>
      <dsp:txXfrm>
        <a:off x="4681563" y="1714761"/>
        <a:ext cx="1889242" cy="15144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A6770-9350-44DB-8D72-EC81899D5366}" type="datetimeFigureOut">
              <a:rPr lang="en-IN" smtClean="0"/>
              <a:t>28-06-2023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ABCB3-892C-4B52-9AD4-A8D142F5189F}" type="slidenum">
              <a:rPr lang="en-IN" smtClean="0"/>
              <a:t>‹#›</a:t>
            </a:fld>
            <a:endParaRPr lang="en-IN"/>
          </a:p>
        </p:txBody>
      </p:sp>
    </p:spTree>
    <p:extLst>
      <p:ext uri="{BB962C8B-B14F-4D97-AF65-F5344CB8AC3E}">
        <p14:creationId xmlns:p14="http://schemas.microsoft.com/office/powerpoint/2010/main" val="395309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CCA0-4ADC-5052-6627-1CBC5A457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68A6B1-02E9-2EFD-63AD-45CFA48C7F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069C7A-D7F7-2310-8F00-49D6C00A046F}"/>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5" name="Footer Placeholder 4">
            <a:extLst>
              <a:ext uri="{FF2B5EF4-FFF2-40B4-BE49-F238E27FC236}">
                <a16:creationId xmlns:a16="http://schemas.microsoft.com/office/drawing/2014/main" id="{E7E189E3-A082-519D-C557-C942C7C63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10F994-CD14-8A35-A66E-DA1A6256C526}"/>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38582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746C-6C27-9DA4-C5DE-D35CD1F35D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3354BD-E6D4-9784-4BFC-C2AB03B72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E85442-8331-54B3-872E-92F53C4DC353}"/>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5" name="Footer Placeholder 4">
            <a:extLst>
              <a:ext uri="{FF2B5EF4-FFF2-40B4-BE49-F238E27FC236}">
                <a16:creationId xmlns:a16="http://schemas.microsoft.com/office/drawing/2014/main" id="{E9E17B17-1986-68B4-1777-116DB726C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7F9E1-78F5-93E9-C5D9-D2EB04DE44E7}"/>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416479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72B56-B0A7-0277-9622-11770ABF48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B5944A-527C-A98D-10D4-DF5D13029C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474E1-3D83-8E79-5635-C62D296ECAC3}"/>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5" name="Footer Placeholder 4">
            <a:extLst>
              <a:ext uri="{FF2B5EF4-FFF2-40B4-BE49-F238E27FC236}">
                <a16:creationId xmlns:a16="http://schemas.microsoft.com/office/drawing/2014/main" id="{3B8A01B2-E4FC-F604-2F66-FAF1408FB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B3CFE-24A1-35FD-4539-E7FB4D1488F9}"/>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346982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CCED-A9D1-0960-BEE0-D776E19B7D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99ABA0-2B0D-BB65-BDEB-CEAB5F75B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E7FFC-012B-4C80-AE2E-22C6228D7262}"/>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5" name="Footer Placeholder 4">
            <a:extLst>
              <a:ext uri="{FF2B5EF4-FFF2-40B4-BE49-F238E27FC236}">
                <a16:creationId xmlns:a16="http://schemas.microsoft.com/office/drawing/2014/main" id="{90845357-5C8A-7180-B434-8DB51DF5F2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16FAB-6E91-EAE2-945F-FB0D9B259FCA}"/>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273206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B93B-47E2-CC3C-D191-A94D6AB07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8A309D-6878-4B20-9B29-CC04EDA40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3024EB-CB6F-4F34-30A3-6AB43073EB09}"/>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5" name="Footer Placeholder 4">
            <a:extLst>
              <a:ext uri="{FF2B5EF4-FFF2-40B4-BE49-F238E27FC236}">
                <a16:creationId xmlns:a16="http://schemas.microsoft.com/office/drawing/2014/main" id="{B2A4D8CA-64A1-AAA1-DBDC-F19050E24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68C90-7C34-9E94-59F1-DE13F1802D4D}"/>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122854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B16E-29E6-514B-0B31-EF6EEDA0B2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FAE412-81E2-A66B-A5E0-DD11402C42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FC6109-CB16-8471-3D2D-1E81962551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F10E14-4433-D187-DAD4-F98233A95BFE}"/>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6" name="Footer Placeholder 5">
            <a:extLst>
              <a:ext uri="{FF2B5EF4-FFF2-40B4-BE49-F238E27FC236}">
                <a16:creationId xmlns:a16="http://schemas.microsoft.com/office/drawing/2014/main" id="{7355C992-B3CE-296C-4388-4B68B0BFAE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9BE930-66B3-7086-73A0-5162C8DC8216}"/>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171405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58A2-C5F7-B383-5E8F-CE3A8855C0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B13D82-5A15-395A-1CB7-344F2B927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04BE80-0D7E-5002-3220-9199CBDB82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523C7B-24A6-8CC8-9F4B-41503B074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B3DDB0-28D7-B9F4-ADB3-BEB6530A2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FD39C3-F814-CDC5-34DE-42D79ABFCB17}"/>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8" name="Footer Placeholder 7">
            <a:extLst>
              <a:ext uri="{FF2B5EF4-FFF2-40B4-BE49-F238E27FC236}">
                <a16:creationId xmlns:a16="http://schemas.microsoft.com/office/drawing/2014/main" id="{C09A4A3B-07FF-5045-FACF-6B797CB066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9EB413-14E0-03F3-1829-770E8F640392}"/>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34793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4C2-0C03-2C47-CB45-12B4EC56B2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188F66-5BD2-9AEC-21BD-A8A4C422385D}"/>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4" name="Footer Placeholder 3">
            <a:extLst>
              <a:ext uri="{FF2B5EF4-FFF2-40B4-BE49-F238E27FC236}">
                <a16:creationId xmlns:a16="http://schemas.microsoft.com/office/drawing/2014/main" id="{4825E711-538C-E33A-13A4-806FB3D7A1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278EF6-D073-DA2F-B06A-45BA9B376595}"/>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21492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44AFF-EACC-6A28-FF38-A7A5D9B57945}"/>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3" name="Footer Placeholder 2">
            <a:extLst>
              <a:ext uri="{FF2B5EF4-FFF2-40B4-BE49-F238E27FC236}">
                <a16:creationId xmlns:a16="http://schemas.microsoft.com/office/drawing/2014/main" id="{9FAF45F7-5735-3C13-409E-42DC7E5CDE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68B35C-819B-A7CF-72B2-BB9EBF333454}"/>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423144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92C0-8FC6-A38D-974C-29287E5E1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3427F0-B7E4-96D6-4CF1-51C075502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9B81C6-F14B-BB19-D466-03C70FB9C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07EC2-B419-5E50-1901-475455F3F5B5}"/>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6" name="Footer Placeholder 5">
            <a:extLst>
              <a:ext uri="{FF2B5EF4-FFF2-40B4-BE49-F238E27FC236}">
                <a16:creationId xmlns:a16="http://schemas.microsoft.com/office/drawing/2014/main" id="{D8C19475-5526-489E-E859-1A4282D38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B251D-659F-AEB3-55BA-0AF27ACE851E}"/>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141855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C6F0-ACB4-FFEA-2C79-F0E996EAD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B73D0-0238-2A83-0071-E1806C3A38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539A53-5D6C-0A07-065D-CB801DC62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D9F17-8E5A-469C-4E21-3833D5D5EAC0}"/>
              </a:ext>
            </a:extLst>
          </p:cNvPr>
          <p:cNvSpPr>
            <a:spLocks noGrp="1"/>
          </p:cNvSpPr>
          <p:nvPr>
            <p:ph type="dt" sz="half" idx="10"/>
          </p:nvPr>
        </p:nvSpPr>
        <p:spPr/>
        <p:txBody>
          <a:bodyPr/>
          <a:lstStyle/>
          <a:p>
            <a:fld id="{6BB710E9-F179-4CE1-80C6-7F3E7EB30674}" type="datetimeFigureOut">
              <a:rPr lang="en-IN" smtClean="0"/>
              <a:t>28-06-2023</a:t>
            </a:fld>
            <a:endParaRPr lang="en-IN"/>
          </a:p>
        </p:txBody>
      </p:sp>
      <p:sp>
        <p:nvSpPr>
          <p:cNvPr id="6" name="Footer Placeholder 5">
            <a:extLst>
              <a:ext uri="{FF2B5EF4-FFF2-40B4-BE49-F238E27FC236}">
                <a16:creationId xmlns:a16="http://schemas.microsoft.com/office/drawing/2014/main" id="{6AD1CCA4-E715-7D58-C931-B0501BFF81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F26D9A-DBC3-D217-8347-BE52E4DD65C2}"/>
              </a:ext>
            </a:extLst>
          </p:cNvPr>
          <p:cNvSpPr>
            <a:spLocks noGrp="1"/>
          </p:cNvSpPr>
          <p:nvPr>
            <p:ph type="sldNum" sz="quarter" idx="12"/>
          </p:nvPr>
        </p:nvSpPr>
        <p:spPr/>
        <p:txBody>
          <a:bodyPr/>
          <a:lstStyle/>
          <a:p>
            <a:fld id="{8BEBF285-0184-4CFD-8B96-F4AA50973C4B}" type="slidenum">
              <a:rPr lang="en-IN" smtClean="0"/>
              <a:t>‹#›</a:t>
            </a:fld>
            <a:endParaRPr lang="en-IN"/>
          </a:p>
        </p:txBody>
      </p:sp>
    </p:spTree>
    <p:extLst>
      <p:ext uri="{BB962C8B-B14F-4D97-AF65-F5344CB8AC3E}">
        <p14:creationId xmlns:p14="http://schemas.microsoft.com/office/powerpoint/2010/main" val="259013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2CD9C-66A9-8D25-504C-DDE2A8A30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6FD49D-CFB1-2F04-7843-A719CF3C9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3657A-FE72-3AB0-CDF3-94238F2862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710E9-F179-4CE1-80C6-7F3E7EB30674}" type="datetimeFigureOut">
              <a:rPr lang="en-IN" smtClean="0"/>
              <a:t>28-06-2023</a:t>
            </a:fld>
            <a:endParaRPr lang="en-IN"/>
          </a:p>
        </p:txBody>
      </p:sp>
      <p:sp>
        <p:nvSpPr>
          <p:cNvPr id="5" name="Footer Placeholder 4">
            <a:extLst>
              <a:ext uri="{FF2B5EF4-FFF2-40B4-BE49-F238E27FC236}">
                <a16:creationId xmlns:a16="http://schemas.microsoft.com/office/drawing/2014/main" id="{853AFFF9-623B-7033-F426-F35B246FC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139BCF-C4E6-0528-439E-DB22731D8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BF285-0184-4CFD-8B96-F4AA50973C4B}" type="slidenum">
              <a:rPr lang="en-IN" smtClean="0"/>
              <a:t>‹#›</a:t>
            </a:fld>
            <a:endParaRPr lang="en-IN"/>
          </a:p>
        </p:txBody>
      </p:sp>
    </p:spTree>
    <p:extLst>
      <p:ext uri="{BB962C8B-B14F-4D97-AF65-F5344CB8AC3E}">
        <p14:creationId xmlns:p14="http://schemas.microsoft.com/office/powerpoint/2010/main" val="214422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mmer green field">
            <a:extLst>
              <a:ext uri="{FF2B5EF4-FFF2-40B4-BE49-F238E27FC236}">
                <a16:creationId xmlns:a16="http://schemas.microsoft.com/office/drawing/2014/main" id="{92AD1266-56D3-51DF-9924-BCB8E0F51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Arrow: Pentagon 6">
            <a:extLst>
              <a:ext uri="{FF2B5EF4-FFF2-40B4-BE49-F238E27FC236}">
                <a16:creationId xmlns:a16="http://schemas.microsoft.com/office/drawing/2014/main" id="{68B1B6AB-1BDE-A6AE-49D7-6EF10B9947D0}"/>
              </a:ext>
            </a:extLst>
          </p:cNvPr>
          <p:cNvSpPr/>
          <p:nvPr/>
        </p:nvSpPr>
        <p:spPr>
          <a:xfrm>
            <a:off x="0" y="3713584"/>
            <a:ext cx="4674637" cy="2043404"/>
          </a:xfrm>
          <a:prstGeom prst="homePlat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       Yuvan Srivarshan D </a:t>
            </a:r>
          </a:p>
          <a:p>
            <a:pPr algn="ctr"/>
            <a:r>
              <a:rPr lang="en-IN" dirty="0"/>
              <a:t>   Ajay Harriesh T</a:t>
            </a:r>
          </a:p>
          <a:p>
            <a:r>
              <a:rPr lang="en-IN" dirty="0"/>
              <a:t>	        Ameer Khan M S</a:t>
            </a:r>
          </a:p>
        </p:txBody>
      </p:sp>
      <p:sp>
        <p:nvSpPr>
          <p:cNvPr id="10" name="TextBox 9">
            <a:extLst>
              <a:ext uri="{FF2B5EF4-FFF2-40B4-BE49-F238E27FC236}">
                <a16:creationId xmlns:a16="http://schemas.microsoft.com/office/drawing/2014/main" id="{E32922A5-316D-33F9-47C1-E1407A08F149}"/>
              </a:ext>
            </a:extLst>
          </p:cNvPr>
          <p:cNvSpPr txBox="1"/>
          <p:nvPr/>
        </p:nvSpPr>
        <p:spPr>
          <a:xfrm flipH="1">
            <a:off x="74178" y="3713584"/>
            <a:ext cx="1867056" cy="400110"/>
          </a:xfrm>
          <a:prstGeom prst="rect">
            <a:avLst/>
          </a:prstGeom>
          <a:noFill/>
        </p:spPr>
        <p:txBody>
          <a:bodyPr wrap="square" rtlCol="0">
            <a:spAutoFit/>
          </a:bodyPr>
          <a:lstStyle/>
          <a:p>
            <a:r>
              <a:rPr lang="en-IN" sz="2000" dirty="0">
                <a:solidFill>
                  <a:schemeClr val="accent6">
                    <a:lumMod val="60000"/>
                    <a:lumOff val="40000"/>
                  </a:schemeClr>
                </a:solidFill>
              </a:rPr>
              <a:t>Team Members:</a:t>
            </a:r>
          </a:p>
        </p:txBody>
      </p:sp>
      <p:sp>
        <p:nvSpPr>
          <p:cNvPr id="11" name="TextBox 10">
            <a:extLst>
              <a:ext uri="{FF2B5EF4-FFF2-40B4-BE49-F238E27FC236}">
                <a16:creationId xmlns:a16="http://schemas.microsoft.com/office/drawing/2014/main" id="{0021F427-6C9D-4974-50CA-181EB374EBB3}"/>
              </a:ext>
            </a:extLst>
          </p:cNvPr>
          <p:cNvSpPr txBox="1"/>
          <p:nvPr/>
        </p:nvSpPr>
        <p:spPr>
          <a:xfrm>
            <a:off x="1700503" y="1000487"/>
            <a:ext cx="8790992"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Bahnschrift SemiLight" panose="020B0502040204020203" pitchFamily="34" charset="0"/>
              </a:rPr>
              <a:t>Automatic irriga</a:t>
            </a:r>
            <a:r>
              <a:rPr lang="en-IN" sz="5400" dirty="0">
                <a:latin typeface="Bahnschrift SemiLight" panose="020B0502040204020203" pitchFamily="34" charset="0"/>
              </a:rPr>
              <a:t>tion system</a:t>
            </a:r>
          </a:p>
        </p:txBody>
      </p:sp>
    </p:spTree>
    <p:extLst>
      <p:ext uri="{BB962C8B-B14F-4D97-AF65-F5344CB8AC3E}">
        <p14:creationId xmlns:p14="http://schemas.microsoft.com/office/powerpoint/2010/main" val="294238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4098" name="Picture 2" descr="ESP8266 WiFi Module ESP-01-S with 1MB Memory - Connects Arduino To The ...">
            <a:extLst>
              <a:ext uri="{FF2B5EF4-FFF2-40B4-BE49-F238E27FC236}">
                <a16:creationId xmlns:a16="http://schemas.microsoft.com/office/drawing/2014/main" id="{87055B72-B1F6-E8B0-B45B-1577ADAE3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71" y="1861983"/>
            <a:ext cx="4840749" cy="41762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0C4383B-549C-937C-CD6D-4E3BAF88B60F}"/>
              </a:ext>
            </a:extLst>
          </p:cNvPr>
          <p:cNvSpPr txBox="1"/>
          <p:nvPr/>
        </p:nvSpPr>
        <p:spPr>
          <a:xfrm>
            <a:off x="698091" y="496599"/>
            <a:ext cx="2910348" cy="646331"/>
          </a:xfrm>
          <a:prstGeom prst="rect">
            <a:avLst/>
          </a:prstGeom>
          <a:noFill/>
        </p:spPr>
        <p:txBody>
          <a:bodyPr wrap="square" rtlCol="0">
            <a:spAutoFit/>
          </a:bodyPr>
          <a:lstStyle/>
          <a:p>
            <a:r>
              <a:rPr lang="en-IN" sz="3600" dirty="0">
                <a:solidFill>
                  <a:srgbClr val="344F21"/>
                </a:solidFill>
                <a:latin typeface="Palatino Linotype" panose="02040502050505030304" pitchFamily="18" charset="0"/>
              </a:rPr>
              <a:t>ESP8266 :</a:t>
            </a:r>
          </a:p>
        </p:txBody>
      </p:sp>
      <p:sp>
        <p:nvSpPr>
          <p:cNvPr id="3" name="TextBox 2">
            <a:extLst>
              <a:ext uri="{FF2B5EF4-FFF2-40B4-BE49-F238E27FC236}">
                <a16:creationId xmlns:a16="http://schemas.microsoft.com/office/drawing/2014/main" id="{0304A4A6-2EFA-1D83-85F9-E91E5BDA761C}"/>
              </a:ext>
            </a:extLst>
          </p:cNvPr>
          <p:cNvSpPr txBox="1"/>
          <p:nvPr/>
        </p:nvSpPr>
        <p:spPr>
          <a:xfrm>
            <a:off x="6292645" y="1974331"/>
            <a:ext cx="4709652" cy="3785652"/>
          </a:xfrm>
          <a:prstGeom prst="rect">
            <a:avLst/>
          </a:prstGeom>
          <a:noFill/>
        </p:spPr>
        <p:txBody>
          <a:bodyPr wrap="square" rtlCol="0">
            <a:spAutoFit/>
          </a:bodyPr>
          <a:lstStyle/>
          <a:p>
            <a:r>
              <a:rPr lang="en-US" sz="2400" dirty="0">
                <a:solidFill>
                  <a:schemeClr val="accent6">
                    <a:lumMod val="50000"/>
                  </a:schemeClr>
                </a:solidFill>
              </a:rPr>
              <a:t>The ESP8266 is a low-cost Wi-Fi microchip, with built-in TCP/IP networking software, and microcontroller capability.</a:t>
            </a:r>
          </a:p>
          <a:p>
            <a:r>
              <a:rPr lang="en-US" sz="2400" dirty="0">
                <a:solidFill>
                  <a:schemeClr val="accent6">
                    <a:lumMod val="50000"/>
                  </a:schemeClr>
                </a:solidFill>
              </a:rPr>
              <a:t>Actually this ESP8266 helps this whole irrigation system to connect with IOT and get report of measures together. And we use thingSpeak platform to view the output readings from any where.</a:t>
            </a:r>
            <a:endParaRPr lang="en-IN" sz="2400" dirty="0">
              <a:solidFill>
                <a:schemeClr val="accent6">
                  <a:lumMod val="50000"/>
                </a:schemeClr>
              </a:solidFill>
            </a:endParaRPr>
          </a:p>
        </p:txBody>
      </p:sp>
    </p:spTree>
    <p:extLst>
      <p:ext uri="{BB962C8B-B14F-4D97-AF65-F5344CB8AC3E}">
        <p14:creationId xmlns:p14="http://schemas.microsoft.com/office/powerpoint/2010/main" val="1717149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122" name="Picture 2" descr="Arduino Uno R3 Microcontroller">
            <a:extLst>
              <a:ext uri="{FF2B5EF4-FFF2-40B4-BE49-F238E27FC236}">
                <a16:creationId xmlns:a16="http://schemas.microsoft.com/office/drawing/2014/main" id="{E2F41BC0-5547-3D30-7F95-BCBB60304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110" y="1204452"/>
            <a:ext cx="5528797" cy="47440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4C1645E-F37E-4BAD-2A63-D5C8D567D8FA}"/>
              </a:ext>
            </a:extLst>
          </p:cNvPr>
          <p:cNvSpPr txBox="1"/>
          <p:nvPr/>
        </p:nvSpPr>
        <p:spPr>
          <a:xfrm>
            <a:off x="1081548" y="1868129"/>
            <a:ext cx="3932904" cy="4524315"/>
          </a:xfrm>
          <a:prstGeom prst="rect">
            <a:avLst/>
          </a:prstGeom>
          <a:noFill/>
        </p:spPr>
        <p:txBody>
          <a:bodyPr wrap="square" rtlCol="0">
            <a:spAutoFit/>
          </a:bodyPr>
          <a:lstStyle/>
          <a:p>
            <a:r>
              <a:rPr lang="en-US" sz="2400" b="0" i="0" dirty="0">
                <a:solidFill>
                  <a:srgbClr val="666666"/>
                </a:solidFill>
                <a:effectLst/>
                <a:latin typeface="Roboto" panose="020B0604020202020204" pitchFamily="2" charset="0"/>
              </a:rPr>
              <a:t>Arduino Uno R3 is one kind of </a:t>
            </a:r>
            <a:r>
              <a:rPr lang="en-US" sz="2400" b="1" i="0" dirty="0">
                <a:solidFill>
                  <a:srgbClr val="666666"/>
                </a:solidFill>
                <a:effectLst/>
                <a:latin typeface="Roboto" panose="020B0604020202020204" pitchFamily="2" charset="0"/>
              </a:rPr>
              <a:t>ATmega328P based microcontroller board</a:t>
            </a:r>
            <a:r>
              <a:rPr lang="en-US" sz="2400" b="0" i="0" dirty="0">
                <a:solidFill>
                  <a:srgbClr val="666666"/>
                </a:solidFill>
                <a:effectLst/>
                <a:latin typeface="Roboto" panose="020B0604020202020204" pitchFamily="2" charset="0"/>
              </a:rPr>
              <a:t>. It includes the whole thing required to hold up the microcontroller; just attach it to a PC with the help of a USB cable. </a:t>
            </a:r>
          </a:p>
          <a:p>
            <a:r>
              <a:rPr lang="en-US" sz="2400" dirty="0">
                <a:solidFill>
                  <a:srgbClr val="666666"/>
                </a:solidFill>
                <a:latin typeface="Roboto" panose="020B0604020202020204" pitchFamily="2" charset="0"/>
              </a:rPr>
              <a:t>Its has a programmable microcontroller on </a:t>
            </a:r>
            <a:r>
              <a:rPr lang="en-US" sz="2400" dirty="0" err="1">
                <a:solidFill>
                  <a:srgbClr val="666666"/>
                </a:solidFill>
                <a:latin typeface="Roboto" panose="020B0604020202020204" pitchFamily="2" charset="0"/>
              </a:rPr>
              <a:t>it,which</a:t>
            </a:r>
            <a:r>
              <a:rPr lang="en-US" sz="2400" dirty="0">
                <a:solidFill>
                  <a:srgbClr val="666666"/>
                </a:solidFill>
                <a:latin typeface="Roboto" panose="020B0604020202020204" pitchFamily="2" charset="0"/>
              </a:rPr>
              <a:t> works inaccordance to the code we give. </a:t>
            </a:r>
            <a:endParaRPr lang="en-IN" sz="2400" dirty="0"/>
          </a:p>
        </p:txBody>
      </p:sp>
      <p:sp>
        <p:nvSpPr>
          <p:cNvPr id="3" name="TextBox 2">
            <a:extLst>
              <a:ext uri="{FF2B5EF4-FFF2-40B4-BE49-F238E27FC236}">
                <a16:creationId xmlns:a16="http://schemas.microsoft.com/office/drawing/2014/main" id="{3C157AF5-2715-897D-62B7-04CEA337BEB6}"/>
              </a:ext>
            </a:extLst>
          </p:cNvPr>
          <p:cNvSpPr txBox="1"/>
          <p:nvPr/>
        </p:nvSpPr>
        <p:spPr>
          <a:xfrm>
            <a:off x="1081548" y="465556"/>
            <a:ext cx="3854245" cy="646331"/>
          </a:xfrm>
          <a:prstGeom prst="rect">
            <a:avLst/>
          </a:prstGeom>
          <a:noFill/>
        </p:spPr>
        <p:txBody>
          <a:bodyPr wrap="square" rtlCol="0">
            <a:spAutoFit/>
          </a:bodyPr>
          <a:lstStyle/>
          <a:p>
            <a:r>
              <a:rPr lang="en-IN" sz="3600" dirty="0"/>
              <a:t>Arduino uno</a:t>
            </a:r>
          </a:p>
        </p:txBody>
      </p:sp>
    </p:spTree>
    <p:extLst>
      <p:ext uri="{BB962C8B-B14F-4D97-AF65-F5344CB8AC3E}">
        <p14:creationId xmlns:p14="http://schemas.microsoft.com/office/powerpoint/2010/main" val="426744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4000"/>
          </a:schemeClr>
        </a:solidFill>
        <a:effectLst/>
      </p:bgPr>
    </p:bg>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9D6E0CEE-BA76-A998-3D18-CE8CB0AD9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268" y="1925612"/>
            <a:ext cx="4362136" cy="365911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0AC68BE8-AC4A-D5B9-A058-0646D48F2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247" y="1925612"/>
            <a:ext cx="4750070" cy="36591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C718AF-A6D3-7DA9-44DF-A080DFC85A0D}"/>
              </a:ext>
            </a:extLst>
          </p:cNvPr>
          <p:cNvSpPr txBox="1"/>
          <p:nvPr/>
        </p:nvSpPr>
        <p:spPr>
          <a:xfrm>
            <a:off x="2335161" y="570271"/>
            <a:ext cx="7521677" cy="461665"/>
          </a:xfrm>
          <a:prstGeom prst="rect">
            <a:avLst/>
          </a:prstGeom>
          <a:noFill/>
        </p:spPr>
        <p:txBody>
          <a:bodyPr wrap="square" rtlCol="0">
            <a:spAutoFit/>
          </a:bodyPr>
          <a:lstStyle/>
          <a:p>
            <a:r>
              <a:rPr lang="en-IN" sz="2400" dirty="0"/>
              <a:t>Connection diagram of DHT11 And Soil moisture sensor</a:t>
            </a:r>
          </a:p>
        </p:txBody>
      </p:sp>
    </p:spTree>
    <p:extLst>
      <p:ext uri="{BB962C8B-B14F-4D97-AF65-F5344CB8AC3E}">
        <p14:creationId xmlns:p14="http://schemas.microsoft.com/office/powerpoint/2010/main" val="6507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bstract background of green mesh and nodes">
            <a:extLst>
              <a:ext uri="{FF2B5EF4-FFF2-40B4-BE49-F238E27FC236}">
                <a16:creationId xmlns:a16="http://schemas.microsoft.com/office/drawing/2014/main" id="{C5CB953A-2613-F0E6-A02C-C5C44FD1AA16}"/>
              </a:ext>
            </a:extLst>
          </p:cNvPr>
          <p:cNvPicPr>
            <a:picLocks noChangeAspect="1"/>
          </p:cNvPicPr>
          <p:nvPr/>
        </p:nvPicPr>
        <p:blipFill>
          <a:blip r:embed="rId2">
            <a:alphaModFix amt="47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E8625CD-F81A-1ABE-1E48-851544BECB74}"/>
              </a:ext>
            </a:extLst>
          </p:cNvPr>
          <p:cNvSpPr txBox="1"/>
          <p:nvPr/>
        </p:nvSpPr>
        <p:spPr>
          <a:xfrm>
            <a:off x="855406" y="835742"/>
            <a:ext cx="4935793" cy="646331"/>
          </a:xfrm>
          <a:prstGeom prst="rect">
            <a:avLst/>
          </a:prstGeom>
          <a:noFill/>
        </p:spPr>
        <p:txBody>
          <a:bodyPr wrap="square" rtlCol="0">
            <a:spAutoFit/>
          </a:bodyPr>
          <a:lstStyle/>
          <a:p>
            <a:r>
              <a:rPr lang="en-IN" sz="3600" dirty="0"/>
              <a:t>Why IOT into irrigation?</a:t>
            </a:r>
          </a:p>
        </p:txBody>
      </p:sp>
      <p:sp>
        <p:nvSpPr>
          <p:cNvPr id="5" name="TextBox 4">
            <a:extLst>
              <a:ext uri="{FF2B5EF4-FFF2-40B4-BE49-F238E27FC236}">
                <a16:creationId xmlns:a16="http://schemas.microsoft.com/office/drawing/2014/main" id="{2D41B733-619A-EF47-3E1B-5672582D6479}"/>
              </a:ext>
            </a:extLst>
          </p:cNvPr>
          <p:cNvSpPr txBox="1"/>
          <p:nvPr/>
        </p:nvSpPr>
        <p:spPr>
          <a:xfrm>
            <a:off x="2185219" y="2326636"/>
            <a:ext cx="7821562"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t>IOT comes in when we get many data together ,we store it in internet.</a:t>
            </a:r>
          </a:p>
          <a:p>
            <a:pPr marL="285750" indent="-285750">
              <a:buFont typeface="Arial" panose="020B0604020202020204" pitchFamily="34" charset="0"/>
              <a:buChar char="•"/>
            </a:pPr>
            <a:r>
              <a:rPr lang="en-IN" sz="2400" dirty="0"/>
              <a:t>We use IOT to have a record of previous measures, and compare it with the current one.</a:t>
            </a:r>
          </a:p>
          <a:p>
            <a:pPr marL="285750" indent="-285750">
              <a:buFont typeface="Arial" panose="020B0604020202020204" pitchFamily="34" charset="0"/>
              <a:buChar char="•"/>
            </a:pPr>
            <a:r>
              <a:rPr lang="en-IN" sz="2400" dirty="0"/>
              <a:t>We access IOT through ThingSpeak to monitor the measure from any where at any time.</a:t>
            </a:r>
          </a:p>
          <a:p>
            <a:pPr marL="285750" indent="-285750">
              <a:buFont typeface="Arial" panose="020B0604020202020204" pitchFamily="34" charset="0"/>
              <a:buChar char="•"/>
            </a:pPr>
            <a:r>
              <a:rPr lang="en-IN" sz="2400" dirty="0"/>
              <a:t>For other future upgrades and connecting with many systems IOT helps a lot.</a:t>
            </a:r>
          </a:p>
        </p:txBody>
      </p:sp>
    </p:spTree>
    <p:extLst>
      <p:ext uri="{BB962C8B-B14F-4D97-AF65-F5344CB8AC3E}">
        <p14:creationId xmlns:p14="http://schemas.microsoft.com/office/powerpoint/2010/main" val="234809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3D5B0-380B-008E-7958-DBAF54BC23C3}"/>
              </a:ext>
            </a:extLst>
          </p:cNvPr>
          <p:cNvSpPr txBox="1"/>
          <p:nvPr/>
        </p:nvSpPr>
        <p:spPr>
          <a:xfrm>
            <a:off x="4439937" y="452283"/>
            <a:ext cx="3312125" cy="646331"/>
          </a:xfrm>
          <a:prstGeom prst="rect">
            <a:avLst/>
          </a:prstGeom>
          <a:noFill/>
        </p:spPr>
        <p:txBody>
          <a:bodyPr wrap="none" rtlCol="0">
            <a:spAutoFit/>
          </a:bodyPr>
          <a:lstStyle/>
          <a:p>
            <a:r>
              <a:rPr lang="en-IN" sz="3600" dirty="0"/>
              <a:t>Sample Outputs:</a:t>
            </a:r>
          </a:p>
        </p:txBody>
      </p:sp>
      <p:pic>
        <p:nvPicPr>
          <p:cNvPr id="7170" name="Picture 2">
            <a:extLst>
              <a:ext uri="{FF2B5EF4-FFF2-40B4-BE49-F238E27FC236}">
                <a16:creationId xmlns:a16="http://schemas.microsoft.com/office/drawing/2014/main" id="{FB83A3BF-1870-7CED-FFBD-B27EE9322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013" y="1641987"/>
            <a:ext cx="3677265" cy="32495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06A392A-0B51-4DC8-F5DB-791046CD2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99" y="1641987"/>
            <a:ext cx="3677265" cy="323892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450EE024-ADAE-122B-7191-6A4D4275E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641987"/>
            <a:ext cx="359038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3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aindrops glittering on a green leaf">
            <a:extLst>
              <a:ext uri="{FF2B5EF4-FFF2-40B4-BE49-F238E27FC236}">
                <a16:creationId xmlns:a16="http://schemas.microsoft.com/office/drawing/2014/main" id="{5742EEC2-7E59-9CE0-2D84-CC13F8E45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 y="19664"/>
            <a:ext cx="12192000" cy="6858000"/>
          </a:xfrm>
          <a:prstGeom prst="rect">
            <a:avLst/>
          </a:prstGeom>
          <a:ln>
            <a:noFill/>
          </a:ln>
          <a:effectLst>
            <a:softEdge rad="112500"/>
          </a:effectLst>
        </p:spPr>
      </p:pic>
      <p:sp>
        <p:nvSpPr>
          <p:cNvPr id="4" name="TextBox 3">
            <a:extLst>
              <a:ext uri="{FF2B5EF4-FFF2-40B4-BE49-F238E27FC236}">
                <a16:creationId xmlns:a16="http://schemas.microsoft.com/office/drawing/2014/main" id="{F4A1BEA2-86F4-6E2C-3E39-E540E51A4575}"/>
              </a:ext>
            </a:extLst>
          </p:cNvPr>
          <p:cNvSpPr txBox="1"/>
          <p:nvPr/>
        </p:nvSpPr>
        <p:spPr>
          <a:xfrm>
            <a:off x="934065" y="491613"/>
            <a:ext cx="2920180" cy="64633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600" dirty="0">
                <a:solidFill>
                  <a:schemeClr val="accent6">
                    <a:lumMod val="60000"/>
                    <a:lumOff val="40000"/>
                  </a:schemeClr>
                </a:solidFill>
              </a:rPr>
              <a:t>ADVANTAGES:</a:t>
            </a:r>
          </a:p>
        </p:txBody>
      </p:sp>
      <p:sp>
        <p:nvSpPr>
          <p:cNvPr id="6" name="Rectangle: Rounded Corners 5">
            <a:extLst>
              <a:ext uri="{FF2B5EF4-FFF2-40B4-BE49-F238E27FC236}">
                <a16:creationId xmlns:a16="http://schemas.microsoft.com/office/drawing/2014/main" id="{8390F5EC-A276-D6CD-29F0-FFB320AA3D2C}"/>
              </a:ext>
            </a:extLst>
          </p:cNvPr>
          <p:cNvSpPr/>
          <p:nvPr/>
        </p:nvSpPr>
        <p:spPr>
          <a:xfrm>
            <a:off x="2081980" y="1629557"/>
            <a:ext cx="8028039" cy="452529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IN" sz="2400" dirty="0"/>
              <a:t>We can reduce water consumption for agriculture or small scale plantation.</a:t>
            </a:r>
          </a:p>
          <a:p>
            <a:pPr marL="285750" indent="-285750">
              <a:buFont typeface="Arial" panose="020B0604020202020204" pitchFamily="34" charset="0"/>
              <a:buChar char="•"/>
            </a:pPr>
            <a:r>
              <a:rPr lang="en-IN" sz="2400" dirty="0"/>
              <a:t>We can reduce man power for regular watering of plants.</a:t>
            </a:r>
          </a:p>
          <a:p>
            <a:pPr marL="285750" indent="-285750">
              <a:buFont typeface="Arial" panose="020B0604020202020204" pitchFamily="34" charset="0"/>
              <a:buChar char="•"/>
            </a:pPr>
            <a:r>
              <a:rPr lang="en-IN" sz="2400" dirty="0"/>
              <a:t>We can monitor water usage from anywhere.</a:t>
            </a:r>
          </a:p>
          <a:p>
            <a:pPr marL="285750" indent="-285750">
              <a:buFont typeface="Arial" panose="020B0604020202020204" pitchFamily="34" charset="0"/>
              <a:buChar char="•"/>
            </a:pPr>
            <a:r>
              <a:rPr lang="en-IN" sz="2400" dirty="0"/>
              <a:t>Reduce crop failure due to over watering.</a:t>
            </a:r>
          </a:p>
          <a:p>
            <a:pPr marL="285750" indent="-285750" algn="ctr">
              <a:buFont typeface="Arial" panose="020B0604020202020204" pitchFamily="34" charset="0"/>
              <a:buChar char="•"/>
            </a:pPr>
            <a:endParaRPr lang="en-IN" dirty="0"/>
          </a:p>
        </p:txBody>
      </p:sp>
    </p:spTree>
    <p:extLst>
      <p:ext uri="{BB962C8B-B14F-4D97-AF65-F5344CB8AC3E}">
        <p14:creationId xmlns:p14="http://schemas.microsoft.com/office/powerpoint/2010/main" val="101538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arm field in golden twilight">
            <a:extLst>
              <a:ext uri="{FF2B5EF4-FFF2-40B4-BE49-F238E27FC236}">
                <a16:creationId xmlns:a16="http://schemas.microsoft.com/office/drawing/2014/main" id="{D62671EC-BFA0-669D-E01E-05EA378C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74"/>
            <a:ext cx="12192000" cy="6858000"/>
          </a:xfrm>
          <a:prstGeom prst="rect">
            <a:avLst/>
          </a:prstGeom>
        </p:spPr>
      </p:pic>
      <p:sp>
        <p:nvSpPr>
          <p:cNvPr id="4" name="Rectangle: Rounded Corners 3">
            <a:extLst>
              <a:ext uri="{FF2B5EF4-FFF2-40B4-BE49-F238E27FC236}">
                <a16:creationId xmlns:a16="http://schemas.microsoft.com/office/drawing/2014/main" id="{068646B5-AD5C-F535-1FB2-1B774DE117E0}"/>
              </a:ext>
            </a:extLst>
          </p:cNvPr>
          <p:cNvSpPr/>
          <p:nvPr/>
        </p:nvSpPr>
        <p:spPr>
          <a:xfrm>
            <a:off x="2261419" y="1838632"/>
            <a:ext cx="7334865" cy="338229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lgn="ctr">
              <a:buFont typeface="Arial" panose="020B0604020202020204" pitchFamily="34" charset="0"/>
              <a:buChar char="•"/>
            </a:pPr>
            <a:r>
              <a:rPr lang="en-IN" sz="2400" dirty="0"/>
              <a:t>It is costly for small scale plantation.</a:t>
            </a:r>
          </a:p>
          <a:p>
            <a:pPr marL="285750" indent="-285750" algn="ctr">
              <a:buFont typeface="Arial" panose="020B0604020202020204" pitchFamily="34" charset="0"/>
              <a:buChar char="•"/>
            </a:pPr>
            <a:r>
              <a:rPr lang="en-IN" sz="2400" dirty="0"/>
              <a:t>Takes over the work of daily wages </a:t>
            </a:r>
            <a:r>
              <a:rPr lang="en-IN" dirty="0"/>
              <a:t>.</a:t>
            </a:r>
          </a:p>
        </p:txBody>
      </p:sp>
      <p:sp>
        <p:nvSpPr>
          <p:cNvPr id="5" name="TextBox 4">
            <a:extLst>
              <a:ext uri="{FF2B5EF4-FFF2-40B4-BE49-F238E27FC236}">
                <a16:creationId xmlns:a16="http://schemas.microsoft.com/office/drawing/2014/main" id="{1D54EBC1-8CF0-747E-8F79-499A00AA3F3C}"/>
              </a:ext>
            </a:extLst>
          </p:cNvPr>
          <p:cNvSpPr txBox="1"/>
          <p:nvPr/>
        </p:nvSpPr>
        <p:spPr>
          <a:xfrm>
            <a:off x="1091381" y="599838"/>
            <a:ext cx="3254477" cy="64633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3600" dirty="0">
                <a:solidFill>
                  <a:schemeClr val="accent4">
                    <a:lumMod val="40000"/>
                    <a:lumOff val="60000"/>
                  </a:schemeClr>
                </a:solidFill>
              </a:rPr>
              <a:t>DISADVANTAGE:</a:t>
            </a:r>
          </a:p>
        </p:txBody>
      </p:sp>
    </p:spTree>
    <p:extLst>
      <p:ext uri="{BB962C8B-B14F-4D97-AF65-F5344CB8AC3E}">
        <p14:creationId xmlns:p14="http://schemas.microsoft.com/office/powerpoint/2010/main" val="2931873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wing plant">
            <a:extLst>
              <a:ext uri="{FF2B5EF4-FFF2-40B4-BE49-F238E27FC236}">
                <a16:creationId xmlns:a16="http://schemas.microsoft.com/office/drawing/2014/main" id="{B78B37F1-C405-85B1-F0E4-6542BA307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7F1E111-CF4D-515D-DBA9-450AF85D595D}"/>
              </a:ext>
            </a:extLst>
          </p:cNvPr>
          <p:cNvSpPr txBox="1"/>
          <p:nvPr/>
        </p:nvSpPr>
        <p:spPr>
          <a:xfrm>
            <a:off x="643814" y="1048884"/>
            <a:ext cx="5906276" cy="707886"/>
          </a:xfrm>
          <a:prstGeom prst="rect">
            <a:avLst/>
          </a:prstGeom>
          <a:noFill/>
        </p:spPr>
        <p:txBody>
          <a:bodyPr wrap="square" rtlCol="0">
            <a:spAutoFit/>
          </a:bodyPr>
          <a:lstStyle/>
          <a:p>
            <a:r>
              <a:rPr lang="en-IN" sz="4000" b="1" dirty="0">
                <a:latin typeface="Tempus Sans ITC" panose="04020404030D07020202" pitchFamily="82" charset="0"/>
              </a:rPr>
              <a:t>CONCLUSION:</a:t>
            </a:r>
          </a:p>
        </p:txBody>
      </p:sp>
      <p:sp>
        <p:nvSpPr>
          <p:cNvPr id="5" name="Flowchart: Delay 4">
            <a:extLst>
              <a:ext uri="{FF2B5EF4-FFF2-40B4-BE49-F238E27FC236}">
                <a16:creationId xmlns:a16="http://schemas.microsoft.com/office/drawing/2014/main" id="{51175688-E25A-37D8-B678-8837843A5BF7}"/>
              </a:ext>
            </a:extLst>
          </p:cNvPr>
          <p:cNvSpPr/>
          <p:nvPr/>
        </p:nvSpPr>
        <p:spPr>
          <a:xfrm rot="10800000">
            <a:off x="1399592" y="1738012"/>
            <a:ext cx="10879493" cy="3760237"/>
          </a:xfrm>
          <a:prstGeom prst="flowChartDelay">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A02DD8D-DF02-AD89-843E-65D4BECA81EC}"/>
              </a:ext>
            </a:extLst>
          </p:cNvPr>
          <p:cNvSpPr txBox="1"/>
          <p:nvPr/>
        </p:nvSpPr>
        <p:spPr>
          <a:xfrm>
            <a:off x="3013789" y="2971800"/>
            <a:ext cx="8668138" cy="1292662"/>
          </a:xfrm>
          <a:prstGeom prst="rect">
            <a:avLst/>
          </a:prstGeom>
          <a:noFill/>
        </p:spPr>
        <p:txBody>
          <a:bodyPr wrap="square" rtlCol="0">
            <a:spAutoFit/>
          </a:bodyPr>
          <a:lstStyle/>
          <a:p>
            <a:r>
              <a:rPr lang="en-IN" sz="2600" dirty="0">
                <a:solidFill>
                  <a:schemeClr val="accent6">
                    <a:lumMod val="60000"/>
                    <a:lumOff val="40000"/>
                  </a:schemeClr>
                </a:solidFill>
              </a:rPr>
              <a:t>To downscale the event of drought hit on our state, automatic irrigation system is proposed to ensure the moisture and humidity of soil in very simple and efficient design.</a:t>
            </a:r>
          </a:p>
        </p:txBody>
      </p:sp>
    </p:spTree>
    <p:extLst>
      <p:ext uri="{BB962C8B-B14F-4D97-AF65-F5344CB8AC3E}">
        <p14:creationId xmlns:p14="http://schemas.microsoft.com/office/powerpoint/2010/main" val="194111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ound view of backyard sprinkler">
            <a:extLst>
              <a:ext uri="{FF2B5EF4-FFF2-40B4-BE49-F238E27FC236}">
                <a16:creationId xmlns:a16="http://schemas.microsoft.com/office/drawing/2014/main" id="{09682585-36D8-B594-9EB0-C73B976BAD0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B61951F-2C66-FDC3-6AD4-A1F528C3B4B9}"/>
              </a:ext>
            </a:extLst>
          </p:cNvPr>
          <p:cNvSpPr txBox="1"/>
          <p:nvPr/>
        </p:nvSpPr>
        <p:spPr>
          <a:xfrm>
            <a:off x="2947219" y="2828835"/>
            <a:ext cx="6297562"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7200" dirty="0">
                <a:latin typeface="Algerian" panose="04020705040A02060702" pitchFamily="82" charset="0"/>
              </a:rPr>
              <a:t>Thank You!!!</a:t>
            </a:r>
          </a:p>
        </p:txBody>
      </p:sp>
    </p:spTree>
    <p:extLst>
      <p:ext uri="{BB962C8B-B14F-4D97-AF65-F5344CB8AC3E}">
        <p14:creationId xmlns:p14="http://schemas.microsoft.com/office/powerpoint/2010/main" val="92028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oman watering plants">
            <a:extLst>
              <a:ext uri="{FF2B5EF4-FFF2-40B4-BE49-F238E27FC236}">
                <a16:creationId xmlns:a16="http://schemas.microsoft.com/office/drawing/2014/main" id="{A21ABBB0-8980-7B58-ED5D-7D3B6E80E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6" name="Rectangle: Rounded Corners 5">
            <a:extLst>
              <a:ext uri="{FF2B5EF4-FFF2-40B4-BE49-F238E27FC236}">
                <a16:creationId xmlns:a16="http://schemas.microsoft.com/office/drawing/2014/main" id="{9CA76861-426A-544B-7B9E-F53EF2E06152}"/>
              </a:ext>
            </a:extLst>
          </p:cNvPr>
          <p:cNvSpPr/>
          <p:nvPr/>
        </p:nvSpPr>
        <p:spPr>
          <a:xfrm>
            <a:off x="1729273" y="1045028"/>
            <a:ext cx="8733454" cy="4637314"/>
          </a:xfrm>
          <a:prstGeom prst="roundRect">
            <a:avLst/>
          </a:prstGeom>
          <a:solidFill>
            <a:schemeClr val="dk1">
              <a:alpha val="50000"/>
            </a:schemeClr>
          </a:solidFill>
          <a:ln>
            <a:noFill/>
          </a:ln>
          <a:effectLst>
            <a:outerShdw blurRad="76200" dist="12700" dir="2700000" sy="-23000" kx="-800400" algn="bl"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Actually this a automated irrigation system , which is used to sense the soils current state. And waters it how much it needs .By sensing the soils moisture ,temperature and humidity in air at a particular spot where the plant is.  </a:t>
            </a:r>
          </a:p>
        </p:txBody>
      </p:sp>
    </p:spTree>
    <p:extLst>
      <p:ext uri="{BB962C8B-B14F-4D97-AF65-F5344CB8AC3E}">
        <p14:creationId xmlns:p14="http://schemas.microsoft.com/office/powerpoint/2010/main" val="40246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erson wearing gardening gloves planting fir tree">
            <a:extLst>
              <a:ext uri="{FF2B5EF4-FFF2-40B4-BE49-F238E27FC236}">
                <a16:creationId xmlns:a16="http://schemas.microsoft.com/office/drawing/2014/main" id="{CADCD80D-ED68-F0EC-1C66-802076C15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4" name="Rectangle: Diagonal Corners Rounded 3">
            <a:extLst>
              <a:ext uri="{FF2B5EF4-FFF2-40B4-BE49-F238E27FC236}">
                <a16:creationId xmlns:a16="http://schemas.microsoft.com/office/drawing/2014/main" id="{441D0954-2769-56EE-E78F-E5E8D2732DC4}"/>
              </a:ext>
            </a:extLst>
          </p:cNvPr>
          <p:cNvSpPr/>
          <p:nvPr/>
        </p:nvSpPr>
        <p:spPr>
          <a:xfrm>
            <a:off x="1813249" y="1558212"/>
            <a:ext cx="8565502" cy="3685592"/>
          </a:xfrm>
          <a:prstGeom prst="round2DiagRect">
            <a:avLst/>
          </a:prstGeom>
          <a:solidFill>
            <a:schemeClr val="dk1">
              <a:alpha val="50000"/>
            </a:schemeClr>
          </a:solidFill>
          <a:ln>
            <a:noFill/>
          </a:ln>
          <a:effectLst>
            <a:innerShdw blurRad="63500"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In our automatic irrigation system we have brought in many sensors in order to measure and continues monitoring of soil moisture level ,temperature at that spot and  humidity in the air. So that we can avoid over watering for the plants.</a:t>
            </a:r>
          </a:p>
        </p:txBody>
      </p:sp>
    </p:spTree>
    <p:extLst>
      <p:ext uri="{BB962C8B-B14F-4D97-AF65-F5344CB8AC3E}">
        <p14:creationId xmlns:p14="http://schemas.microsoft.com/office/powerpoint/2010/main" val="75561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ild watering a plant">
            <a:extLst>
              <a:ext uri="{FF2B5EF4-FFF2-40B4-BE49-F238E27FC236}">
                <a16:creationId xmlns:a16="http://schemas.microsoft.com/office/drawing/2014/main" id="{893236DA-2EEF-ABBE-D3B5-B50C21CE2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4" name="Rectangle: Rounded Corners 3">
            <a:extLst>
              <a:ext uri="{FF2B5EF4-FFF2-40B4-BE49-F238E27FC236}">
                <a16:creationId xmlns:a16="http://schemas.microsoft.com/office/drawing/2014/main" id="{837B6DCC-3ADC-599E-62AD-B409154F2A5F}"/>
              </a:ext>
            </a:extLst>
          </p:cNvPr>
          <p:cNvSpPr/>
          <p:nvPr/>
        </p:nvSpPr>
        <p:spPr>
          <a:xfrm>
            <a:off x="2060510" y="1660849"/>
            <a:ext cx="8070980" cy="338701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Globally a report says, more than 83% of crop failure is due to over watering plants.</a:t>
            </a:r>
          </a:p>
          <a:p>
            <a:pPr algn="ctr"/>
            <a:r>
              <a:rPr lang="en-IN" sz="2400" dirty="0"/>
              <a:t>Generally most of the plants has an ability to collect moisture from environmental air. So plants which is in a environment of good humid region and less temperature at that spot then the plant needs very less amount of water. </a:t>
            </a:r>
          </a:p>
        </p:txBody>
      </p:sp>
    </p:spTree>
    <p:extLst>
      <p:ext uri="{BB962C8B-B14F-4D97-AF65-F5344CB8AC3E}">
        <p14:creationId xmlns:p14="http://schemas.microsoft.com/office/powerpoint/2010/main" val="377174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ose-up of dewy grass">
            <a:extLst>
              <a:ext uri="{FF2B5EF4-FFF2-40B4-BE49-F238E27FC236}">
                <a16:creationId xmlns:a16="http://schemas.microsoft.com/office/drawing/2014/main" id="{ED0958B9-5F6C-A4D0-8AC7-3A573119B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1"/>
            <a:ext cx="12192000" cy="6816013"/>
          </a:xfrm>
          <a:prstGeom prst="rect">
            <a:avLst/>
          </a:prstGeom>
          <a:ln>
            <a:noFill/>
          </a:ln>
          <a:effectLst>
            <a:softEdge rad="112500"/>
          </a:effectLst>
        </p:spPr>
      </p:pic>
      <p:sp>
        <p:nvSpPr>
          <p:cNvPr id="7" name="Rectangle: Diagonal Corners Rounded 6">
            <a:extLst>
              <a:ext uri="{FF2B5EF4-FFF2-40B4-BE49-F238E27FC236}">
                <a16:creationId xmlns:a16="http://schemas.microsoft.com/office/drawing/2014/main" id="{AB0AC9E9-A845-8451-0EF3-131712A5CF2A}"/>
              </a:ext>
            </a:extLst>
          </p:cNvPr>
          <p:cNvSpPr/>
          <p:nvPr/>
        </p:nvSpPr>
        <p:spPr>
          <a:xfrm flipH="1">
            <a:off x="1850571" y="1427583"/>
            <a:ext cx="8490857" cy="3806891"/>
          </a:xfrm>
          <a:prstGeom prst="round2Diag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Here ,in this we bring  IOT together using ThingSpeak. IOT is used for both monitoring and to make watering automated.</a:t>
            </a:r>
          </a:p>
          <a:p>
            <a:pPr algn="ctr"/>
            <a:r>
              <a:rPr lang="en-IN" sz="2400" dirty="0"/>
              <a:t>Using Thingspeak we can monitor soil moisture level from anywhere by just signing into ThingSpeak .And this ThinkSpeak has the record of last watering time and automatically initiates watering when the moisture level goes down below the </a:t>
            </a:r>
            <a:r>
              <a:rPr lang="en-IN" sz="2400" dirty="0" err="1"/>
              <a:t>preset</a:t>
            </a:r>
            <a:r>
              <a:rPr lang="en-IN" sz="2400" dirty="0"/>
              <a:t> values .</a:t>
            </a:r>
          </a:p>
        </p:txBody>
      </p:sp>
    </p:spTree>
    <p:extLst>
      <p:ext uri="{BB962C8B-B14F-4D97-AF65-F5344CB8AC3E}">
        <p14:creationId xmlns:p14="http://schemas.microsoft.com/office/powerpoint/2010/main" val="100779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ite rectangle on top of green leaves">
            <a:extLst>
              <a:ext uri="{FF2B5EF4-FFF2-40B4-BE49-F238E27FC236}">
                <a16:creationId xmlns:a16="http://schemas.microsoft.com/office/drawing/2014/main" id="{DCAED787-A824-6FE7-CB32-D5041A9C5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8" name="Picture 4">
            <a:extLst>
              <a:ext uri="{FF2B5EF4-FFF2-40B4-BE49-F238E27FC236}">
                <a16:creationId xmlns:a16="http://schemas.microsoft.com/office/drawing/2014/main" id="{1A1F67A2-593D-5C65-2B2E-74660BDD7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508" y="1031032"/>
            <a:ext cx="8844983" cy="47959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6A0BE1-7B99-2927-E69F-32C47FD851AE}"/>
              </a:ext>
            </a:extLst>
          </p:cNvPr>
          <p:cNvSpPr txBox="1"/>
          <p:nvPr/>
        </p:nvSpPr>
        <p:spPr>
          <a:xfrm>
            <a:off x="1548879" y="251926"/>
            <a:ext cx="4142793" cy="677108"/>
          </a:xfrm>
          <a:prstGeom prst="rect">
            <a:avLst/>
          </a:prstGeom>
          <a:noFill/>
        </p:spPr>
        <p:txBody>
          <a:bodyPr wrap="square" rtlCol="0">
            <a:spAutoFit/>
          </a:bodyPr>
          <a:lstStyle/>
          <a:p>
            <a:r>
              <a:rPr lang="en-IN" sz="3800" dirty="0">
                <a:solidFill>
                  <a:schemeClr val="bg1"/>
                </a:solidFill>
                <a:latin typeface="Palatino Linotype" panose="02040502050505030304" pitchFamily="18" charset="0"/>
              </a:rPr>
              <a:t>Final outcome:</a:t>
            </a:r>
          </a:p>
        </p:txBody>
      </p:sp>
    </p:spTree>
    <p:extLst>
      <p:ext uri="{BB962C8B-B14F-4D97-AF65-F5344CB8AC3E}">
        <p14:creationId xmlns:p14="http://schemas.microsoft.com/office/powerpoint/2010/main" val="252801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85000"/>
          </a:schemeClr>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B297E2B-C6F1-BE67-83FD-CA3CB442376C}"/>
              </a:ext>
            </a:extLst>
          </p:cNvPr>
          <p:cNvGraphicFramePr/>
          <p:nvPr>
            <p:extLst>
              <p:ext uri="{D42A27DB-BD31-4B8C-83A1-F6EECF244321}">
                <p14:modId xmlns:p14="http://schemas.microsoft.com/office/powerpoint/2010/main" val="3010679610"/>
              </p:ext>
            </p:extLst>
          </p:nvPr>
        </p:nvGraphicFramePr>
        <p:xfrm>
          <a:off x="-1" y="719666"/>
          <a:ext cx="9218645" cy="5130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1C7B6A4-9EF1-473C-18A6-046538FE072C}"/>
              </a:ext>
            </a:extLst>
          </p:cNvPr>
          <p:cNvSpPr txBox="1"/>
          <p:nvPr/>
        </p:nvSpPr>
        <p:spPr>
          <a:xfrm>
            <a:off x="3946848" y="11780"/>
            <a:ext cx="4088042" cy="707886"/>
          </a:xfrm>
          <a:prstGeom prst="rect">
            <a:avLst/>
          </a:prstGeom>
          <a:noFill/>
        </p:spPr>
        <p:txBody>
          <a:bodyPr wrap="none" rtlCol="0">
            <a:spAutoFit/>
          </a:bodyPr>
          <a:lstStyle/>
          <a:p>
            <a:r>
              <a:rPr lang="en-IN" sz="4000" dirty="0"/>
              <a:t>Components used:</a:t>
            </a:r>
          </a:p>
        </p:txBody>
      </p:sp>
      <p:sp>
        <p:nvSpPr>
          <p:cNvPr id="6" name="Oval 5">
            <a:extLst>
              <a:ext uri="{FF2B5EF4-FFF2-40B4-BE49-F238E27FC236}">
                <a16:creationId xmlns:a16="http://schemas.microsoft.com/office/drawing/2014/main" id="{5009706C-5ECD-E98D-0577-185562984854}"/>
              </a:ext>
            </a:extLst>
          </p:cNvPr>
          <p:cNvSpPr/>
          <p:nvPr/>
        </p:nvSpPr>
        <p:spPr>
          <a:xfrm>
            <a:off x="8285584" y="1519462"/>
            <a:ext cx="3461657" cy="3531033"/>
          </a:xfrm>
          <a:prstGeom prst="ellipse">
            <a:avLst/>
          </a:prstGeom>
          <a:solidFill>
            <a:srgbClr val="344F2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dirty="0"/>
              <a:t>Arduino board</a:t>
            </a:r>
          </a:p>
        </p:txBody>
      </p:sp>
    </p:spTree>
    <p:extLst>
      <p:ext uri="{BB962C8B-B14F-4D97-AF65-F5344CB8AC3E}">
        <p14:creationId xmlns:p14="http://schemas.microsoft.com/office/powerpoint/2010/main" val="206071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8000"/>
          </a:schemeClr>
        </a:solidFill>
        <a:effectLst/>
      </p:bgPr>
    </p:bg>
    <p:spTree>
      <p:nvGrpSpPr>
        <p:cNvPr id="1" name=""/>
        <p:cNvGrpSpPr/>
        <p:nvPr/>
      </p:nvGrpSpPr>
      <p:grpSpPr>
        <a:xfrm>
          <a:off x="0" y="0"/>
          <a:ext cx="0" cy="0"/>
          <a:chOff x="0" y="0"/>
          <a:chExt cx="0" cy="0"/>
        </a:xfrm>
      </p:grpSpPr>
      <p:pic>
        <p:nvPicPr>
          <p:cNvPr id="2050" name="Picture 2" descr="Introduction to DHT11 - The Engineering Projects">
            <a:extLst>
              <a:ext uri="{FF2B5EF4-FFF2-40B4-BE49-F238E27FC236}">
                <a16:creationId xmlns:a16="http://schemas.microsoft.com/office/drawing/2014/main" id="{6C840ABC-2BC4-096F-D7AA-30B4A36D00A4}"/>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l="61206" t="18352" r="2991" b="12401"/>
          <a:stretch/>
        </p:blipFill>
        <p:spPr bwMode="auto">
          <a:xfrm>
            <a:off x="894735" y="1474838"/>
            <a:ext cx="3706761" cy="47489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BE027D-6B36-EE0B-B55C-28B252168A0A}"/>
              </a:ext>
            </a:extLst>
          </p:cNvPr>
          <p:cNvSpPr txBox="1"/>
          <p:nvPr/>
        </p:nvSpPr>
        <p:spPr>
          <a:xfrm>
            <a:off x="983224" y="422165"/>
            <a:ext cx="2841523" cy="707886"/>
          </a:xfrm>
          <a:prstGeom prst="rect">
            <a:avLst/>
          </a:prstGeom>
          <a:noFill/>
        </p:spPr>
        <p:txBody>
          <a:bodyPr wrap="square" rtlCol="0">
            <a:spAutoFit/>
          </a:bodyPr>
          <a:lstStyle/>
          <a:p>
            <a:r>
              <a:rPr lang="en-IN" sz="4000" dirty="0">
                <a:latin typeface="Bahnschrift Condensed" panose="020B0502040204020203" pitchFamily="34" charset="0"/>
              </a:rPr>
              <a:t>DHT11 sensor :</a:t>
            </a:r>
            <a:endParaRPr lang="en-IN" dirty="0"/>
          </a:p>
        </p:txBody>
      </p:sp>
      <p:sp>
        <p:nvSpPr>
          <p:cNvPr id="3" name="TextBox 2">
            <a:extLst>
              <a:ext uri="{FF2B5EF4-FFF2-40B4-BE49-F238E27FC236}">
                <a16:creationId xmlns:a16="http://schemas.microsoft.com/office/drawing/2014/main" id="{03FFB8AC-FC3B-FBFB-D688-A330CB5D991E}"/>
              </a:ext>
            </a:extLst>
          </p:cNvPr>
          <p:cNvSpPr txBox="1"/>
          <p:nvPr/>
        </p:nvSpPr>
        <p:spPr>
          <a:xfrm>
            <a:off x="6154994" y="1740311"/>
            <a:ext cx="4660490" cy="4154984"/>
          </a:xfrm>
          <a:prstGeom prst="rect">
            <a:avLst/>
          </a:prstGeom>
          <a:noFill/>
        </p:spPr>
        <p:txBody>
          <a:bodyPr wrap="square" rtlCol="0">
            <a:spAutoFit/>
          </a:bodyPr>
          <a:lstStyle/>
          <a:p>
            <a:r>
              <a:rPr lang="en-US" sz="2400" b="1" dirty="0">
                <a:solidFill>
                  <a:schemeClr val="bg2">
                    <a:lumMod val="25000"/>
                  </a:schemeClr>
                </a:solidFill>
              </a:rPr>
              <a:t>DHT11 </a:t>
            </a:r>
            <a:r>
              <a:rPr lang="en-US" sz="2400" dirty="0">
                <a:solidFill>
                  <a:schemeClr val="bg2">
                    <a:lumMod val="25000"/>
                  </a:schemeClr>
                </a:solidFill>
              </a:rPr>
              <a:t>is a Basic humidity &amp; temperature Sensor Module , low-cost digital temperature and humidity sensor. It uses a capacitive humidity sensor and a thermistor to measure the surrounding air.</a:t>
            </a:r>
          </a:p>
          <a:p>
            <a:r>
              <a:rPr lang="en-US" sz="2400" dirty="0">
                <a:solidFill>
                  <a:schemeClr val="bg2">
                    <a:lumMod val="25000"/>
                  </a:schemeClr>
                </a:solidFill>
              </a:rPr>
              <a:t>It does both the jobs of measuring temperature and humidity in air.</a:t>
            </a:r>
          </a:p>
          <a:p>
            <a:r>
              <a:rPr lang="en-US" sz="2400" dirty="0">
                <a:solidFill>
                  <a:schemeClr val="bg2">
                    <a:lumMod val="25000"/>
                  </a:schemeClr>
                </a:solidFill>
              </a:rPr>
              <a:t>And it produces a digital output and so it should be connected to digital pins only. </a:t>
            </a:r>
            <a:endParaRPr lang="en-IN" sz="2400" dirty="0">
              <a:solidFill>
                <a:schemeClr val="bg2">
                  <a:lumMod val="25000"/>
                </a:schemeClr>
              </a:solidFill>
            </a:endParaRPr>
          </a:p>
        </p:txBody>
      </p:sp>
    </p:spTree>
    <p:extLst>
      <p:ext uri="{BB962C8B-B14F-4D97-AF65-F5344CB8AC3E}">
        <p14:creationId xmlns:p14="http://schemas.microsoft.com/office/powerpoint/2010/main" val="280335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3074" name="Picture 2" descr="Buy Soil Moisture Sensor Online In India. Hyderabad">
            <a:extLst>
              <a:ext uri="{FF2B5EF4-FFF2-40B4-BE49-F238E27FC236}">
                <a16:creationId xmlns:a16="http://schemas.microsoft.com/office/drawing/2014/main" id="{7D81B34D-BE5D-3EEE-1E2B-928BD7F39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059" y="1289563"/>
            <a:ext cx="4086224" cy="45148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DC8923-BE2B-C5D2-4BCA-8960A859A758}"/>
              </a:ext>
            </a:extLst>
          </p:cNvPr>
          <p:cNvSpPr txBox="1"/>
          <p:nvPr/>
        </p:nvSpPr>
        <p:spPr>
          <a:xfrm>
            <a:off x="924232" y="403123"/>
            <a:ext cx="4739148" cy="646331"/>
          </a:xfrm>
          <a:prstGeom prst="rect">
            <a:avLst/>
          </a:prstGeom>
          <a:noFill/>
        </p:spPr>
        <p:txBody>
          <a:bodyPr wrap="square" rtlCol="0">
            <a:spAutoFit/>
          </a:bodyPr>
          <a:lstStyle/>
          <a:p>
            <a:r>
              <a:rPr lang="en-IN" sz="3600" dirty="0">
                <a:solidFill>
                  <a:srgbClr val="344F21"/>
                </a:solidFill>
                <a:latin typeface="Constantia" panose="02030602050306030303" pitchFamily="18" charset="0"/>
              </a:rPr>
              <a:t>Soil moisture sensor:</a:t>
            </a:r>
          </a:p>
        </p:txBody>
      </p:sp>
      <p:sp>
        <p:nvSpPr>
          <p:cNvPr id="3" name="TextBox 2">
            <a:extLst>
              <a:ext uri="{FF2B5EF4-FFF2-40B4-BE49-F238E27FC236}">
                <a16:creationId xmlns:a16="http://schemas.microsoft.com/office/drawing/2014/main" id="{8486B930-74EB-4D8E-72D2-C3BF3CEE8461}"/>
              </a:ext>
            </a:extLst>
          </p:cNvPr>
          <p:cNvSpPr txBox="1"/>
          <p:nvPr/>
        </p:nvSpPr>
        <p:spPr>
          <a:xfrm>
            <a:off x="924232" y="1828801"/>
            <a:ext cx="4739148" cy="3785652"/>
          </a:xfrm>
          <a:prstGeom prst="rect">
            <a:avLst/>
          </a:prstGeom>
          <a:noFill/>
        </p:spPr>
        <p:txBody>
          <a:bodyPr wrap="square" rtlCol="0">
            <a:spAutoFit/>
          </a:bodyPr>
          <a:lstStyle/>
          <a:p>
            <a:r>
              <a:rPr lang="en-IN" sz="2400" dirty="0"/>
              <a:t>Soil moisture sensor is used to measure the moisture level in the soil at that point.</a:t>
            </a:r>
          </a:p>
          <a:p>
            <a:r>
              <a:rPr lang="en-US" sz="2400" dirty="0"/>
              <a:t>When the threshold value is preset then, on getting measure below the preset value automatically our irrigation system starts to water plants.</a:t>
            </a:r>
          </a:p>
          <a:p>
            <a:r>
              <a:rPr lang="en-US" sz="2400" dirty="0"/>
              <a:t>So, this soil moisture sensor plays a main role in this system.</a:t>
            </a:r>
            <a:endParaRPr lang="en-IN" sz="2400" dirty="0"/>
          </a:p>
        </p:txBody>
      </p:sp>
    </p:spTree>
    <p:extLst>
      <p:ext uri="{BB962C8B-B14F-4D97-AF65-F5344CB8AC3E}">
        <p14:creationId xmlns:p14="http://schemas.microsoft.com/office/powerpoint/2010/main" val="2119499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1220</TotalTime>
  <Words>659</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Algerian</vt:lpstr>
      <vt:lpstr>Arial</vt:lpstr>
      <vt:lpstr>Bahnschrift Condensed</vt:lpstr>
      <vt:lpstr>Bahnschrift SemiLight</vt:lpstr>
      <vt:lpstr>Calibri</vt:lpstr>
      <vt:lpstr>Calibri Light</vt:lpstr>
      <vt:lpstr>Constantia</vt:lpstr>
      <vt:lpstr>Palatino Linotype</vt:lpstr>
      <vt:lpstr>Roboto</vt:lpstr>
      <vt:lpstr>Tempus Sans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ameerkhanvcetece@gmail.com</dc:creator>
  <cp:lastModifiedBy>ameerkhanvcetece@gmail.com</cp:lastModifiedBy>
  <cp:revision>3</cp:revision>
  <dcterms:created xsi:type="dcterms:W3CDTF">2023-05-21T07:52:44Z</dcterms:created>
  <dcterms:modified xsi:type="dcterms:W3CDTF">2023-06-28T05:06:26Z</dcterms:modified>
</cp:coreProperties>
</file>