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4" r:id="rId13"/>
    <p:sldId id="275" r:id="rId14"/>
    <p:sldId id="276"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 /></Relationships>
</file>

<file path=ppt/charts/_rels/chart3.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1.xml" /><Relationship Id="rId1" Type="http://schemas.microsoft.com/office/2011/relationships/chartStyle" Target="style1.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2.xml" /><Relationship Id="rId1" Type="http://schemas.microsoft.com/office/2011/relationships/chartStyle" Target="style2.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0-3EE2-A445-993D-E589D1FC8FE7}"/>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001"/>
          <c:y val="0.110883511536297"/>
          <c:w val="0.470104149975965"/>
          <c:h val="0.82552616769836795"/>
        </c:manualLayout>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0-F0A2-824E-B9A6-3B4A4BD94DAE}"/>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1.93818660878439E-2"/>
          <c:y val="8.3349792613075305E-2"/>
          <c:w val="0.94297402547210096"/>
          <c:h val="0.71309500296267003"/>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
              <c:layout>
                <c:manualLayout>
                  <c:x val="1.5401084971956201E-3"/>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2"/>
              <c:layout>
                <c:manualLayout>
                  <c:x val="1.61845090323635E-4"/>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3"/>
              <c:layout>
                <c:manualLayout>
                  <c:x val="0"/>
                  <c:y val="-6.08108108108108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4"/>
              <c:layout>
                <c:manualLayout>
                  <c:x val="-1.1146201003158101E-3"/>
                  <c:y val="-8.6475943650543702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5"/>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6"/>
              <c:layout>
                <c:manualLayout>
                  <c:x val="-1.8037518037518001E-3"/>
                  <c:y val="-9.12162162162162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8.0928330928330905E-2"/>
                      <c:h val="9.7747747747747707E-2"/>
                    </c:manualLayout>
                  </c15:layout>
                </c:ext>
              </c:extLst>
            </c:dLbl>
            <c:dLbl>
              <c:idx val="7"/>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8"/>
              <c:layout>
                <c:manualLayout>
                  <c:x val="-1.8037518037518001E-3"/>
                  <c:y val="-6.75675675675675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9"/>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0"/>
              <c:layout>
                <c:manualLayout>
                  <c:x val="1.8037518037518001E-3"/>
                  <c:y val="-5.4054054054054099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4.7742894296860502E-2"/>
                      <c:h val="2.6071499111198899E-2"/>
                    </c:manualLayout>
                  </c15:layout>
                </c:ext>
              </c:extLst>
            </c:dLbl>
            <c:dLbl>
              <c:idx val="11"/>
              <c:layout>
                <c:manualLayout>
                  <c:x val="-3.6075036075036101E-3"/>
                  <c:y val="-7.7702702702702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2"/>
              <c:layout>
                <c:manualLayout>
                  <c:x val="2.6364330655622201E-4"/>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3"/>
              <c:layout>
                <c:manualLayout>
                  <c:x val="3.3438603009474299E-3"/>
                  <c:y val="-7.3015144316744093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4"/>
              <c:layout>
                <c:manualLayout>
                  <c:x val="0"/>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5"/>
              <c:layout>
                <c:manualLayout>
                  <c:x val="7.2150072150072098E-3"/>
                  <c:y val="-8.10810810810810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6"/>
              <c:layout>
                <c:manualLayout>
                  <c:x val="0"/>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7"/>
              <c:layout>
                <c:manualLayout>
                  <c:x val="-2.4928835071877601E-3"/>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8"/>
              <c:layout>
                <c:manualLayout>
                  <c:x val="-2.6364330655613799E-4"/>
                  <c:y val="-7.56335043319044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9"/>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c:v>
                </c:pt>
                <c:pt idx="1">
                  <c:v>506884</c:v>
                </c:pt>
                <c:pt idx="2">
                  <c:v>456917</c:v>
                </c:pt>
                <c:pt idx="3">
                  <c:v>352999</c:v>
                </c:pt>
                <c:pt idx="4">
                  <c:v>439104</c:v>
                </c:pt>
                <c:pt idx="5">
                  <c:v>576135</c:v>
                </c:pt>
                <c:pt idx="6">
                  <c:v>366538</c:v>
                </c:pt>
                <c:pt idx="7">
                  <c:v>610789</c:v>
                </c:pt>
                <c:pt idx="8">
                  <c:v>449763</c:v>
                </c:pt>
                <c:pt idx="9">
                  <c:v>678212</c:v>
                </c:pt>
                <c:pt idx="10">
                  <c:v>363081</c:v>
                </c:pt>
                <c:pt idx="11">
                  <c:v>488496</c:v>
                </c:pt>
                <c:pt idx="12">
                  <c:v>233647</c:v>
                </c:pt>
                <c:pt idx="13">
                  <c:v>485836</c:v>
                </c:pt>
                <c:pt idx="14">
                  <c:v>411316</c:v>
                </c:pt>
                <c:pt idx="15">
                  <c:v>411324</c:v>
                </c:pt>
                <c:pt idx="16">
                  <c:v>409719</c:v>
                </c:pt>
                <c:pt idx="17">
                  <c:v>117642</c:v>
                </c:pt>
                <c:pt idx="18">
                  <c:v>435519</c:v>
                </c:pt>
                <c:pt idx="19">
                  <c:v>580146</c:v>
                </c:pt>
              </c:numCache>
            </c:numRef>
          </c:val>
          <c:extLst>
            <c:ext xmlns:c16="http://schemas.microsoft.com/office/drawing/2014/chart" uri="{C3380CC4-5D6E-409C-BE32-E72D297353CC}">
              <c16:uniqueId val="{00000000-2C1F-B448-9B34-A8C91358ED61}"/>
            </c:ext>
          </c:extLst>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498"/>
          <c:y val="0.31040935572127798"/>
          <c:w val="0.55303852037268797"/>
          <c:h val="0.62091228170562196"/>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c:v>
                </c:pt>
                <c:pt idx="1">
                  <c:v>1877169</c:v>
                </c:pt>
                <c:pt idx="2">
                  <c:v>2375389</c:v>
                </c:pt>
                <c:pt idx="3">
                  <c:v>2384025</c:v>
                </c:pt>
              </c:numCache>
            </c:numRef>
          </c:val>
          <c:extLst>
            <c:ext xmlns:c16="http://schemas.microsoft.com/office/drawing/2014/chart" uri="{C3380CC4-5D6E-409C-BE32-E72D297353CC}">
              <c16:uniqueId val="{00000000-C232-FB47-968A-B7D69DA79FBF}"/>
            </c:ext>
          </c:extLst>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4.1666666666666701E-3"/>
          <c:y val="0.219907407407407"/>
          <c:w val="0.96694444444444405"/>
          <c:h val="0.68435185185185199"/>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c:v>
                </c:pt>
                <c:pt idx="1">
                  <c:v>24666</c:v>
                </c:pt>
                <c:pt idx="2">
                  <c:v>18000</c:v>
                </c:pt>
                <c:pt idx="3">
                  <c:v>34393</c:v>
                </c:pt>
              </c:numCache>
            </c:numRef>
          </c:val>
          <c:smooth val="0"/>
          <c:extLst>
            <c:ext xmlns:c16="http://schemas.microsoft.com/office/drawing/2014/chart" uri="{C3380CC4-5D6E-409C-BE32-E72D297353CC}">
              <c16:uniqueId val="{00000001-B4F5-0547-8B91-2ACE85032E4A}"/>
            </c:ext>
          </c:extLst>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numFmt formatCode="General" sourceLinked="0"/>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endParaRPr lang="en-US"/>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IN" altLang="en-US" sz="2400" dirty="0"/>
              <a:t> Yuvan </a:t>
            </a:r>
            <a:r>
              <a:rPr lang="en-IN" altLang="en-US" sz="2400" dirty="0" err="1"/>
              <a:t>Vel</a:t>
            </a:r>
            <a:r>
              <a:rPr lang="en-IN" altLang="en-US" sz="2400" dirty="0"/>
              <a:t> </a:t>
            </a:r>
            <a:r>
              <a:rPr lang="en-IN" altLang="en-US" sz="2400" dirty="0" err="1"/>
              <a:t>Raj.K</a:t>
            </a:r>
            <a:endParaRPr lang="en-US" sz="2400" dirty="0"/>
          </a:p>
          <a:p>
            <a:r>
              <a:rPr lang="en-US" sz="2400" dirty="0"/>
              <a:t>REGISTER NO:</a:t>
            </a:r>
            <a:r>
              <a:rPr lang="en-IN" altLang="en-US" sz="2400" dirty="0"/>
              <a:t> 312212163/asunm1437312212163</a:t>
            </a:r>
            <a:endParaRPr lang="en-US" sz="2400" dirty="0"/>
          </a:p>
          <a:p>
            <a:r>
              <a:rPr lang="en-US" sz="2400" dirty="0"/>
              <a:t>DEPARTMENT:</a:t>
            </a:r>
            <a:r>
              <a:rPr lang="en-IN" altLang="en-US" sz="2400" dirty="0"/>
              <a:t> B.COM (COMPUTER APPLICATION)</a:t>
            </a:r>
            <a:endParaRPr lang="en-US" sz="2400" dirty="0"/>
          </a:p>
          <a:p>
            <a:r>
              <a:rPr lang="en-US" sz="2400" dirty="0"/>
              <a:t>COLLEGE</a:t>
            </a:r>
            <a:r>
              <a:rPr lang="en-IN" altLang="en-US" sz="2400" dirty="0"/>
              <a:t>: MAR GREGORIOS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1FD1E15-AA95-AA31-588C-EDB1B185F264}"/>
              </a:ext>
            </a:extLst>
          </p:cNvPr>
          <p:cNvSpPr txBox="1"/>
          <p:nvPr/>
        </p:nvSpPr>
        <p:spPr>
          <a:xfrm>
            <a:off x="1910953" y="1857375"/>
            <a:ext cx="5111353" cy="2494953"/>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084303EE-B6BB-81CA-4F7F-EF2A4DB635BA}"/>
              </a:ext>
            </a:extLst>
          </p:cNvPr>
          <p:cNvSpPr txBox="1"/>
          <p:nvPr/>
        </p:nvSpPr>
        <p:spPr>
          <a:xfrm>
            <a:off x="1366837" y="2105559"/>
            <a:ext cx="6199584" cy="2246769"/>
          </a:xfrm>
          <a:prstGeom prst="rect">
            <a:avLst/>
          </a:prstGeom>
          <a:noFill/>
        </p:spPr>
        <p:txBody>
          <a:bodyPr wrap="square" rtlCol="0">
            <a:spAutoFit/>
          </a:bodyPr>
          <a:lstStyle/>
          <a:p>
            <a:pPr algn="l"/>
            <a:r>
              <a:rPr lang="en-IN" sz="2800" dirty="0"/>
              <a:t>STEP – 1 : Conditional </a:t>
            </a:r>
            <a:r>
              <a:rPr lang="en-IN" sz="2800" dirty="0" err="1"/>
              <a:t>Formaltting</a:t>
            </a:r>
            <a:endParaRPr lang="en-IN" sz="2800" dirty="0"/>
          </a:p>
          <a:p>
            <a:pPr algn="l"/>
            <a:r>
              <a:rPr lang="en-IN" sz="2800" dirty="0"/>
              <a:t>STEP – 2 : Formatting</a:t>
            </a:r>
          </a:p>
          <a:p>
            <a:pPr algn="l"/>
            <a:r>
              <a:rPr lang="en-IN" sz="2800" dirty="0"/>
              <a:t>STEP – 3 : Cleaning </a:t>
            </a:r>
          </a:p>
          <a:p>
            <a:pPr algn="l"/>
            <a:r>
              <a:rPr lang="en-IN" sz="2800" dirty="0"/>
              <a:t>STEP – 4 : Analysis</a:t>
            </a:r>
          </a:p>
          <a:p>
            <a:pPr algn="l"/>
            <a:r>
              <a:rPr lang="en-IN" sz="2800" dirty="0"/>
              <a:t>STEP – 5 : Result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hart 1"/>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Box 9"/>
          <p:cNvSpPr txBox="1"/>
          <p:nvPr/>
        </p:nvSpPr>
        <p:spPr>
          <a:xfrm>
            <a:off x="2438400" y="1620520"/>
            <a:ext cx="4064000" cy="398780"/>
          </a:xfrm>
          <a:prstGeom prst="rect">
            <a:avLst/>
          </a:prstGeom>
          <a:noFill/>
        </p:spPr>
        <p:txBody>
          <a:bodyPr wrap="square" rtlCol="0">
            <a:spAutoFit/>
          </a:bodyPr>
          <a:lstStyle/>
          <a:p>
            <a:r>
              <a:rPr lang="en-US" sz="2000" b="1">
                <a:latin typeface="Arial Black" panose="020B0A04020102020204" charset="0"/>
                <a:cs typeface="Arial Black" panose="020B0A04020102020204" charset="0"/>
              </a:rPr>
              <a:t>PROFIT IN EACH REGIN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11" name="Chart 10"/>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Box 11"/>
          <p:cNvSpPr txBox="1"/>
          <p:nvPr/>
        </p:nvSpPr>
        <p:spPr>
          <a:xfrm>
            <a:off x="3810000" y="144780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EMPOLYEE TOTAL SALES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hart 7"/>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Box 9"/>
          <p:cNvSpPr txBox="1"/>
          <p:nvPr/>
        </p:nvSpPr>
        <p:spPr>
          <a:xfrm>
            <a:off x="2286000" y="169545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PRICE OF PRODUCT SOLD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10" name="Text Box 9"/>
          <p:cNvSpPr txBox="1"/>
          <p:nvPr/>
        </p:nvSpPr>
        <p:spPr>
          <a:xfrm>
            <a:off x="2286000" y="1695450"/>
            <a:ext cx="4575175" cy="368300"/>
          </a:xfrm>
          <a:prstGeom prst="rect">
            <a:avLst/>
          </a:prstGeom>
          <a:noFill/>
        </p:spPr>
        <p:txBody>
          <a:bodyPr wrap="square" rtlCol="0">
            <a:spAutoFit/>
          </a:bodyPr>
          <a:lstStyle/>
          <a:p>
            <a:pPr algn="ctr"/>
            <a:r>
              <a:rPr lang="en-US" b="1">
                <a:latin typeface="Arial Black" panose="020B0A04020102020204" charset="0"/>
                <a:cs typeface="Arial Black" panose="020B0A04020102020204" charset="0"/>
              </a:rPr>
              <a:t>PRODUCT SOLD</a:t>
            </a:r>
          </a:p>
        </p:txBody>
      </p:sp>
      <p:graphicFrame>
        <p:nvGraphicFramePr>
          <p:cNvPr id="2" name="Chart 1"/>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43280" y="1764030"/>
            <a:ext cx="7840980" cy="2719070"/>
          </a:xfrm>
          <a:prstGeom prst="rect">
            <a:avLst/>
          </a:prstGeom>
          <a:noFill/>
        </p:spPr>
        <p:txBody>
          <a:bodyPr wrap="square" rtlCol="0">
            <a:noAutofit/>
          </a:bodyPr>
          <a:lstStyle/>
          <a:p>
            <a:pPr indent="457200" algn="just"/>
            <a:r>
              <a:rPr lang="en-US" sz="2000" b="1">
                <a:latin typeface="Arial Black" panose="020B0A04020102020204" charset="0"/>
                <a:cs typeface="Arial Black" panose="020B0A04020102020204"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Sales </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762000" y="1449705"/>
            <a:ext cx="6628765" cy="5934075"/>
          </a:xfrm>
          <a:prstGeom prst="rect">
            <a:avLst/>
          </a:prstGeom>
          <a:noFill/>
        </p:spPr>
        <p:txBody>
          <a:bodyPr wrap="square" rtlCol="0">
            <a:noAutofit/>
          </a:bodyPr>
          <a:lstStyle/>
          <a:p>
            <a:pPr marL="800100" lvl="1" indent="-342900">
              <a:buFont typeface="Wingdings" panose="05000000000000000000" charset="0"/>
              <a:buChar char="v"/>
            </a:pPr>
            <a:r>
              <a:rPr lang="en-IN" altLang="en-US" sz="2000"/>
              <a:t>By analyzing sales data, companies can make informed decisions about product offerings, pricing strategies , and marketing campaigns.</a:t>
            </a:r>
          </a:p>
          <a:p>
            <a:pPr marL="800100" lvl="1" indent="-342900">
              <a:buFont typeface="Wingdings" panose="05000000000000000000" charset="0"/>
              <a:buChar char="v"/>
            </a:pPr>
            <a:r>
              <a:rPr lang="en-IN" altLang="en-US" sz="2000"/>
              <a:t>Understanding individual performance allows management to adjust sales strategies. For example, high-performing techniques used by top salespeople can be replicated across the team</a:t>
            </a:r>
          </a:p>
          <a:p>
            <a:pPr marL="800100" lvl="1" indent="-342900">
              <a:buFont typeface="Wingdings" panose="05000000000000000000" charset="0"/>
              <a:buChar char="v"/>
            </a:pPr>
            <a:r>
              <a:rPr lang="en-IN" altLang="en-US" sz="2000"/>
              <a:t>It will help the HR manager to analysis the employees performance .And reduce the work of HR.</a:t>
            </a:r>
          </a:p>
          <a:p>
            <a:pPr marL="800100" lvl="1" indent="-342900">
              <a:buFont typeface="Wingdings" panose="05000000000000000000" charset="0"/>
              <a:buChar char="v"/>
            </a:pPr>
            <a:r>
              <a:rPr lang="en-IN" altLang="en-US" sz="2000"/>
              <a:t>Sales analysis can reveal specific areas where employees excel or struggle, allowing HR to tailor training programs to address these needs and improve overall sales effectiveness.</a:t>
            </a:r>
          </a:p>
          <a:p>
            <a:pPr marL="800100" lvl="1" indent="-342900">
              <a:buFont typeface="Wingdings" panose="05000000000000000000" charset="0"/>
              <a:buChar char="v"/>
            </a:pPr>
            <a:r>
              <a:rPr lang="en-IN" altLang="en-US" sz="2000"/>
              <a:t>Sales performance data can help HR identify potential leaders and create succession plans by recognizing employees who consistently achieve strong results and exhibit leadership potential.</a:t>
            </a:r>
          </a:p>
          <a:p>
            <a:pPr marL="342900" indent="-342900">
              <a:buFont typeface="Wingdings" panose="05000000000000000000" charset="0"/>
              <a:buChar char="v"/>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415417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990090" y="2235835"/>
            <a:ext cx="6029325" cy="3089910"/>
          </a:xfrm>
          <a:prstGeom prst="rect">
            <a:avLst/>
          </a:prstGeom>
          <a:noFill/>
        </p:spPr>
        <p:txBody>
          <a:bodyPr wrap="square" rtlCol="0">
            <a:noAutofit/>
          </a:bodyPr>
          <a:lstStyle/>
          <a:p>
            <a:pPr marL="342900" indent="-342900">
              <a:buFont typeface="Wingdings" panose="05000000000000000000" charset="0"/>
              <a:buChar char="q"/>
            </a:pPr>
            <a:r>
              <a:rPr lang="en-IN" altLang="en-US" sz="2000"/>
              <a:t>Human Resource manager is the end user of this analysis this will help the manager to analysis the employee performance in sale departmenet and also the manufracturing department also by analysing the total amount of product or unit sold in the</a:t>
            </a:r>
            <a:r>
              <a:rPr lang="en-US" altLang="en-IN" sz="2000"/>
              <a:t> company </a:t>
            </a:r>
          </a:p>
          <a:p>
            <a:pPr marL="342900" indent="-342900">
              <a:buFont typeface="Wingdings" panose="05000000000000000000" charset="0"/>
              <a:buChar char="q"/>
            </a:pPr>
            <a:r>
              <a:rPr lang="en-US" altLang="en-IN" sz="2000"/>
              <a:t>It helps to evaluate the company performace in the market and also help to understand the demand and supply chain in the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71366C2-FA0E-0DEA-D43B-976CDB330D68}"/>
              </a:ext>
            </a:extLst>
          </p:cNvPr>
          <p:cNvSpPr txBox="1"/>
          <p:nvPr/>
        </p:nvSpPr>
        <p:spPr>
          <a:xfrm>
            <a:off x="3661173" y="2428875"/>
            <a:ext cx="7536656" cy="1384995"/>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t>Used Pivot Chart Analysis </a:t>
            </a:r>
          </a:p>
          <a:p>
            <a:pPr marL="285750" indent="-285750" algn="l">
              <a:buFont typeface="Arial" panose="020B0604020202020204" pitchFamily="34" charset="0"/>
              <a:buChar char="•"/>
            </a:pPr>
            <a:r>
              <a:rPr lang="en-IN" sz="2800" dirty="0"/>
              <a:t>Sum Function and Average Function </a:t>
            </a:r>
          </a:p>
          <a:p>
            <a:pPr marL="285750" indent="-285750" algn="l">
              <a:buFont typeface="Arial" panose="020B0604020202020204" pitchFamily="34" charset="0"/>
              <a:buChar char="•"/>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591435" y="1537970"/>
            <a:ext cx="5746750" cy="3456305"/>
          </a:xfrm>
          <a:prstGeom prst="rect">
            <a:avLst/>
          </a:prstGeom>
          <a:noFill/>
        </p:spPr>
        <p:txBody>
          <a:bodyPr wrap="square" rtlCol="0">
            <a:noAutofit/>
          </a:bodyPr>
          <a:lstStyle/>
          <a:p>
            <a:r>
              <a:rPr lang="en-US" sz="2800"/>
              <a:t>1: EMPLOYEE ID</a:t>
            </a:r>
          </a:p>
          <a:p>
            <a:r>
              <a:rPr lang="en-US" sz="2800"/>
              <a:t>2: NAME OF THE EMPLOYEE</a:t>
            </a:r>
          </a:p>
          <a:p>
            <a:r>
              <a:rPr lang="en-US" sz="2800"/>
              <a:t>3: SALARY </a:t>
            </a:r>
          </a:p>
          <a:p>
            <a:r>
              <a:rPr lang="en-US" sz="2800"/>
              <a:t>4: PRODUCT</a:t>
            </a:r>
          </a:p>
          <a:p>
            <a:r>
              <a:rPr lang="en-US" sz="2800"/>
              <a:t>5:REGIN</a:t>
            </a:r>
          </a:p>
          <a:p>
            <a:r>
              <a:rPr lang="en-US" sz="2800"/>
              <a:t>6:UNIT SOLD</a:t>
            </a:r>
          </a:p>
          <a:p>
            <a:r>
              <a:rPr lang="en-US" sz="2800"/>
              <a:t>7:COST PER UNIT</a:t>
            </a:r>
          </a:p>
          <a:p>
            <a:r>
              <a:rPr lang="en-US" sz="2800"/>
              <a:t>8:PRODUCT</a:t>
            </a:r>
          </a:p>
          <a:p>
            <a:r>
              <a:rPr lang="en-US" sz="2800"/>
              <a:t>9:COST OF SALES</a:t>
            </a:r>
          </a:p>
          <a:p>
            <a:r>
              <a:rPr lang="en-US" sz="2800"/>
              <a:t>10:PROFIT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544955" y="2354580"/>
            <a:ext cx="7484745" cy="252793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2874</Words>
  <Application>Microsoft Office PowerPoint</Application>
  <PresentationFormat>Widescreen</PresentationFormat>
  <Paragraphs>117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girushikeshav007@gmail.com</cp:lastModifiedBy>
  <cp:revision>16</cp:revision>
  <dcterms:created xsi:type="dcterms:W3CDTF">2024-03-29T15:07:00Z</dcterms:created>
  <dcterms:modified xsi:type="dcterms:W3CDTF">2024-09-11T11:26:09Z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230DBF0638FA46AFBC75B1FE5B19678E_12</vt:lpwstr>
  </property>
  <property fmtid="{D5CDD505-2E9C-101B-9397-08002B2CF9AE}" pid="5" name="KSOProductBuildVer">
    <vt:lpwstr>1033-12.2.0.13472</vt:lpwstr>
  </property>
</Properties>
</file>