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Source Sans Pro Bold" charset="1" panose="020B0703030403020204"/>
      <p:regular r:id="rId23"/>
    </p:embeddedFont>
    <p:embeddedFont>
      <p:font typeface="Dynamo Medium" charset="1" panose="020B060402020A080404"/>
      <p:regular r:id="rId24"/>
    </p:embeddedFont>
    <p:embeddedFont>
      <p:font typeface="Source Sans Pro" charset="1" panose="020B0503030403020204"/>
      <p:regular r:id="rId25"/>
    </p:embeddedFont>
    <p:embeddedFont>
      <p:font typeface="Canva Sans" charset="1" panose="020B0503030501040103"/>
      <p:regular r:id="rId26"/>
    </p:embeddedFont>
    <p:embeddedFont>
      <p:font typeface="Canva Sans Bold" charset="1" panose="020B0803030501040103"/>
      <p:regular r:id="rId27"/>
    </p:embeddedFont>
    <p:embeddedFont>
      <p:font typeface="Assistant Bold" charset="1" panose="0000080000000000000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18.png" Type="http://schemas.openxmlformats.org/officeDocument/2006/relationships/image"/><Relationship Id="rId7" Target="../media/image19.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CFEFF"/>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3448197" y="2398023"/>
            <a:ext cx="10522735" cy="5490954"/>
          </a:xfrm>
          <a:custGeom>
            <a:avLst/>
            <a:gdLst/>
            <a:ahLst/>
            <a:cxnLst/>
            <a:rect r="r" b="b" t="t" l="l"/>
            <a:pathLst>
              <a:path h="5490954" w="10522735">
                <a:moveTo>
                  <a:pt x="0" y="0"/>
                </a:moveTo>
                <a:lnTo>
                  <a:pt x="10522734" y="0"/>
                </a:lnTo>
                <a:lnTo>
                  <a:pt x="10522734" y="5490954"/>
                </a:lnTo>
                <a:lnTo>
                  <a:pt x="0" y="54909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7065141" y="8217105"/>
            <a:ext cx="7009358" cy="1398154"/>
            <a:chOff x="0" y="0"/>
            <a:chExt cx="9345810" cy="1864205"/>
          </a:xfrm>
        </p:grpSpPr>
        <p:grpSp>
          <p:nvGrpSpPr>
            <p:cNvPr name="Group 4" id="4"/>
            <p:cNvGrpSpPr/>
            <p:nvPr/>
          </p:nvGrpSpPr>
          <p:grpSpPr>
            <a:xfrm rot="0">
              <a:off x="0" y="0"/>
              <a:ext cx="9345810" cy="1546271"/>
              <a:chOff x="0" y="0"/>
              <a:chExt cx="1250766" cy="206940"/>
            </a:xfrm>
          </p:grpSpPr>
          <p:sp>
            <p:nvSpPr>
              <p:cNvPr name="Freeform 5" id="5"/>
              <p:cNvSpPr/>
              <p:nvPr/>
            </p:nvSpPr>
            <p:spPr>
              <a:xfrm flipH="false" flipV="false" rot="0">
                <a:off x="18844" y="0"/>
                <a:ext cx="1213078" cy="206940"/>
              </a:xfrm>
              <a:custGeom>
                <a:avLst/>
                <a:gdLst/>
                <a:ahLst/>
                <a:cxnLst/>
                <a:rect r="r" b="b" t="t" l="l"/>
                <a:pathLst>
                  <a:path h="206940" w="1213078">
                    <a:moveTo>
                      <a:pt x="218760" y="0"/>
                    </a:moveTo>
                    <a:lnTo>
                      <a:pt x="1197518" y="0"/>
                    </a:lnTo>
                    <a:cubicBezTo>
                      <a:pt x="1203332" y="0"/>
                      <a:pt x="1208579" y="3488"/>
                      <a:pt x="1210829" y="8850"/>
                    </a:cubicBezTo>
                    <a:cubicBezTo>
                      <a:pt x="1213078" y="14212"/>
                      <a:pt x="1211891" y="20399"/>
                      <a:pt x="1207817" y="24548"/>
                    </a:cubicBezTo>
                    <a:lnTo>
                      <a:pt x="1052827" y="182392"/>
                    </a:lnTo>
                    <a:cubicBezTo>
                      <a:pt x="1037408" y="198094"/>
                      <a:pt x="1016325" y="206940"/>
                      <a:pt x="994318" y="206940"/>
                    </a:cubicBezTo>
                    <a:lnTo>
                      <a:pt x="15560" y="206940"/>
                    </a:lnTo>
                    <a:cubicBezTo>
                      <a:pt x="9746" y="206940"/>
                      <a:pt x="4499" y="203452"/>
                      <a:pt x="2249" y="198090"/>
                    </a:cubicBezTo>
                    <a:cubicBezTo>
                      <a:pt x="0" y="192728"/>
                      <a:pt x="1187" y="186541"/>
                      <a:pt x="5261" y="182392"/>
                    </a:cubicBezTo>
                    <a:lnTo>
                      <a:pt x="160251" y="24548"/>
                    </a:lnTo>
                    <a:cubicBezTo>
                      <a:pt x="175670" y="8846"/>
                      <a:pt x="196753" y="0"/>
                      <a:pt x="218760" y="0"/>
                    </a:cubicBezTo>
                    <a:close/>
                  </a:path>
                </a:pathLst>
              </a:custGeom>
              <a:solidFill>
                <a:srgbClr val="3275C5"/>
              </a:solidFill>
            </p:spPr>
          </p:sp>
          <p:sp>
            <p:nvSpPr>
              <p:cNvPr name="TextBox 6" id="6"/>
              <p:cNvSpPr txBox="true"/>
              <p:nvPr/>
            </p:nvSpPr>
            <p:spPr>
              <a:xfrm>
                <a:off x="101600" y="19050"/>
                <a:ext cx="1047566" cy="187890"/>
              </a:xfrm>
              <a:prstGeom prst="rect">
                <a:avLst/>
              </a:prstGeom>
            </p:spPr>
            <p:txBody>
              <a:bodyPr anchor="ctr" rtlCol="false" tIns="50800" lIns="50800" bIns="50800" rIns="50800"/>
              <a:lstStyle/>
              <a:p>
                <a:pPr algn="ctr">
                  <a:lnSpc>
                    <a:spcPts val="1993"/>
                  </a:lnSpc>
                </a:pPr>
              </a:p>
            </p:txBody>
          </p:sp>
        </p:grpSp>
        <p:grpSp>
          <p:nvGrpSpPr>
            <p:cNvPr name="Group 7" id="7"/>
            <p:cNvGrpSpPr/>
            <p:nvPr/>
          </p:nvGrpSpPr>
          <p:grpSpPr>
            <a:xfrm rot="0">
              <a:off x="4451974" y="1170495"/>
              <a:ext cx="4192850" cy="693710"/>
              <a:chOff x="0" y="0"/>
              <a:chExt cx="1250766" cy="206940"/>
            </a:xfrm>
          </p:grpSpPr>
          <p:sp>
            <p:nvSpPr>
              <p:cNvPr name="Freeform 8" id="8"/>
              <p:cNvSpPr/>
              <p:nvPr/>
            </p:nvSpPr>
            <p:spPr>
              <a:xfrm flipH="false" flipV="false" rot="0">
                <a:off x="22107" y="0"/>
                <a:ext cx="1206553" cy="206940"/>
              </a:xfrm>
              <a:custGeom>
                <a:avLst/>
                <a:gdLst/>
                <a:ahLst/>
                <a:cxnLst/>
                <a:rect r="r" b="b" t="t" l="l"/>
                <a:pathLst>
                  <a:path h="206940" w="1206553">
                    <a:moveTo>
                      <a:pt x="221454" y="0"/>
                    </a:moveTo>
                    <a:lnTo>
                      <a:pt x="1188298" y="0"/>
                    </a:lnTo>
                    <a:cubicBezTo>
                      <a:pt x="1195119" y="0"/>
                      <a:pt x="1201274" y="4093"/>
                      <a:pt x="1203913" y="10382"/>
                    </a:cubicBezTo>
                    <a:cubicBezTo>
                      <a:pt x="1206552" y="16672"/>
                      <a:pt x="1205160" y="23932"/>
                      <a:pt x="1200381" y="28799"/>
                    </a:cubicBezTo>
                    <a:lnTo>
                      <a:pt x="1053737" y="178141"/>
                    </a:lnTo>
                    <a:cubicBezTo>
                      <a:pt x="1035649" y="196563"/>
                      <a:pt x="1010915" y="206940"/>
                      <a:pt x="985098" y="206940"/>
                    </a:cubicBezTo>
                    <a:lnTo>
                      <a:pt x="18254" y="206940"/>
                    </a:lnTo>
                    <a:cubicBezTo>
                      <a:pt x="11433" y="206940"/>
                      <a:pt x="5278" y="202848"/>
                      <a:pt x="2639" y="196558"/>
                    </a:cubicBezTo>
                    <a:cubicBezTo>
                      <a:pt x="0" y="190268"/>
                      <a:pt x="1392" y="183008"/>
                      <a:pt x="6171" y="178141"/>
                    </a:cubicBezTo>
                    <a:lnTo>
                      <a:pt x="152815" y="28799"/>
                    </a:lnTo>
                    <a:cubicBezTo>
                      <a:pt x="170903" y="10377"/>
                      <a:pt x="195637" y="0"/>
                      <a:pt x="221454" y="0"/>
                    </a:cubicBezTo>
                    <a:close/>
                  </a:path>
                </a:pathLst>
              </a:custGeom>
              <a:solidFill>
                <a:srgbClr val="64CAF4"/>
              </a:solidFill>
            </p:spPr>
          </p:sp>
          <p:sp>
            <p:nvSpPr>
              <p:cNvPr name="TextBox 9" id="9"/>
              <p:cNvSpPr txBox="true"/>
              <p:nvPr/>
            </p:nvSpPr>
            <p:spPr>
              <a:xfrm>
                <a:off x="101600" y="19050"/>
                <a:ext cx="1047566" cy="187890"/>
              </a:xfrm>
              <a:prstGeom prst="rect">
                <a:avLst/>
              </a:prstGeom>
            </p:spPr>
            <p:txBody>
              <a:bodyPr anchor="ctr" rtlCol="false" tIns="50800" lIns="50800" bIns="50800" rIns="50800"/>
              <a:lstStyle/>
              <a:p>
                <a:pPr algn="ctr">
                  <a:lnSpc>
                    <a:spcPts val="1993"/>
                  </a:lnSpc>
                </a:pPr>
              </a:p>
            </p:txBody>
          </p:sp>
        </p:grpSp>
      </p:grpSp>
      <p:grpSp>
        <p:nvGrpSpPr>
          <p:cNvPr name="Group 10" id="10"/>
          <p:cNvGrpSpPr/>
          <p:nvPr/>
        </p:nvGrpSpPr>
        <p:grpSpPr>
          <a:xfrm rot="0">
            <a:off x="13285969" y="0"/>
            <a:ext cx="5002031" cy="5002011"/>
            <a:chOff x="0" y="0"/>
            <a:chExt cx="6350000" cy="6349975"/>
          </a:xfrm>
        </p:grpSpPr>
        <p:sp>
          <p:nvSpPr>
            <p:cNvPr name="Freeform 11" id="11"/>
            <p:cNvSpPr/>
            <p:nvPr/>
          </p:nvSpPr>
          <p:spPr>
            <a:xfrm flipH="false" flipV="false" rot="0">
              <a:off x="0" y="0"/>
              <a:ext cx="6350000" cy="6349975"/>
            </a:xfrm>
            <a:custGeom>
              <a:avLst/>
              <a:gdLst/>
              <a:ahLst/>
              <a:cxnLst/>
              <a:rect r="r" b="b" t="t" l="l"/>
              <a:pathLst>
                <a:path h="6349975" w="6350000">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a:blip r:embed="rId4"/>
              <a:stretch>
                <a:fillRect l="-37777" t="0" r="-37777" b="0"/>
              </a:stretch>
            </a:blipFill>
          </p:spPr>
        </p:sp>
      </p:grpSp>
      <p:sp>
        <p:nvSpPr>
          <p:cNvPr name="TextBox 12" id="12"/>
          <p:cNvSpPr txBox="true"/>
          <p:nvPr/>
        </p:nvSpPr>
        <p:spPr>
          <a:xfrm rot="0">
            <a:off x="2229281" y="3703755"/>
            <a:ext cx="7004506" cy="2434587"/>
          </a:xfrm>
          <a:prstGeom prst="rect">
            <a:avLst/>
          </a:prstGeom>
        </p:spPr>
        <p:txBody>
          <a:bodyPr anchor="t" rtlCol="false" tIns="0" lIns="0" bIns="0" rIns="0">
            <a:spAutoFit/>
          </a:bodyPr>
          <a:lstStyle/>
          <a:p>
            <a:pPr algn="l">
              <a:lnSpc>
                <a:spcPts val="11200"/>
              </a:lnSpc>
            </a:pPr>
            <a:r>
              <a:rPr lang="en-US" sz="8000" b="true">
                <a:solidFill>
                  <a:srgbClr val="3275C5"/>
                </a:solidFill>
                <a:latin typeface="Source Sans Pro Bold"/>
                <a:ea typeface="Source Sans Pro Bold"/>
                <a:cs typeface="Source Sans Pro Bold"/>
                <a:sym typeface="Source Sans Pro Bold"/>
              </a:rPr>
              <a:t>NMAP</a:t>
            </a:r>
          </a:p>
          <a:p>
            <a:pPr algn="l">
              <a:lnSpc>
                <a:spcPts val="8120"/>
              </a:lnSpc>
            </a:pPr>
            <a:r>
              <a:rPr lang="en-US" sz="5800" b="true">
                <a:solidFill>
                  <a:srgbClr val="3275C5"/>
                </a:solidFill>
                <a:latin typeface="Source Sans Pro Bold"/>
                <a:ea typeface="Source Sans Pro Bold"/>
                <a:cs typeface="Source Sans Pro Bold"/>
                <a:sym typeface="Source Sans Pro Bold"/>
              </a:rPr>
              <a:t>(NETWORK MAPPER)</a:t>
            </a:r>
          </a:p>
        </p:txBody>
      </p:sp>
      <p:sp>
        <p:nvSpPr>
          <p:cNvPr name="TextBox 13" id="13"/>
          <p:cNvSpPr txBox="true"/>
          <p:nvPr/>
        </p:nvSpPr>
        <p:spPr>
          <a:xfrm rot="0">
            <a:off x="8453675" y="7579632"/>
            <a:ext cx="2752431" cy="436245"/>
          </a:xfrm>
          <a:prstGeom prst="rect">
            <a:avLst/>
          </a:prstGeom>
        </p:spPr>
        <p:txBody>
          <a:bodyPr anchor="t" rtlCol="false" tIns="0" lIns="0" bIns="0" rIns="0">
            <a:spAutoFit/>
          </a:bodyPr>
          <a:lstStyle/>
          <a:p>
            <a:pPr algn="l">
              <a:lnSpc>
                <a:spcPts val="3390"/>
              </a:lnSpc>
            </a:pPr>
            <a:r>
              <a:rPr lang="en-US" sz="3000">
                <a:solidFill>
                  <a:srgbClr val="64CAF4"/>
                </a:solidFill>
                <a:latin typeface="Dynamo Medium"/>
                <a:ea typeface="Dynamo Medium"/>
                <a:cs typeface="Dynamo Medium"/>
                <a:sym typeface="Dynamo Medium"/>
              </a:rPr>
              <a:t>Presented by:</a:t>
            </a:r>
          </a:p>
        </p:txBody>
      </p:sp>
      <p:sp>
        <p:nvSpPr>
          <p:cNvPr name="TextBox 14" id="14"/>
          <p:cNvSpPr txBox="true"/>
          <p:nvPr/>
        </p:nvSpPr>
        <p:spPr>
          <a:xfrm rot="0">
            <a:off x="8453675" y="8404225"/>
            <a:ext cx="4622964" cy="1435100"/>
          </a:xfrm>
          <a:prstGeom prst="rect">
            <a:avLst/>
          </a:prstGeom>
        </p:spPr>
        <p:txBody>
          <a:bodyPr anchor="t" rtlCol="false" tIns="0" lIns="0" bIns="0" rIns="0">
            <a:spAutoFit/>
          </a:bodyPr>
          <a:lstStyle/>
          <a:p>
            <a:pPr algn="l">
              <a:lnSpc>
                <a:spcPts val="5650"/>
              </a:lnSpc>
            </a:pPr>
            <a:r>
              <a:rPr lang="en-US" sz="5000" b="true">
                <a:solidFill>
                  <a:srgbClr val="FCFEFF"/>
                </a:solidFill>
                <a:latin typeface="Source Sans Pro Bold"/>
                <a:ea typeface="Source Sans Pro Bold"/>
                <a:cs typeface="Source Sans Pro Bold"/>
                <a:sym typeface="Source Sans Pro Bold"/>
              </a:rPr>
              <a:t>YUVAPRIYA S</a:t>
            </a:r>
          </a:p>
          <a:p>
            <a:pPr algn="l">
              <a:lnSpc>
                <a:spcPts val="5650"/>
              </a:lnSpc>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CFEFF"/>
        </a:solidFill>
      </p:bgPr>
    </p:bg>
    <p:spTree>
      <p:nvGrpSpPr>
        <p:cNvPr id="1" name=""/>
        <p:cNvGrpSpPr/>
        <p:nvPr/>
      </p:nvGrpSpPr>
      <p:grpSpPr>
        <a:xfrm>
          <a:off x="0" y="0"/>
          <a:ext cx="0" cy="0"/>
          <a:chOff x="0" y="0"/>
          <a:chExt cx="0" cy="0"/>
        </a:xfrm>
      </p:grpSpPr>
      <p:grpSp>
        <p:nvGrpSpPr>
          <p:cNvPr name="Group 2" id="2"/>
          <p:cNvGrpSpPr/>
          <p:nvPr/>
        </p:nvGrpSpPr>
        <p:grpSpPr>
          <a:xfrm rot="0">
            <a:off x="0" y="3238500"/>
            <a:ext cx="18288000" cy="7048500"/>
            <a:chOff x="0" y="0"/>
            <a:chExt cx="2108886" cy="812800"/>
          </a:xfrm>
        </p:grpSpPr>
        <p:sp>
          <p:nvSpPr>
            <p:cNvPr name="Freeform 3" id="3"/>
            <p:cNvSpPr/>
            <p:nvPr/>
          </p:nvSpPr>
          <p:spPr>
            <a:xfrm flipH="false" flipV="false" rot="0">
              <a:off x="0" y="0"/>
              <a:ext cx="2108887" cy="812800"/>
            </a:xfrm>
            <a:custGeom>
              <a:avLst/>
              <a:gdLst/>
              <a:ahLst/>
              <a:cxnLst/>
              <a:rect r="r" b="b" t="t" l="l"/>
              <a:pathLst>
                <a:path h="812800" w="2108887">
                  <a:moveTo>
                    <a:pt x="0" y="0"/>
                  </a:moveTo>
                  <a:lnTo>
                    <a:pt x="2108887" y="0"/>
                  </a:lnTo>
                  <a:lnTo>
                    <a:pt x="2108887" y="812800"/>
                  </a:lnTo>
                  <a:lnTo>
                    <a:pt x="0" y="812800"/>
                  </a:lnTo>
                  <a:close/>
                </a:path>
              </a:pathLst>
            </a:custGeom>
            <a:blipFill>
              <a:blip r:embed="rId2"/>
              <a:stretch>
                <a:fillRect l="0" t="-1567" r="0" b="-1567"/>
              </a:stretch>
            </a:blipFill>
          </p:spPr>
        </p:sp>
      </p:grpSp>
      <p:sp>
        <p:nvSpPr>
          <p:cNvPr name="TextBox 4" id="4"/>
          <p:cNvSpPr txBox="true"/>
          <p:nvPr/>
        </p:nvSpPr>
        <p:spPr>
          <a:xfrm rot="0">
            <a:off x="2526428" y="942975"/>
            <a:ext cx="12625545" cy="1457325"/>
          </a:xfrm>
          <a:prstGeom prst="rect">
            <a:avLst/>
          </a:prstGeom>
        </p:spPr>
        <p:txBody>
          <a:bodyPr anchor="t" rtlCol="false" tIns="0" lIns="0" bIns="0" rIns="0">
            <a:spAutoFit/>
          </a:bodyPr>
          <a:lstStyle/>
          <a:p>
            <a:pPr algn="ctr" marL="0" indent="0" lvl="0">
              <a:lnSpc>
                <a:spcPts val="11700"/>
              </a:lnSpc>
            </a:pPr>
            <a:r>
              <a:rPr lang="en-US" sz="9000">
                <a:solidFill>
                  <a:srgbClr val="000000"/>
                </a:solidFill>
                <a:latin typeface="Canva Sans"/>
                <a:ea typeface="Canva Sans"/>
                <a:cs typeface="Canva Sans"/>
                <a:sym typeface="Canva Sans"/>
              </a:rPr>
              <a:t>Basic Network scan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CFEFF"/>
        </a:solidFill>
      </p:bgPr>
    </p:bg>
    <p:spTree>
      <p:nvGrpSpPr>
        <p:cNvPr id="1" name=""/>
        <p:cNvGrpSpPr/>
        <p:nvPr/>
      </p:nvGrpSpPr>
      <p:grpSpPr>
        <a:xfrm>
          <a:off x="0" y="0"/>
          <a:ext cx="0" cy="0"/>
          <a:chOff x="0" y="0"/>
          <a:chExt cx="0" cy="0"/>
        </a:xfrm>
      </p:grpSpPr>
      <p:grpSp>
        <p:nvGrpSpPr>
          <p:cNvPr name="Group 2" id="2"/>
          <p:cNvGrpSpPr/>
          <p:nvPr/>
        </p:nvGrpSpPr>
        <p:grpSpPr>
          <a:xfrm rot="0">
            <a:off x="514350" y="1096035"/>
            <a:ext cx="17259300" cy="4637641"/>
            <a:chOff x="0" y="0"/>
            <a:chExt cx="3024891" cy="812800"/>
          </a:xfrm>
        </p:grpSpPr>
        <p:sp>
          <p:nvSpPr>
            <p:cNvPr name="Freeform 3" id="3"/>
            <p:cNvSpPr/>
            <p:nvPr/>
          </p:nvSpPr>
          <p:spPr>
            <a:xfrm flipH="false" flipV="false" rot="0">
              <a:off x="0" y="0"/>
              <a:ext cx="3024891" cy="812800"/>
            </a:xfrm>
            <a:custGeom>
              <a:avLst/>
              <a:gdLst/>
              <a:ahLst/>
              <a:cxnLst/>
              <a:rect r="r" b="b" t="t" l="l"/>
              <a:pathLst>
                <a:path h="812800" w="3024891">
                  <a:moveTo>
                    <a:pt x="0" y="0"/>
                  </a:moveTo>
                  <a:lnTo>
                    <a:pt x="3024891" y="0"/>
                  </a:lnTo>
                  <a:lnTo>
                    <a:pt x="3024891" y="812800"/>
                  </a:lnTo>
                  <a:lnTo>
                    <a:pt x="0" y="812800"/>
                  </a:lnTo>
                  <a:close/>
                </a:path>
              </a:pathLst>
            </a:custGeom>
            <a:blipFill>
              <a:blip r:embed="rId2"/>
              <a:stretch>
                <a:fillRect l="0" t="-1636" r="0" b="-1636"/>
              </a:stretch>
            </a:blipFill>
          </p:spPr>
        </p:sp>
      </p:grpSp>
      <p:sp>
        <p:nvSpPr>
          <p:cNvPr name="TextBox 4" id="4"/>
          <p:cNvSpPr txBox="true"/>
          <p:nvPr/>
        </p:nvSpPr>
        <p:spPr>
          <a:xfrm rot="0">
            <a:off x="1523376" y="6713173"/>
            <a:ext cx="14323731" cy="2707052"/>
          </a:xfrm>
          <a:prstGeom prst="rect">
            <a:avLst/>
          </a:prstGeom>
        </p:spPr>
        <p:txBody>
          <a:bodyPr anchor="t" rtlCol="false" tIns="0" lIns="0" bIns="0" rIns="0">
            <a:spAutoFit/>
          </a:bodyPr>
          <a:lstStyle/>
          <a:p>
            <a:pPr algn="l" marL="553623" indent="-276811" lvl="1">
              <a:lnSpc>
                <a:spcPts val="3077"/>
              </a:lnSpc>
              <a:buFont typeface="Arial"/>
              <a:buChar char="•"/>
            </a:pPr>
            <a:r>
              <a:rPr lang="en-US" sz="2564">
                <a:solidFill>
                  <a:srgbClr val="000000"/>
                </a:solidFill>
                <a:latin typeface="Canva Sans"/>
                <a:ea typeface="Canva Sans"/>
                <a:cs typeface="Canva Sans"/>
                <a:sym typeface="Canva Sans"/>
              </a:rPr>
              <a:t>-T4 → Sets a faster scan speed (T0 to T5, where T4 is fast and T5 is very aggressive).</a:t>
            </a:r>
          </a:p>
          <a:p>
            <a:pPr algn="l" marL="553623" indent="-276811" lvl="1">
              <a:lnSpc>
                <a:spcPts val="3077"/>
              </a:lnSpc>
              <a:buFont typeface="Arial"/>
              <a:buChar char="•"/>
            </a:pPr>
            <a:r>
              <a:rPr lang="en-US" sz="2564">
                <a:solidFill>
                  <a:srgbClr val="000000"/>
                </a:solidFill>
                <a:latin typeface="Canva Sans"/>
                <a:ea typeface="Canva Sans"/>
                <a:cs typeface="Canva Sans"/>
                <a:sym typeface="Canva Sans"/>
              </a:rPr>
              <a:t>-A → Enables aggressive mode, which includes:</a:t>
            </a:r>
          </a:p>
          <a:p>
            <a:pPr algn="l" marL="553623" indent="-276811" lvl="1">
              <a:lnSpc>
                <a:spcPts val="3077"/>
              </a:lnSpc>
              <a:buFont typeface="Arial"/>
              <a:buChar char="•"/>
            </a:pPr>
            <a:r>
              <a:rPr lang="en-US" sz="2564">
                <a:solidFill>
                  <a:srgbClr val="000000"/>
                </a:solidFill>
                <a:latin typeface="Canva Sans"/>
                <a:ea typeface="Canva Sans"/>
                <a:cs typeface="Canva Sans"/>
                <a:sym typeface="Canva Sans"/>
              </a:rPr>
              <a:t>OS detection</a:t>
            </a:r>
          </a:p>
          <a:p>
            <a:pPr algn="l" marL="553623" indent="-276811" lvl="1">
              <a:lnSpc>
                <a:spcPts val="3077"/>
              </a:lnSpc>
              <a:buFont typeface="Arial"/>
              <a:buChar char="•"/>
            </a:pPr>
            <a:r>
              <a:rPr lang="en-US" sz="2564">
                <a:solidFill>
                  <a:srgbClr val="000000"/>
                </a:solidFill>
                <a:latin typeface="Canva Sans"/>
                <a:ea typeface="Canva Sans"/>
                <a:cs typeface="Canva Sans"/>
                <a:sym typeface="Canva Sans"/>
              </a:rPr>
              <a:t>Version detection</a:t>
            </a:r>
          </a:p>
          <a:p>
            <a:pPr algn="l" marL="553623" indent="-276811" lvl="1">
              <a:lnSpc>
                <a:spcPts val="3077"/>
              </a:lnSpc>
              <a:buFont typeface="Arial"/>
              <a:buChar char="•"/>
            </a:pPr>
            <a:r>
              <a:rPr lang="en-US" sz="2564">
                <a:solidFill>
                  <a:srgbClr val="000000"/>
                </a:solidFill>
                <a:latin typeface="Canva Sans"/>
                <a:ea typeface="Canva Sans"/>
                <a:cs typeface="Canva Sans"/>
                <a:sym typeface="Canva Sans"/>
              </a:rPr>
              <a:t>Script scanning</a:t>
            </a:r>
          </a:p>
          <a:p>
            <a:pPr algn="l" marL="553623" indent="-276811" lvl="1">
              <a:lnSpc>
                <a:spcPts val="3077"/>
              </a:lnSpc>
              <a:buFont typeface="Arial"/>
              <a:buChar char="•"/>
            </a:pPr>
            <a:r>
              <a:rPr lang="en-US" sz="2564">
                <a:solidFill>
                  <a:srgbClr val="000000"/>
                </a:solidFill>
                <a:latin typeface="Canva Sans"/>
                <a:ea typeface="Canva Sans"/>
                <a:cs typeface="Canva Sans"/>
                <a:sym typeface="Canva Sans"/>
              </a:rPr>
              <a:t>Traceroute</a:t>
            </a:r>
          </a:p>
          <a:p>
            <a:pPr algn="l" marL="0" indent="0" lvl="0">
              <a:lnSpc>
                <a:spcPts val="3077"/>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CFEFF"/>
        </a:solidFill>
      </p:bgPr>
    </p:bg>
    <p:spTree>
      <p:nvGrpSpPr>
        <p:cNvPr id="1" name=""/>
        <p:cNvGrpSpPr/>
        <p:nvPr/>
      </p:nvGrpSpPr>
      <p:grpSpPr>
        <a:xfrm>
          <a:off x="0" y="0"/>
          <a:ext cx="0" cy="0"/>
          <a:chOff x="0" y="0"/>
          <a:chExt cx="0" cy="0"/>
        </a:xfrm>
      </p:grpSpPr>
      <p:grpSp>
        <p:nvGrpSpPr>
          <p:cNvPr name="Group 2" id="2"/>
          <p:cNvGrpSpPr/>
          <p:nvPr/>
        </p:nvGrpSpPr>
        <p:grpSpPr>
          <a:xfrm rot="0">
            <a:off x="0" y="3862789"/>
            <a:ext cx="18288000" cy="6424211"/>
            <a:chOff x="0" y="0"/>
            <a:chExt cx="2313823" cy="812800"/>
          </a:xfrm>
        </p:grpSpPr>
        <p:sp>
          <p:nvSpPr>
            <p:cNvPr name="Freeform 3" id="3"/>
            <p:cNvSpPr/>
            <p:nvPr/>
          </p:nvSpPr>
          <p:spPr>
            <a:xfrm flipH="false" flipV="false" rot="0">
              <a:off x="0" y="0"/>
              <a:ext cx="2313823" cy="812800"/>
            </a:xfrm>
            <a:custGeom>
              <a:avLst/>
              <a:gdLst/>
              <a:ahLst/>
              <a:cxnLst/>
              <a:rect r="r" b="b" t="t" l="l"/>
              <a:pathLst>
                <a:path h="812800" w="2313823">
                  <a:moveTo>
                    <a:pt x="0" y="0"/>
                  </a:moveTo>
                  <a:lnTo>
                    <a:pt x="2313823" y="0"/>
                  </a:lnTo>
                  <a:lnTo>
                    <a:pt x="2313823" y="812800"/>
                  </a:lnTo>
                  <a:lnTo>
                    <a:pt x="0" y="812800"/>
                  </a:lnTo>
                  <a:close/>
                </a:path>
              </a:pathLst>
            </a:custGeom>
            <a:blipFill>
              <a:blip r:embed="rId2"/>
              <a:stretch>
                <a:fillRect l="-362" t="0" r="-362" b="0"/>
              </a:stretch>
            </a:blipFill>
          </p:spPr>
        </p:sp>
      </p:grpSp>
      <p:sp>
        <p:nvSpPr>
          <p:cNvPr name="TextBox 4" id="4"/>
          <p:cNvSpPr txBox="true"/>
          <p:nvPr/>
        </p:nvSpPr>
        <p:spPr>
          <a:xfrm rot="0">
            <a:off x="2066995" y="693309"/>
            <a:ext cx="12208677" cy="2462531"/>
          </a:xfrm>
          <a:prstGeom prst="rect">
            <a:avLst/>
          </a:prstGeom>
        </p:spPr>
        <p:txBody>
          <a:bodyPr anchor="t" rtlCol="false" tIns="0" lIns="0" bIns="0" rIns="0">
            <a:spAutoFit/>
          </a:bodyPr>
          <a:lstStyle/>
          <a:p>
            <a:pPr algn="l" marL="604515" indent="-302257" lvl="1">
              <a:lnSpc>
                <a:spcPts val="3919"/>
              </a:lnSpc>
              <a:spcBef>
                <a:spcPct val="0"/>
              </a:spcBef>
              <a:buFont typeface="Arial"/>
              <a:buChar char="•"/>
            </a:pPr>
            <a:r>
              <a:rPr lang="en-US" sz="2799">
                <a:solidFill>
                  <a:srgbClr val="000000"/>
                </a:solidFill>
                <a:latin typeface="Canva Sans"/>
                <a:ea typeface="Canva Sans"/>
                <a:cs typeface="Canva Sans"/>
                <a:sym typeface="Canva Sans"/>
              </a:rPr>
              <a:t>-T4 → Fast scan spee</a:t>
            </a:r>
            <a:r>
              <a:rPr lang="en-US" sz="2799">
                <a:solidFill>
                  <a:srgbClr val="000000"/>
                </a:solidFill>
                <a:latin typeface="Canva Sans"/>
                <a:ea typeface="Canva Sans"/>
                <a:cs typeface="Canva Sans"/>
                <a:sym typeface="Canva Sans"/>
              </a:rPr>
              <a:t>d (like before).</a:t>
            </a:r>
          </a:p>
          <a:p>
            <a:pPr algn="l" marL="604515" indent="-302257" lvl="1">
              <a:lnSpc>
                <a:spcPts val="3919"/>
              </a:lnSpc>
              <a:spcBef>
                <a:spcPct val="0"/>
              </a:spcBef>
              <a:buFont typeface="Arial"/>
              <a:buChar char="•"/>
            </a:pPr>
            <a:r>
              <a:rPr lang="en-US" sz="2799">
                <a:solidFill>
                  <a:srgbClr val="000000"/>
                </a:solidFill>
                <a:latin typeface="Canva Sans"/>
                <a:ea typeface="Canva Sans"/>
                <a:cs typeface="Canva Sans"/>
                <a:sym typeface="Canva Sans"/>
              </a:rPr>
              <a:t>-F → "Fast mode" scan, which scans only the most common 100 ports instead of all 65,535.</a:t>
            </a:r>
          </a:p>
          <a:p>
            <a:pPr algn="l" marL="604515" indent="-302257" lvl="1">
              <a:lnSpc>
                <a:spcPts val="3919"/>
              </a:lnSpc>
              <a:spcBef>
                <a:spcPct val="0"/>
              </a:spcBef>
              <a:buFont typeface="Arial"/>
              <a:buChar char="•"/>
            </a:pPr>
            <a:r>
              <a:rPr lang="en-US" sz="2799">
                <a:solidFill>
                  <a:srgbClr val="000000"/>
                </a:solidFill>
                <a:latin typeface="Canva Sans"/>
                <a:ea typeface="Canva Sans"/>
                <a:cs typeface="Canva Sans"/>
                <a:sym typeface="Canva Sans"/>
              </a:rPr>
              <a:t>Perform a fast scan with a limited set of ports.</a:t>
            </a:r>
          </a:p>
          <a:p>
            <a:pPr algn="l" marL="0" indent="0" lvl="0">
              <a:lnSpc>
                <a:spcPts val="3919"/>
              </a:lnSpc>
              <a:spcBef>
                <a:spcPct val="0"/>
              </a:spcBef>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CFEFF"/>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7001777"/>
            <a:chOff x="0" y="0"/>
            <a:chExt cx="2122959" cy="812800"/>
          </a:xfrm>
        </p:grpSpPr>
        <p:sp>
          <p:nvSpPr>
            <p:cNvPr name="Freeform 3" id="3"/>
            <p:cNvSpPr/>
            <p:nvPr/>
          </p:nvSpPr>
          <p:spPr>
            <a:xfrm flipH="false" flipV="false" rot="0">
              <a:off x="0" y="0"/>
              <a:ext cx="2122959" cy="812800"/>
            </a:xfrm>
            <a:custGeom>
              <a:avLst/>
              <a:gdLst/>
              <a:ahLst/>
              <a:cxnLst/>
              <a:rect r="r" b="b" t="t" l="l"/>
              <a:pathLst>
                <a:path h="812800" w="2122959">
                  <a:moveTo>
                    <a:pt x="0" y="0"/>
                  </a:moveTo>
                  <a:lnTo>
                    <a:pt x="2122959" y="0"/>
                  </a:lnTo>
                  <a:lnTo>
                    <a:pt x="2122959" y="812800"/>
                  </a:lnTo>
                  <a:lnTo>
                    <a:pt x="0" y="812800"/>
                  </a:lnTo>
                  <a:close/>
                </a:path>
              </a:pathLst>
            </a:custGeom>
            <a:blipFill>
              <a:blip r:embed="rId2"/>
              <a:stretch>
                <a:fillRect l="-1390" t="0" r="-1390" b="0"/>
              </a:stretch>
            </a:blipFill>
          </p:spPr>
        </p:sp>
      </p:grpSp>
      <p:sp>
        <p:nvSpPr>
          <p:cNvPr name="TextBox 4" id="4"/>
          <p:cNvSpPr txBox="true"/>
          <p:nvPr/>
        </p:nvSpPr>
        <p:spPr>
          <a:xfrm rot="0">
            <a:off x="1028700" y="7634024"/>
            <a:ext cx="15637788" cy="1588896"/>
          </a:xfrm>
          <a:prstGeom prst="rect">
            <a:avLst/>
          </a:prstGeom>
        </p:spPr>
        <p:txBody>
          <a:bodyPr anchor="t" rtlCol="false" tIns="0" lIns="0" bIns="0" rIns="0">
            <a:spAutoFit/>
          </a:bodyPr>
          <a:lstStyle/>
          <a:p>
            <a:pPr algn="l">
              <a:lnSpc>
                <a:spcPts val="3103"/>
              </a:lnSpc>
            </a:pPr>
            <a:r>
              <a:rPr lang="en-US" sz="3199">
                <a:solidFill>
                  <a:srgbClr val="000000"/>
                </a:solidFill>
                <a:latin typeface="Canva Sans"/>
                <a:ea typeface="Canva Sans"/>
                <a:cs typeface="Canva Sans"/>
                <a:sym typeface="Canva Sans"/>
              </a:rPr>
              <a:t>Purpose: Ping scan (checks if the target is online, no port scanning).</a:t>
            </a:r>
          </a:p>
          <a:p>
            <a:pPr algn="l">
              <a:lnSpc>
                <a:spcPts val="3103"/>
              </a:lnSpc>
            </a:pPr>
            <a:r>
              <a:rPr lang="en-US" sz="3199">
                <a:solidFill>
                  <a:srgbClr val="000000"/>
                </a:solidFill>
                <a:latin typeface="Canva Sans"/>
                <a:ea typeface="Canva Sans"/>
                <a:cs typeface="Canva Sans"/>
                <a:sym typeface="Canva Sans"/>
              </a:rPr>
              <a:t>🔹 Breakdown:</a:t>
            </a:r>
          </a:p>
          <a:p>
            <a:pPr algn="l" marL="690876" indent="-345438" lvl="1">
              <a:lnSpc>
                <a:spcPts val="3103"/>
              </a:lnSpc>
              <a:buFont typeface="Arial"/>
              <a:buChar char="•"/>
            </a:pPr>
            <a:r>
              <a:rPr lang="en-US" sz="3199">
                <a:solidFill>
                  <a:srgbClr val="000000"/>
                </a:solidFill>
                <a:latin typeface="Canva Sans"/>
                <a:ea typeface="Canva Sans"/>
                <a:cs typeface="Canva Sans"/>
                <a:sym typeface="Canva Sans"/>
              </a:rPr>
              <a:t>-sn → Skips port scanning, only checks if the host is up.</a:t>
            </a:r>
          </a:p>
          <a:p>
            <a:pPr algn="l" marL="0" indent="0" lvl="0">
              <a:lnSpc>
                <a:spcPts val="3103"/>
              </a:lnSpc>
              <a:spcBef>
                <a:spcPct val="0"/>
              </a:spcBef>
            </a:pPr>
          </a:p>
        </p:txBody>
      </p:sp>
      <p:sp>
        <p:nvSpPr>
          <p:cNvPr name="AutoShape 5" id="5"/>
          <p:cNvSpPr/>
          <p:nvPr/>
        </p:nvSpPr>
        <p:spPr>
          <a:xfrm>
            <a:off x="0" y="6977964"/>
            <a:ext cx="18302863" cy="0"/>
          </a:xfrm>
          <a:prstGeom prst="line">
            <a:avLst/>
          </a:prstGeom>
          <a:ln cap="flat" w="47625">
            <a:solidFill>
              <a:srgbClr val="000000"/>
            </a:solidFill>
            <a:prstDash val="solid"/>
            <a:headEnd type="none" len="sm" w="sm"/>
            <a:tailEnd type="none" len="sm" w="sm"/>
          </a:ln>
        </p:spPr>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402888" y="1327270"/>
            <a:ext cx="9795867" cy="396045"/>
          </a:xfrm>
          <a:prstGeom prst="rect">
            <a:avLst/>
          </a:prstGeom>
        </p:spPr>
        <p:txBody>
          <a:bodyPr anchor="t" rtlCol="false" tIns="0" lIns="0" bIns="0" rIns="0">
            <a:spAutoFit/>
          </a:bodyPr>
          <a:lstStyle/>
          <a:p>
            <a:pPr algn="l">
              <a:lnSpc>
                <a:spcPts val="3123"/>
              </a:lnSpc>
              <a:spcBef>
                <a:spcPct val="0"/>
              </a:spcBef>
            </a:pPr>
            <a:r>
              <a:rPr lang="en-US" b="true" sz="2763">
                <a:solidFill>
                  <a:srgbClr val="000000"/>
                </a:solidFill>
                <a:latin typeface="Assistant Bold"/>
                <a:ea typeface="Assistant Bold"/>
                <a:cs typeface="Assistant Bold"/>
                <a:sym typeface="Assistant Bold"/>
              </a:rPr>
              <a:t> REGULAR VULNERABILITY SCANNING AND PATCH MANAGEMENT</a:t>
            </a:r>
          </a:p>
        </p:txBody>
      </p:sp>
      <p:sp>
        <p:nvSpPr>
          <p:cNvPr name="TextBox 3" id="3"/>
          <p:cNvSpPr txBox="true"/>
          <p:nvPr/>
        </p:nvSpPr>
        <p:spPr>
          <a:xfrm rot="0">
            <a:off x="1402888" y="2336652"/>
            <a:ext cx="14247693" cy="1773047"/>
          </a:xfrm>
          <a:prstGeom prst="rect">
            <a:avLst/>
          </a:prstGeom>
        </p:spPr>
        <p:txBody>
          <a:bodyPr anchor="t" rtlCol="false" tIns="0" lIns="0" bIns="0" rIns="0">
            <a:spAutoFit/>
          </a:bodyPr>
          <a:lstStyle/>
          <a:p>
            <a:pPr algn="l">
              <a:lnSpc>
                <a:spcPts val="3598"/>
              </a:lnSpc>
              <a:spcBef>
                <a:spcPct val="0"/>
              </a:spcBef>
            </a:pPr>
            <a:r>
              <a:rPr lang="en-US" sz="2570">
                <a:solidFill>
                  <a:srgbClr val="000000"/>
                </a:solidFill>
                <a:latin typeface="Canva Sans"/>
                <a:ea typeface="Canva Sans"/>
                <a:cs typeface="Canva Sans"/>
                <a:sym typeface="Canva Sans"/>
              </a:rPr>
              <a:t>Cyber threats constantly evolve, making regular vulnerability scanning and patch management essential for protecting systems from security risks. Organizations must proactively detect vulnerabilities and apply patches to prevent data breaches, unauthorized access, and service disruptions.</a:t>
            </a:r>
          </a:p>
        </p:txBody>
      </p:sp>
      <p:sp>
        <p:nvSpPr>
          <p:cNvPr name="TextBox 4" id="4"/>
          <p:cNvSpPr txBox="true"/>
          <p:nvPr/>
        </p:nvSpPr>
        <p:spPr>
          <a:xfrm rot="0">
            <a:off x="1402888" y="5105400"/>
            <a:ext cx="15370001" cy="3749040"/>
          </a:xfrm>
          <a:prstGeom prst="rect">
            <a:avLst/>
          </a:prstGeom>
        </p:spPr>
        <p:txBody>
          <a:bodyPr anchor="t" rtlCol="false" tIns="0" lIns="0" bIns="0" rIns="0">
            <a:spAutoFit/>
          </a:bodyPr>
          <a:lstStyle/>
          <a:p>
            <a:pPr algn="l">
              <a:lnSpc>
                <a:spcPts val="3359"/>
              </a:lnSpc>
              <a:spcBef>
                <a:spcPct val="0"/>
              </a:spcBef>
            </a:pPr>
            <a:r>
              <a:rPr lang="en-US" sz="2400">
                <a:solidFill>
                  <a:srgbClr val="000000"/>
                </a:solidFill>
                <a:latin typeface="Canva Sans"/>
                <a:ea typeface="Canva Sans"/>
                <a:cs typeface="Canva Sans"/>
                <a:sym typeface="Canva Sans"/>
              </a:rPr>
              <a:t>Vulnerability scanning helps identify security weaknesses in a network, system, or application before attackers exploit them.</a:t>
            </a:r>
          </a:p>
          <a:p>
            <a:pPr algn="l">
              <a:lnSpc>
                <a:spcPts val="3359"/>
              </a:lnSpc>
              <a:spcBef>
                <a:spcPct val="0"/>
              </a:spcBef>
            </a:pPr>
            <a:r>
              <a:rPr lang="en-US" sz="2400">
                <a:solidFill>
                  <a:srgbClr val="000000"/>
                </a:solidFill>
                <a:latin typeface="Canva Sans"/>
                <a:ea typeface="Canva Sans"/>
                <a:cs typeface="Canva Sans"/>
                <a:sym typeface="Canva Sans"/>
              </a:rPr>
              <a:t>🔹 Detects Open Ports &amp; Weak Services – Unused open ports and outdated services are potential attack vectors.</a:t>
            </a:r>
          </a:p>
          <a:p>
            <a:pPr algn="l">
              <a:lnSpc>
                <a:spcPts val="3359"/>
              </a:lnSpc>
              <a:spcBef>
                <a:spcPct val="0"/>
              </a:spcBef>
            </a:pPr>
            <a:r>
              <a:rPr lang="en-US" sz="2400">
                <a:solidFill>
                  <a:srgbClr val="000000"/>
                </a:solidFill>
                <a:latin typeface="Canva Sans"/>
                <a:ea typeface="Canva Sans"/>
                <a:cs typeface="Canva Sans"/>
                <a:sym typeface="Canva Sans"/>
              </a:rPr>
              <a:t>🔹 Identifies Outdated Software &amp; Misconfigurations – Old software versions may contain known vulnerabilities.</a:t>
            </a:r>
          </a:p>
          <a:p>
            <a:pPr algn="l">
              <a:lnSpc>
                <a:spcPts val="3359"/>
              </a:lnSpc>
              <a:spcBef>
                <a:spcPct val="0"/>
              </a:spcBef>
            </a:pPr>
            <a:r>
              <a:rPr lang="en-US" sz="2400">
                <a:solidFill>
                  <a:srgbClr val="000000"/>
                </a:solidFill>
                <a:latin typeface="Canva Sans"/>
                <a:ea typeface="Canva Sans"/>
                <a:cs typeface="Canva Sans"/>
                <a:sym typeface="Canva Sans"/>
              </a:rPr>
              <a:t>🔹 Assists in Compliance &amp; Security Audits – Many regulatory standards (e.g., ISO 27001, PCI-DSS) require frequent scanning.</a:t>
            </a:r>
          </a:p>
          <a:p>
            <a:pPr algn="l">
              <a:lnSpc>
                <a:spcPts val="3359"/>
              </a:lnSpc>
              <a:spcBef>
                <a:spcPct val="0"/>
              </a:spcBef>
            </a:pPr>
            <a:r>
              <a:rPr lang="en-US" sz="2400">
                <a:solidFill>
                  <a:srgbClr val="000000"/>
                </a:solidFill>
                <a:latin typeface="Canva Sans"/>
                <a:ea typeface="Canva Sans"/>
                <a:cs typeface="Canva Sans"/>
                <a:sym typeface="Canva Sans"/>
              </a:rPr>
              <a:t>🔹 Reduces Attack Surface – Finding and fixing vulnerabilities early prevents exploitation.</a:t>
            </a:r>
          </a:p>
        </p:txBody>
      </p:sp>
      <p:sp>
        <p:nvSpPr>
          <p:cNvPr name="TextBox 5" id="5"/>
          <p:cNvSpPr txBox="true"/>
          <p:nvPr/>
        </p:nvSpPr>
        <p:spPr>
          <a:xfrm rot="0">
            <a:off x="1402888" y="4371139"/>
            <a:ext cx="17605250" cy="463296"/>
          </a:xfrm>
          <a:prstGeom prst="rect">
            <a:avLst/>
          </a:prstGeom>
        </p:spPr>
        <p:txBody>
          <a:bodyPr anchor="t" rtlCol="false" tIns="0" lIns="0" bIns="0" rIns="0">
            <a:spAutoFit/>
          </a:bodyPr>
          <a:lstStyle/>
          <a:p>
            <a:pPr algn="l">
              <a:lnSpc>
                <a:spcPts val="3863"/>
              </a:lnSpc>
            </a:pPr>
            <a:r>
              <a:rPr lang="en-US" sz="2760" b="true">
                <a:solidFill>
                  <a:srgbClr val="000000"/>
                </a:solidFill>
                <a:latin typeface="Canva Sans Bold"/>
                <a:ea typeface="Canva Sans Bold"/>
                <a:cs typeface="Canva Sans Bold"/>
                <a:sym typeface="Canva Sans Bold"/>
              </a:rPr>
              <a:t>Why Regular Vulnerability Scanning is Important</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1047750"/>
            <a:ext cx="7919561" cy="805942"/>
          </a:xfrm>
          <a:prstGeom prst="rect">
            <a:avLst/>
          </a:prstGeom>
        </p:spPr>
        <p:txBody>
          <a:bodyPr anchor="t" rtlCol="false" tIns="0" lIns="0" bIns="0" rIns="0">
            <a:spAutoFit/>
          </a:bodyPr>
          <a:lstStyle/>
          <a:p>
            <a:pPr algn="ctr">
              <a:lnSpc>
                <a:spcPts val="3163"/>
              </a:lnSpc>
              <a:spcBef>
                <a:spcPct val="0"/>
              </a:spcBef>
            </a:pPr>
            <a:r>
              <a:rPr lang="en-US" b="true" sz="2799">
                <a:solidFill>
                  <a:srgbClr val="000000"/>
                </a:solidFill>
                <a:latin typeface="Assistant Bold"/>
                <a:ea typeface="Assistant Bold"/>
                <a:cs typeface="Assistant Bold"/>
                <a:sym typeface="Assistant Bold"/>
              </a:rPr>
              <a:t>ROLE OF PATCH MANAGEMENT IN RISK MITIGATION</a:t>
            </a:r>
          </a:p>
          <a:p>
            <a:pPr algn="ctr">
              <a:lnSpc>
                <a:spcPts val="3163"/>
              </a:lnSpc>
              <a:spcBef>
                <a:spcPct val="0"/>
              </a:spcBef>
            </a:pPr>
          </a:p>
        </p:txBody>
      </p:sp>
      <p:sp>
        <p:nvSpPr>
          <p:cNvPr name="TextBox 3" id="3"/>
          <p:cNvSpPr txBox="true"/>
          <p:nvPr/>
        </p:nvSpPr>
        <p:spPr>
          <a:xfrm rot="0">
            <a:off x="9139238" y="4164110"/>
            <a:ext cx="9525" cy="244281"/>
          </a:xfrm>
          <a:prstGeom prst="rect">
            <a:avLst/>
          </a:prstGeom>
        </p:spPr>
        <p:txBody>
          <a:bodyPr anchor="t" rtlCol="false" tIns="0" lIns="0" bIns="0" rIns="0">
            <a:spAutoFit/>
          </a:bodyPr>
          <a:lstStyle/>
          <a:p>
            <a:pPr algn="ctr">
              <a:lnSpc>
                <a:spcPts val="1993"/>
              </a:lnSpc>
              <a:spcBef>
                <a:spcPct val="0"/>
              </a:spcBef>
            </a:pPr>
          </a:p>
        </p:txBody>
      </p:sp>
      <p:sp>
        <p:nvSpPr>
          <p:cNvPr name="TextBox 4" id="4"/>
          <p:cNvSpPr txBox="true"/>
          <p:nvPr/>
        </p:nvSpPr>
        <p:spPr>
          <a:xfrm rot="0">
            <a:off x="1028700" y="1796542"/>
            <a:ext cx="16230600" cy="6179820"/>
          </a:xfrm>
          <a:prstGeom prst="rect">
            <a:avLst/>
          </a:prstGeom>
        </p:spPr>
        <p:txBody>
          <a:bodyPr anchor="t" rtlCol="false" tIns="0" lIns="0" bIns="0" rIns="0">
            <a:spAutoFit/>
          </a:bodyPr>
          <a:lstStyle/>
          <a:p>
            <a:pPr algn="l">
              <a:lnSpc>
                <a:spcPts val="3779"/>
              </a:lnSpc>
            </a:pPr>
            <a:r>
              <a:rPr lang="en-US" sz="2700">
                <a:solidFill>
                  <a:srgbClr val="000000"/>
                </a:solidFill>
                <a:latin typeface="Canva Sans"/>
                <a:ea typeface="Canva Sans"/>
                <a:cs typeface="Canva Sans"/>
                <a:sym typeface="Canva Sans"/>
              </a:rPr>
              <a:t>Once vulnerabilities are identified, patch management ensures that software and systems stay up to date with security fixes.</a:t>
            </a:r>
          </a:p>
          <a:p>
            <a:pPr algn="l">
              <a:lnSpc>
                <a:spcPts val="3779"/>
              </a:lnSpc>
            </a:pPr>
          </a:p>
          <a:p>
            <a:pPr algn="l" marL="582930" indent="-291465" lvl="1">
              <a:lnSpc>
                <a:spcPts val="3779"/>
              </a:lnSpc>
              <a:buFont typeface="Arial"/>
              <a:buChar char="•"/>
            </a:pPr>
            <a:r>
              <a:rPr lang="en-US" sz="2700">
                <a:solidFill>
                  <a:srgbClr val="000000"/>
                </a:solidFill>
                <a:latin typeface="Canva Sans"/>
                <a:ea typeface="Canva Sans"/>
                <a:cs typeface="Canva Sans"/>
                <a:sym typeface="Canva Sans"/>
              </a:rPr>
              <a:t> Closes Security Gaps – Patching fixes known exploits, reducing the risk of cyberattacks.</a:t>
            </a:r>
          </a:p>
          <a:p>
            <a:pPr algn="l" marL="582930" indent="-291465" lvl="1">
              <a:lnSpc>
                <a:spcPts val="3779"/>
              </a:lnSpc>
              <a:buFont typeface="Arial"/>
              <a:buChar char="•"/>
            </a:pPr>
            <a:r>
              <a:rPr lang="en-US" sz="2700">
                <a:solidFill>
                  <a:srgbClr val="000000"/>
                </a:solidFill>
                <a:latin typeface="Canva Sans"/>
                <a:ea typeface="Canva Sans"/>
                <a:cs typeface="Canva Sans"/>
                <a:sym typeface="Canva Sans"/>
              </a:rPr>
              <a:t> Improves System Performance – Updates often include optimizations and stability improvements.</a:t>
            </a:r>
          </a:p>
          <a:p>
            <a:pPr algn="l" marL="582930" indent="-291465" lvl="1">
              <a:lnSpc>
                <a:spcPts val="3779"/>
              </a:lnSpc>
              <a:buFont typeface="Arial"/>
              <a:buChar char="•"/>
            </a:pPr>
            <a:r>
              <a:rPr lang="en-US" sz="2700">
                <a:solidFill>
                  <a:srgbClr val="000000"/>
                </a:solidFill>
                <a:latin typeface="Canva Sans"/>
                <a:ea typeface="Canva Sans"/>
                <a:cs typeface="Canva Sans"/>
                <a:sym typeface="Canva Sans"/>
              </a:rPr>
              <a:t> Ensures Compliance – Many regulations mandate regular patching to maintain security standards.</a:t>
            </a:r>
          </a:p>
          <a:p>
            <a:pPr algn="l" marL="582930" indent="-291465" lvl="1">
              <a:lnSpc>
                <a:spcPts val="3779"/>
              </a:lnSpc>
              <a:buFont typeface="Arial"/>
              <a:buChar char="•"/>
            </a:pPr>
            <a:r>
              <a:rPr lang="en-US" sz="2700">
                <a:solidFill>
                  <a:srgbClr val="000000"/>
                </a:solidFill>
                <a:latin typeface="Canva Sans"/>
                <a:ea typeface="Canva Sans"/>
                <a:cs typeface="Canva Sans"/>
                <a:sym typeface="Canva Sans"/>
              </a:rPr>
              <a:t> Prevents Zero-Day Attacks – Timely patching minimizes the risk of zero-day vulnerabilities being exploited.</a:t>
            </a:r>
          </a:p>
          <a:p>
            <a:pPr algn="l">
              <a:lnSpc>
                <a:spcPts val="3779"/>
              </a:lnSpc>
            </a:pPr>
          </a:p>
          <a:p>
            <a:pPr algn="l">
              <a:lnSpc>
                <a:spcPts val="3779"/>
              </a:lnSpc>
            </a:pPr>
            <a:r>
              <a:rPr lang="en-US" sz="2700">
                <a:solidFill>
                  <a:srgbClr val="000000"/>
                </a:solidFill>
                <a:latin typeface="Canva Sans"/>
                <a:ea typeface="Canva Sans"/>
                <a:cs typeface="Canva Sans"/>
                <a:sym typeface="Canva Sans"/>
              </a:rPr>
              <a:t> Example: If Nmap detects an outdated Apache server, updating it prevents potential remote code execution (RCE) exploits.</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CFEFF"/>
        </a:solidFill>
      </p:bgPr>
    </p:bg>
    <p:spTree>
      <p:nvGrpSpPr>
        <p:cNvPr id="1" name=""/>
        <p:cNvGrpSpPr/>
        <p:nvPr/>
      </p:nvGrpSpPr>
      <p:grpSpPr>
        <a:xfrm>
          <a:off x="0" y="0"/>
          <a:ext cx="0" cy="0"/>
          <a:chOff x="0" y="0"/>
          <a:chExt cx="0" cy="0"/>
        </a:xfrm>
      </p:grpSpPr>
      <p:sp>
        <p:nvSpPr>
          <p:cNvPr name="Freeform 2" id="2"/>
          <p:cNvSpPr/>
          <p:nvPr/>
        </p:nvSpPr>
        <p:spPr>
          <a:xfrm flipH="false" flipV="true" rot="5400000">
            <a:off x="9786558" y="1897973"/>
            <a:ext cx="10511830" cy="6491055"/>
          </a:xfrm>
          <a:custGeom>
            <a:avLst/>
            <a:gdLst/>
            <a:ahLst/>
            <a:cxnLst/>
            <a:rect r="r" b="b" t="t" l="l"/>
            <a:pathLst>
              <a:path h="6491055" w="10511830">
                <a:moveTo>
                  <a:pt x="0" y="6491054"/>
                </a:moveTo>
                <a:lnTo>
                  <a:pt x="10511829" y="6491054"/>
                </a:lnTo>
                <a:lnTo>
                  <a:pt x="10511829" y="0"/>
                </a:lnTo>
                <a:lnTo>
                  <a:pt x="0" y="0"/>
                </a:lnTo>
                <a:lnTo>
                  <a:pt x="0" y="6491054"/>
                </a:lnTo>
                <a:close/>
              </a:path>
            </a:pathLst>
          </a:custGeom>
          <a:blipFill>
            <a:blip r:embed="rId2"/>
            <a:stretch>
              <a:fillRect l="0" t="0" r="0" b="0"/>
            </a:stretch>
          </a:blipFill>
        </p:spPr>
      </p:sp>
      <p:sp>
        <p:nvSpPr>
          <p:cNvPr name="TextBox 3" id="3"/>
          <p:cNvSpPr txBox="true"/>
          <p:nvPr/>
        </p:nvSpPr>
        <p:spPr>
          <a:xfrm rot="0">
            <a:off x="2163524" y="1795710"/>
            <a:ext cx="6114567" cy="1377949"/>
          </a:xfrm>
          <a:prstGeom prst="rect">
            <a:avLst/>
          </a:prstGeom>
        </p:spPr>
        <p:txBody>
          <a:bodyPr anchor="t" rtlCol="false" tIns="0" lIns="0" bIns="0" rIns="0">
            <a:spAutoFit/>
          </a:bodyPr>
          <a:lstStyle/>
          <a:p>
            <a:pPr algn="l">
              <a:lnSpc>
                <a:spcPts val="11200"/>
              </a:lnSpc>
            </a:pPr>
            <a:r>
              <a:rPr lang="en-US" sz="8000">
                <a:solidFill>
                  <a:srgbClr val="56AAF0"/>
                </a:solidFill>
                <a:latin typeface="Dynamo Medium"/>
                <a:ea typeface="Dynamo Medium"/>
                <a:cs typeface="Dynamo Medium"/>
                <a:sym typeface="Dynamo Medium"/>
              </a:rPr>
              <a:t>REFERENCES</a:t>
            </a:r>
          </a:p>
        </p:txBody>
      </p:sp>
      <p:sp>
        <p:nvSpPr>
          <p:cNvPr name="TextBox 4" id="4"/>
          <p:cNvSpPr txBox="true"/>
          <p:nvPr/>
        </p:nvSpPr>
        <p:spPr>
          <a:xfrm rot="0">
            <a:off x="2163493" y="3826831"/>
            <a:ext cx="11311176" cy="2794822"/>
          </a:xfrm>
          <a:prstGeom prst="rect">
            <a:avLst/>
          </a:prstGeom>
        </p:spPr>
        <p:txBody>
          <a:bodyPr anchor="t" rtlCol="false" tIns="0" lIns="0" bIns="0" rIns="0">
            <a:spAutoFit/>
          </a:bodyPr>
          <a:lstStyle/>
          <a:p>
            <a:pPr algn="l" marL="856611" indent="-428305" lvl="1">
              <a:lnSpc>
                <a:spcPts val="5554"/>
              </a:lnSpc>
              <a:buAutoNum type="arabicPeriod" startAt="1"/>
            </a:pPr>
            <a:r>
              <a:rPr lang="en-US" sz="3967">
                <a:solidFill>
                  <a:srgbClr val="000000"/>
                </a:solidFill>
                <a:latin typeface="Canva Sans"/>
                <a:ea typeface="Canva Sans"/>
                <a:cs typeface="Canva Sans"/>
                <a:sym typeface="Canva Sans"/>
              </a:rPr>
              <a:t>https://nmap.org/download.html#windows</a:t>
            </a:r>
          </a:p>
          <a:p>
            <a:pPr algn="l" marL="856611" indent="-428305" lvl="1">
              <a:lnSpc>
                <a:spcPts val="5554"/>
              </a:lnSpc>
              <a:buAutoNum type="arabicPeriod" startAt="1"/>
            </a:pPr>
            <a:r>
              <a:rPr lang="en-US" sz="3967">
                <a:solidFill>
                  <a:srgbClr val="000000"/>
                </a:solidFill>
                <a:latin typeface="Canva Sans"/>
                <a:ea typeface="Canva Sans"/>
                <a:cs typeface="Canva Sans"/>
                <a:sym typeface="Canva Sans"/>
              </a:rPr>
              <a:t>Tools used</a:t>
            </a:r>
          </a:p>
          <a:p>
            <a:pPr algn="l">
              <a:lnSpc>
                <a:spcPts val="5554"/>
              </a:lnSpc>
            </a:pPr>
            <a:r>
              <a:rPr lang="en-US" sz="3967">
                <a:solidFill>
                  <a:srgbClr val="000000"/>
                </a:solidFill>
                <a:latin typeface="Canva Sans"/>
                <a:ea typeface="Canva Sans"/>
                <a:cs typeface="Canva Sans"/>
                <a:sym typeface="Canva Sans"/>
              </a:rPr>
              <a:t>       i) Kali Linux</a:t>
            </a:r>
          </a:p>
          <a:p>
            <a:pPr algn="l">
              <a:lnSpc>
                <a:spcPts val="5554"/>
              </a:lnSpc>
            </a:pPr>
            <a:r>
              <a:rPr lang="en-US" sz="3967">
                <a:solidFill>
                  <a:srgbClr val="000000"/>
                </a:solidFill>
                <a:latin typeface="Canva Sans"/>
                <a:ea typeface="Canva Sans"/>
                <a:cs typeface="Canva Sans"/>
                <a:sym typeface="Canva Sans"/>
              </a:rPr>
              <a:t>      ii) NMAP </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CFEFF"/>
        </a:solidFill>
      </p:bgPr>
    </p:bg>
    <p:spTree>
      <p:nvGrpSpPr>
        <p:cNvPr id="1" name=""/>
        <p:cNvGrpSpPr/>
        <p:nvPr/>
      </p:nvGrpSpPr>
      <p:grpSpPr>
        <a:xfrm>
          <a:off x="0" y="0"/>
          <a:ext cx="0" cy="0"/>
          <a:chOff x="0" y="0"/>
          <a:chExt cx="0" cy="0"/>
        </a:xfrm>
      </p:grpSpPr>
      <p:sp>
        <p:nvSpPr>
          <p:cNvPr name="Freeform 2" id="2"/>
          <p:cNvSpPr/>
          <p:nvPr/>
        </p:nvSpPr>
        <p:spPr>
          <a:xfrm flipH="false" flipV="true" rot="5400000">
            <a:off x="11351324" y="2398023"/>
            <a:ext cx="10522735" cy="5490954"/>
          </a:xfrm>
          <a:custGeom>
            <a:avLst/>
            <a:gdLst/>
            <a:ahLst/>
            <a:cxnLst/>
            <a:rect r="r" b="b" t="t" l="l"/>
            <a:pathLst>
              <a:path h="5490954" w="10522735">
                <a:moveTo>
                  <a:pt x="0" y="5490954"/>
                </a:moveTo>
                <a:lnTo>
                  <a:pt x="10522735" y="5490954"/>
                </a:lnTo>
                <a:lnTo>
                  <a:pt x="10522735" y="0"/>
                </a:lnTo>
                <a:lnTo>
                  <a:pt x="0" y="0"/>
                </a:lnTo>
                <a:lnTo>
                  <a:pt x="0" y="5490954"/>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7883098" y="7497900"/>
            <a:ext cx="7009358" cy="1398154"/>
            <a:chOff x="0" y="0"/>
            <a:chExt cx="9345810" cy="1864205"/>
          </a:xfrm>
        </p:grpSpPr>
        <p:grpSp>
          <p:nvGrpSpPr>
            <p:cNvPr name="Group 4" id="4"/>
            <p:cNvGrpSpPr/>
            <p:nvPr/>
          </p:nvGrpSpPr>
          <p:grpSpPr>
            <a:xfrm rot="0">
              <a:off x="0" y="0"/>
              <a:ext cx="9345810" cy="1546271"/>
              <a:chOff x="0" y="0"/>
              <a:chExt cx="1250766" cy="206940"/>
            </a:xfrm>
          </p:grpSpPr>
          <p:sp>
            <p:nvSpPr>
              <p:cNvPr name="Freeform 5" id="5"/>
              <p:cNvSpPr/>
              <p:nvPr/>
            </p:nvSpPr>
            <p:spPr>
              <a:xfrm flipH="false" flipV="false" rot="0">
                <a:off x="18844" y="0"/>
                <a:ext cx="1213078" cy="206940"/>
              </a:xfrm>
              <a:custGeom>
                <a:avLst/>
                <a:gdLst/>
                <a:ahLst/>
                <a:cxnLst/>
                <a:rect r="r" b="b" t="t" l="l"/>
                <a:pathLst>
                  <a:path h="206940" w="1213078">
                    <a:moveTo>
                      <a:pt x="218760" y="0"/>
                    </a:moveTo>
                    <a:lnTo>
                      <a:pt x="1197518" y="0"/>
                    </a:lnTo>
                    <a:cubicBezTo>
                      <a:pt x="1203332" y="0"/>
                      <a:pt x="1208579" y="3488"/>
                      <a:pt x="1210829" y="8850"/>
                    </a:cubicBezTo>
                    <a:cubicBezTo>
                      <a:pt x="1213078" y="14212"/>
                      <a:pt x="1211891" y="20399"/>
                      <a:pt x="1207817" y="24548"/>
                    </a:cubicBezTo>
                    <a:lnTo>
                      <a:pt x="1052827" y="182392"/>
                    </a:lnTo>
                    <a:cubicBezTo>
                      <a:pt x="1037408" y="198094"/>
                      <a:pt x="1016325" y="206940"/>
                      <a:pt x="994318" y="206940"/>
                    </a:cubicBezTo>
                    <a:lnTo>
                      <a:pt x="15560" y="206940"/>
                    </a:lnTo>
                    <a:cubicBezTo>
                      <a:pt x="9746" y="206940"/>
                      <a:pt x="4499" y="203452"/>
                      <a:pt x="2249" y="198090"/>
                    </a:cubicBezTo>
                    <a:cubicBezTo>
                      <a:pt x="0" y="192728"/>
                      <a:pt x="1187" y="186541"/>
                      <a:pt x="5261" y="182392"/>
                    </a:cubicBezTo>
                    <a:lnTo>
                      <a:pt x="160251" y="24548"/>
                    </a:lnTo>
                    <a:cubicBezTo>
                      <a:pt x="175670" y="8846"/>
                      <a:pt x="196753" y="0"/>
                      <a:pt x="218760" y="0"/>
                    </a:cubicBezTo>
                    <a:close/>
                  </a:path>
                </a:pathLst>
              </a:custGeom>
              <a:solidFill>
                <a:srgbClr val="3275C5"/>
              </a:solidFill>
            </p:spPr>
          </p:sp>
          <p:sp>
            <p:nvSpPr>
              <p:cNvPr name="TextBox 6" id="6"/>
              <p:cNvSpPr txBox="true"/>
              <p:nvPr/>
            </p:nvSpPr>
            <p:spPr>
              <a:xfrm>
                <a:off x="101600" y="19050"/>
                <a:ext cx="1047566" cy="187890"/>
              </a:xfrm>
              <a:prstGeom prst="rect">
                <a:avLst/>
              </a:prstGeom>
            </p:spPr>
            <p:txBody>
              <a:bodyPr anchor="ctr" rtlCol="false" tIns="50800" lIns="50800" bIns="50800" rIns="50800"/>
              <a:lstStyle/>
              <a:p>
                <a:pPr algn="ctr">
                  <a:lnSpc>
                    <a:spcPts val="1993"/>
                  </a:lnSpc>
                </a:pPr>
              </a:p>
            </p:txBody>
          </p:sp>
        </p:grpSp>
        <p:grpSp>
          <p:nvGrpSpPr>
            <p:cNvPr name="Group 7" id="7"/>
            <p:cNvGrpSpPr/>
            <p:nvPr/>
          </p:nvGrpSpPr>
          <p:grpSpPr>
            <a:xfrm rot="0">
              <a:off x="4451974" y="1170495"/>
              <a:ext cx="4192850" cy="693710"/>
              <a:chOff x="0" y="0"/>
              <a:chExt cx="1250766" cy="206940"/>
            </a:xfrm>
          </p:grpSpPr>
          <p:sp>
            <p:nvSpPr>
              <p:cNvPr name="Freeform 8" id="8"/>
              <p:cNvSpPr/>
              <p:nvPr/>
            </p:nvSpPr>
            <p:spPr>
              <a:xfrm flipH="false" flipV="false" rot="0">
                <a:off x="22107" y="0"/>
                <a:ext cx="1206553" cy="206940"/>
              </a:xfrm>
              <a:custGeom>
                <a:avLst/>
                <a:gdLst/>
                <a:ahLst/>
                <a:cxnLst/>
                <a:rect r="r" b="b" t="t" l="l"/>
                <a:pathLst>
                  <a:path h="206940" w="1206553">
                    <a:moveTo>
                      <a:pt x="221454" y="0"/>
                    </a:moveTo>
                    <a:lnTo>
                      <a:pt x="1188298" y="0"/>
                    </a:lnTo>
                    <a:cubicBezTo>
                      <a:pt x="1195119" y="0"/>
                      <a:pt x="1201274" y="4093"/>
                      <a:pt x="1203913" y="10382"/>
                    </a:cubicBezTo>
                    <a:cubicBezTo>
                      <a:pt x="1206552" y="16672"/>
                      <a:pt x="1205160" y="23932"/>
                      <a:pt x="1200381" y="28799"/>
                    </a:cubicBezTo>
                    <a:lnTo>
                      <a:pt x="1053737" y="178141"/>
                    </a:lnTo>
                    <a:cubicBezTo>
                      <a:pt x="1035649" y="196563"/>
                      <a:pt x="1010915" y="206940"/>
                      <a:pt x="985098" y="206940"/>
                    </a:cubicBezTo>
                    <a:lnTo>
                      <a:pt x="18254" y="206940"/>
                    </a:lnTo>
                    <a:cubicBezTo>
                      <a:pt x="11433" y="206940"/>
                      <a:pt x="5278" y="202848"/>
                      <a:pt x="2639" y="196558"/>
                    </a:cubicBezTo>
                    <a:cubicBezTo>
                      <a:pt x="0" y="190268"/>
                      <a:pt x="1392" y="183008"/>
                      <a:pt x="6171" y="178141"/>
                    </a:cubicBezTo>
                    <a:lnTo>
                      <a:pt x="152815" y="28799"/>
                    </a:lnTo>
                    <a:cubicBezTo>
                      <a:pt x="170903" y="10377"/>
                      <a:pt x="195637" y="0"/>
                      <a:pt x="221454" y="0"/>
                    </a:cubicBezTo>
                    <a:close/>
                  </a:path>
                </a:pathLst>
              </a:custGeom>
              <a:solidFill>
                <a:srgbClr val="64CAF4"/>
              </a:solidFill>
            </p:spPr>
          </p:sp>
          <p:sp>
            <p:nvSpPr>
              <p:cNvPr name="TextBox 9" id="9"/>
              <p:cNvSpPr txBox="true"/>
              <p:nvPr/>
            </p:nvSpPr>
            <p:spPr>
              <a:xfrm>
                <a:off x="101600" y="19050"/>
                <a:ext cx="1047566" cy="187890"/>
              </a:xfrm>
              <a:prstGeom prst="rect">
                <a:avLst/>
              </a:prstGeom>
            </p:spPr>
            <p:txBody>
              <a:bodyPr anchor="ctr" rtlCol="false" tIns="50800" lIns="50800" bIns="50800" rIns="50800"/>
              <a:lstStyle/>
              <a:p>
                <a:pPr algn="ctr">
                  <a:lnSpc>
                    <a:spcPts val="1993"/>
                  </a:lnSpc>
                </a:pPr>
              </a:p>
            </p:txBody>
          </p:sp>
        </p:grpSp>
      </p:grpSp>
      <p:sp>
        <p:nvSpPr>
          <p:cNvPr name="TextBox 10" id="10"/>
          <p:cNvSpPr txBox="true"/>
          <p:nvPr/>
        </p:nvSpPr>
        <p:spPr>
          <a:xfrm rot="0">
            <a:off x="1525883" y="3378182"/>
            <a:ext cx="7004506" cy="2057400"/>
          </a:xfrm>
          <a:prstGeom prst="rect">
            <a:avLst/>
          </a:prstGeom>
        </p:spPr>
        <p:txBody>
          <a:bodyPr anchor="t" rtlCol="false" tIns="0" lIns="0" bIns="0" rIns="0">
            <a:spAutoFit/>
          </a:bodyPr>
          <a:lstStyle/>
          <a:p>
            <a:pPr algn="l">
              <a:lnSpc>
                <a:spcPts val="16799"/>
              </a:lnSpc>
            </a:pPr>
            <a:r>
              <a:rPr lang="en-US" sz="11999" b="true">
                <a:solidFill>
                  <a:srgbClr val="3275C5"/>
                </a:solidFill>
                <a:latin typeface="Dynamo Medium"/>
                <a:ea typeface="Dynamo Medium"/>
                <a:cs typeface="Dynamo Medium"/>
                <a:sym typeface="Dynamo Medium"/>
              </a:rPr>
              <a:t>THANK</a:t>
            </a:r>
          </a:p>
        </p:txBody>
      </p:sp>
      <p:sp>
        <p:nvSpPr>
          <p:cNvPr name="TextBox 11" id="11"/>
          <p:cNvSpPr txBox="true"/>
          <p:nvPr/>
        </p:nvSpPr>
        <p:spPr>
          <a:xfrm rot="0">
            <a:off x="6513196" y="3378182"/>
            <a:ext cx="3440472" cy="2057400"/>
          </a:xfrm>
          <a:prstGeom prst="rect">
            <a:avLst/>
          </a:prstGeom>
        </p:spPr>
        <p:txBody>
          <a:bodyPr anchor="t" rtlCol="false" tIns="0" lIns="0" bIns="0" rIns="0">
            <a:spAutoFit/>
          </a:bodyPr>
          <a:lstStyle/>
          <a:p>
            <a:pPr algn="l">
              <a:lnSpc>
                <a:spcPts val="16799"/>
              </a:lnSpc>
            </a:pPr>
            <a:r>
              <a:rPr lang="en-US" b="true" sz="11999" spc="47">
                <a:solidFill>
                  <a:srgbClr val="56AAF0"/>
                </a:solidFill>
                <a:latin typeface="Dynamo Medium"/>
                <a:ea typeface="Dynamo Medium"/>
                <a:cs typeface="Dynamo Medium"/>
                <a:sym typeface="Dynamo Medium"/>
              </a:rPr>
              <a:t>YOU</a:t>
            </a:r>
          </a:p>
        </p:txBody>
      </p:sp>
      <p:sp>
        <p:nvSpPr>
          <p:cNvPr name="TextBox 12" id="12"/>
          <p:cNvSpPr txBox="true"/>
          <p:nvPr/>
        </p:nvSpPr>
        <p:spPr>
          <a:xfrm rot="0">
            <a:off x="10269492" y="7516950"/>
            <a:ext cx="4622964" cy="1159510"/>
          </a:xfrm>
          <a:prstGeom prst="rect">
            <a:avLst/>
          </a:prstGeom>
        </p:spPr>
        <p:txBody>
          <a:bodyPr anchor="t" rtlCol="false" tIns="0" lIns="0" bIns="0" rIns="0">
            <a:spAutoFit/>
          </a:bodyPr>
          <a:lstStyle/>
          <a:p>
            <a:pPr algn="l">
              <a:lnSpc>
                <a:spcPts val="4519"/>
              </a:lnSpc>
            </a:pPr>
            <a:r>
              <a:rPr lang="en-US" sz="3999">
                <a:solidFill>
                  <a:srgbClr val="FCFEFF"/>
                </a:solidFill>
                <a:latin typeface="Source Sans Pro"/>
                <a:ea typeface="Source Sans Pro"/>
                <a:cs typeface="Source Sans Pro"/>
                <a:sym typeface="Source Sans Pro"/>
              </a:rPr>
              <a:t>yuvapriya s</a:t>
            </a:r>
          </a:p>
          <a:p>
            <a:pPr algn="l">
              <a:lnSpc>
                <a:spcPts val="4519"/>
              </a:lnSpc>
            </a:pPr>
            <a:r>
              <a:rPr lang="en-US" sz="3999">
                <a:solidFill>
                  <a:srgbClr val="FCFEFF"/>
                </a:solidFill>
                <a:latin typeface="Source Sans Pro"/>
                <a:ea typeface="Source Sans Pro"/>
                <a:cs typeface="Source Sans Pro"/>
                <a:sym typeface="Source Sans Pro"/>
              </a:rPr>
              <a:t>2022503552</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CFEFF"/>
        </a:solidFill>
      </p:bgPr>
    </p:bg>
    <p:spTree>
      <p:nvGrpSpPr>
        <p:cNvPr id="1" name=""/>
        <p:cNvGrpSpPr/>
        <p:nvPr/>
      </p:nvGrpSpPr>
      <p:grpSpPr>
        <a:xfrm>
          <a:off x="0" y="0"/>
          <a:ext cx="0" cy="0"/>
          <a:chOff x="0" y="0"/>
          <a:chExt cx="0" cy="0"/>
        </a:xfrm>
      </p:grpSpPr>
      <p:sp>
        <p:nvSpPr>
          <p:cNvPr name="TextBox 2" id="2"/>
          <p:cNvSpPr txBox="true"/>
          <p:nvPr/>
        </p:nvSpPr>
        <p:spPr>
          <a:xfrm rot="0">
            <a:off x="1254260" y="2956979"/>
            <a:ext cx="16005040" cy="5803790"/>
          </a:xfrm>
          <a:prstGeom prst="rect">
            <a:avLst/>
          </a:prstGeom>
        </p:spPr>
        <p:txBody>
          <a:bodyPr anchor="t" rtlCol="false" tIns="0" lIns="0" bIns="0" rIns="0">
            <a:spAutoFit/>
          </a:bodyPr>
          <a:lstStyle/>
          <a:p>
            <a:pPr algn="l">
              <a:lnSpc>
                <a:spcPts val="6726"/>
              </a:lnSpc>
            </a:pPr>
            <a:r>
              <a:rPr lang="en-US" sz="4804" spc="19" b="true">
                <a:solidFill>
                  <a:srgbClr val="3275C5"/>
                </a:solidFill>
                <a:latin typeface="Source Sans Pro Bold"/>
                <a:ea typeface="Source Sans Pro Bold"/>
                <a:cs typeface="Source Sans Pro Bold"/>
                <a:sym typeface="Source Sans Pro Bold"/>
              </a:rPr>
              <a:t>Network Vulnerability Scanning with Nmap:</a:t>
            </a:r>
          </a:p>
          <a:p>
            <a:pPr algn="l">
              <a:lnSpc>
                <a:spcPts val="6726"/>
              </a:lnSpc>
            </a:pPr>
          </a:p>
          <a:p>
            <a:pPr algn="l">
              <a:lnSpc>
                <a:spcPts val="6586"/>
              </a:lnSpc>
            </a:pPr>
            <a:r>
              <a:rPr lang="en-US" sz="4704" spc="18">
                <a:solidFill>
                  <a:srgbClr val="3275C5"/>
                </a:solidFill>
                <a:latin typeface="Source Sans Pro"/>
                <a:ea typeface="Source Sans Pro"/>
                <a:cs typeface="Source Sans Pro"/>
                <a:sym typeface="Source Sans Pro"/>
              </a:rPr>
              <a:t>Use Nmap to scan a network for open ports and services. Analyze the scan results to identify potential security vulnerabilities (e.g., outdate services, unpatched software). Discuss the importance of regular vulnerability scanning and patch management to mitigate these risks</a:t>
            </a:r>
          </a:p>
        </p:txBody>
      </p:sp>
      <p:sp>
        <p:nvSpPr>
          <p:cNvPr name="Freeform 3" id="3"/>
          <p:cNvSpPr/>
          <p:nvPr/>
        </p:nvSpPr>
        <p:spPr>
          <a:xfrm flipH="false" flipV="false" rot="-2561783">
            <a:off x="-2150393" y="-1597808"/>
            <a:ext cx="6000674" cy="4342306"/>
          </a:xfrm>
          <a:custGeom>
            <a:avLst/>
            <a:gdLst/>
            <a:ahLst/>
            <a:cxnLst/>
            <a:rect r="r" b="b" t="t" l="l"/>
            <a:pathLst>
              <a:path h="4342306" w="6000674">
                <a:moveTo>
                  <a:pt x="0" y="0"/>
                </a:moveTo>
                <a:lnTo>
                  <a:pt x="6000674" y="0"/>
                </a:lnTo>
                <a:lnTo>
                  <a:pt x="6000674" y="4342306"/>
                </a:lnTo>
                <a:lnTo>
                  <a:pt x="0" y="43423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7616117">
            <a:off x="14754144" y="7087147"/>
            <a:ext cx="6000674" cy="4342306"/>
          </a:xfrm>
          <a:custGeom>
            <a:avLst/>
            <a:gdLst/>
            <a:ahLst/>
            <a:cxnLst/>
            <a:rect r="r" b="b" t="t" l="l"/>
            <a:pathLst>
              <a:path h="4342306" w="6000674">
                <a:moveTo>
                  <a:pt x="0" y="0"/>
                </a:moveTo>
                <a:lnTo>
                  <a:pt x="6000675" y="0"/>
                </a:lnTo>
                <a:lnTo>
                  <a:pt x="6000675" y="4342306"/>
                </a:lnTo>
                <a:lnTo>
                  <a:pt x="0" y="43423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3258119" y="1161038"/>
            <a:ext cx="9862862" cy="1377949"/>
          </a:xfrm>
          <a:prstGeom prst="rect">
            <a:avLst/>
          </a:prstGeom>
        </p:spPr>
        <p:txBody>
          <a:bodyPr anchor="t" rtlCol="false" tIns="0" lIns="0" bIns="0" rIns="0">
            <a:spAutoFit/>
          </a:bodyPr>
          <a:lstStyle/>
          <a:p>
            <a:pPr algn="l">
              <a:lnSpc>
                <a:spcPts val="11200"/>
              </a:lnSpc>
            </a:pPr>
            <a:r>
              <a:rPr lang="en-US" sz="8000" b="true">
                <a:solidFill>
                  <a:srgbClr val="56AAF0"/>
                </a:solidFill>
                <a:latin typeface="Dynamo Medium"/>
                <a:ea typeface="Dynamo Medium"/>
                <a:cs typeface="Dynamo Medium"/>
                <a:sym typeface="Dynamo Medium"/>
              </a:rPr>
              <a:t>PROBLEM STATEMENT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CFEFF"/>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12592738" y="-611740"/>
            <a:ext cx="5871820" cy="3280879"/>
          </a:xfrm>
          <a:custGeom>
            <a:avLst/>
            <a:gdLst/>
            <a:ahLst/>
            <a:cxnLst/>
            <a:rect r="r" b="b" t="t" l="l"/>
            <a:pathLst>
              <a:path h="3280879" w="5871820">
                <a:moveTo>
                  <a:pt x="0" y="0"/>
                </a:moveTo>
                <a:lnTo>
                  <a:pt x="5871820" y="0"/>
                </a:lnTo>
                <a:lnTo>
                  <a:pt x="5871820" y="3280880"/>
                </a:lnTo>
                <a:lnTo>
                  <a:pt x="0" y="3280880"/>
                </a:lnTo>
                <a:lnTo>
                  <a:pt x="0" y="0"/>
                </a:lnTo>
                <a:close/>
              </a:path>
            </a:pathLst>
          </a:custGeom>
          <a:blipFill>
            <a:blip r:embed="rId2">
              <a:alphaModFix amt="69000"/>
            </a:blip>
            <a:stretch>
              <a:fillRect l="0" t="0" r="0" b="0"/>
            </a:stretch>
          </a:blipFill>
        </p:spPr>
      </p:sp>
      <p:sp>
        <p:nvSpPr>
          <p:cNvPr name="Freeform 3" id="3"/>
          <p:cNvSpPr/>
          <p:nvPr/>
        </p:nvSpPr>
        <p:spPr>
          <a:xfrm flipH="true" flipV="true" rot="-10800000">
            <a:off x="-203655" y="7617860"/>
            <a:ext cx="5871820" cy="3280879"/>
          </a:xfrm>
          <a:custGeom>
            <a:avLst/>
            <a:gdLst/>
            <a:ahLst/>
            <a:cxnLst/>
            <a:rect r="r" b="b" t="t" l="l"/>
            <a:pathLst>
              <a:path h="3280879" w="5871820">
                <a:moveTo>
                  <a:pt x="5871820" y="3280880"/>
                </a:moveTo>
                <a:lnTo>
                  <a:pt x="0" y="3280880"/>
                </a:lnTo>
                <a:lnTo>
                  <a:pt x="0" y="0"/>
                </a:lnTo>
                <a:lnTo>
                  <a:pt x="5871820" y="0"/>
                </a:lnTo>
                <a:lnTo>
                  <a:pt x="5871820" y="3280880"/>
                </a:lnTo>
                <a:close/>
              </a:path>
            </a:pathLst>
          </a:custGeom>
          <a:blipFill>
            <a:blip r:embed="rId2">
              <a:alphaModFix amt="69000"/>
            </a:blip>
            <a:stretch>
              <a:fillRect l="0" t="0" r="0" b="0"/>
            </a:stretch>
          </a:blipFill>
        </p:spPr>
      </p:sp>
      <p:sp>
        <p:nvSpPr>
          <p:cNvPr name="Freeform 4" id="4"/>
          <p:cNvSpPr/>
          <p:nvPr/>
        </p:nvSpPr>
        <p:spPr>
          <a:xfrm flipH="false" flipV="false" rot="0">
            <a:off x="1598369" y="3381543"/>
            <a:ext cx="16272563" cy="5049759"/>
          </a:xfrm>
          <a:custGeom>
            <a:avLst/>
            <a:gdLst/>
            <a:ahLst/>
            <a:cxnLst/>
            <a:rect r="r" b="b" t="t" l="l"/>
            <a:pathLst>
              <a:path h="5049759" w="16272563">
                <a:moveTo>
                  <a:pt x="0" y="0"/>
                </a:moveTo>
                <a:lnTo>
                  <a:pt x="16272562" y="0"/>
                </a:lnTo>
                <a:lnTo>
                  <a:pt x="16272562" y="5049760"/>
                </a:lnTo>
                <a:lnTo>
                  <a:pt x="0" y="5049760"/>
                </a:lnTo>
                <a:lnTo>
                  <a:pt x="0" y="0"/>
                </a:lnTo>
                <a:close/>
              </a:path>
            </a:pathLst>
          </a:custGeom>
          <a:blipFill>
            <a:blip r:embed="rId3"/>
            <a:stretch>
              <a:fillRect l="-5441" t="-744" r="-1512" b="-2220"/>
            </a:stretch>
          </a:blipFill>
        </p:spPr>
      </p:sp>
      <p:sp>
        <p:nvSpPr>
          <p:cNvPr name="TextBox 5" id="5"/>
          <p:cNvSpPr txBox="true"/>
          <p:nvPr/>
        </p:nvSpPr>
        <p:spPr>
          <a:xfrm rot="0">
            <a:off x="1422244" y="1291190"/>
            <a:ext cx="7721756" cy="1377949"/>
          </a:xfrm>
          <a:prstGeom prst="rect">
            <a:avLst/>
          </a:prstGeom>
        </p:spPr>
        <p:txBody>
          <a:bodyPr anchor="t" rtlCol="false" tIns="0" lIns="0" bIns="0" rIns="0">
            <a:spAutoFit/>
          </a:bodyPr>
          <a:lstStyle/>
          <a:p>
            <a:pPr algn="ctr">
              <a:lnSpc>
                <a:spcPts val="11200"/>
              </a:lnSpc>
            </a:pPr>
            <a:r>
              <a:rPr lang="en-US" b="true" sz="8000">
                <a:solidFill>
                  <a:srgbClr val="56AAF0"/>
                </a:solidFill>
                <a:latin typeface="Dynamo Medium"/>
                <a:ea typeface="Dynamo Medium"/>
                <a:cs typeface="Dynamo Medium"/>
                <a:sym typeface="Dynamo Medium"/>
              </a:rPr>
              <a:t>INSTALLATION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CFEFF"/>
        </a:solidFill>
      </p:bgPr>
    </p:bg>
    <p:spTree>
      <p:nvGrpSpPr>
        <p:cNvPr id="1" name=""/>
        <p:cNvGrpSpPr/>
        <p:nvPr/>
      </p:nvGrpSpPr>
      <p:grpSpPr>
        <a:xfrm>
          <a:off x="0" y="0"/>
          <a:ext cx="0" cy="0"/>
          <a:chOff x="0" y="0"/>
          <a:chExt cx="0" cy="0"/>
        </a:xfrm>
      </p:grpSpPr>
      <p:sp>
        <p:nvSpPr>
          <p:cNvPr name="Freeform 2" id="2"/>
          <p:cNvSpPr/>
          <p:nvPr/>
        </p:nvSpPr>
        <p:spPr>
          <a:xfrm flipH="false" flipV="false" rot="0">
            <a:off x="1823389" y="3221449"/>
            <a:ext cx="8636281" cy="5492999"/>
          </a:xfrm>
          <a:custGeom>
            <a:avLst/>
            <a:gdLst/>
            <a:ahLst/>
            <a:cxnLst/>
            <a:rect r="r" b="b" t="t" l="l"/>
            <a:pathLst>
              <a:path h="5492999" w="8636281">
                <a:moveTo>
                  <a:pt x="0" y="0"/>
                </a:moveTo>
                <a:lnTo>
                  <a:pt x="8636281" y="0"/>
                </a:lnTo>
                <a:lnTo>
                  <a:pt x="8636281" y="5493000"/>
                </a:lnTo>
                <a:lnTo>
                  <a:pt x="0" y="5493000"/>
                </a:lnTo>
                <a:lnTo>
                  <a:pt x="0" y="0"/>
                </a:lnTo>
                <a:close/>
              </a:path>
            </a:pathLst>
          </a:custGeom>
          <a:blipFill>
            <a:blip r:embed="rId2"/>
            <a:stretch>
              <a:fillRect l="0" t="-7018" r="0" b="-4778"/>
            </a:stretch>
          </a:blipFill>
        </p:spPr>
      </p:sp>
      <p:sp>
        <p:nvSpPr>
          <p:cNvPr name="TextBox 3" id="3"/>
          <p:cNvSpPr txBox="true"/>
          <p:nvPr/>
        </p:nvSpPr>
        <p:spPr>
          <a:xfrm rot="0">
            <a:off x="1524107" y="962025"/>
            <a:ext cx="13066155" cy="1780540"/>
          </a:xfrm>
          <a:prstGeom prst="rect">
            <a:avLst/>
          </a:prstGeom>
        </p:spPr>
        <p:txBody>
          <a:bodyPr anchor="t" rtlCol="false" tIns="0" lIns="0" bIns="0" rIns="0">
            <a:spAutoFit/>
          </a:bodyPr>
          <a:lstStyle/>
          <a:p>
            <a:pPr algn="l">
              <a:lnSpc>
                <a:spcPts val="4759"/>
              </a:lnSpc>
            </a:pPr>
            <a:r>
              <a:rPr lang="en-US" sz="3399">
                <a:solidFill>
                  <a:srgbClr val="000000"/>
                </a:solidFill>
                <a:latin typeface="Canva Sans"/>
                <a:ea typeface="Canva Sans"/>
                <a:cs typeface="Canva Sans"/>
                <a:sym typeface="Canva Sans"/>
              </a:rPr>
              <a:t>Using Kali Linux:</a:t>
            </a:r>
          </a:p>
          <a:p>
            <a:pPr algn="l">
              <a:lnSpc>
                <a:spcPts val="4759"/>
              </a:lnSpc>
            </a:pPr>
            <a:r>
              <a:rPr lang="en-US" sz="3399">
                <a:solidFill>
                  <a:srgbClr val="000000"/>
                </a:solidFill>
                <a:latin typeface="Canva Sans"/>
                <a:ea typeface="Canva Sans"/>
                <a:cs typeface="Canva Sans"/>
                <a:sym typeface="Canva Sans"/>
              </a:rPr>
              <a:t>Basic Network Scan:</a:t>
            </a:r>
          </a:p>
          <a:p>
            <a:pPr algn="ctr">
              <a:lnSpc>
                <a:spcPts val="4759"/>
              </a:lnSpc>
            </a:pPr>
            <a:r>
              <a:rPr lang="en-US" sz="3399">
                <a:solidFill>
                  <a:srgbClr val="000000"/>
                </a:solidFill>
                <a:latin typeface="Canva Sans"/>
                <a:ea typeface="Canva Sans"/>
                <a:cs typeface="Canva Sans"/>
                <a:sym typeface="Canva Sans"/>
              </a:rPr>
              <a:t>nmap &lt;target ip&gt;:This scans the target system for open ports.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CFEFF"/>
        </a:solidFill>
      </p:bgPr>
    </p:bg>
    <p:spTree>
      <p:nvGrpSpPr>
        <p:cNvPr id="1" name=""/>
        <p:cNvGrpSpPr/>
        <p:nvPr/>
      </p:nvGrpSpPr>
      <p:grpSpPr>
        <a:xfrm>
          <a:off x="0" y="0"/>
          <a:ext cx="0" cy="0"/>
          <a:chOff x="0" y="0"/>
          <a:chExt cx="0" cy="0"/>
        </a:xfrm>
      </p:grpSpPr>
      <p:sp>
        <p:nvSpPr>
          <p:cNvPr name="Freeform 2" id="2"/>
          <p:cNvSpPr/>
          <p:nvPr/>
        </p:nvSpPr>
        <p:spPr>
          <a:xfrm flipH="false" flipV="false" rot="0">
            <a:off x="2899212" y="2077215"/>
            <a:ext cx="10677662" cy="3391932"/>
          </a:xfrm>
          <a:custGeom>
            <a:avLst/>
            <a:gdLst/>
            <a:ahLst/>
            <a:cxnLst/>
            <a:rect r="r" b="b" t="t" l="l"/>
            <a:pathLst>
              <a:path h="3391932" w="10677662">
                <a:moveTo>
                  <a:pt x="0" y="0"/>
                </a:moveTo>
                <a:lnTo>
                  <a:pt x="10677662" y="0"/>
                </a:lnTo>
                <a:lnTo>
                  <a:pt x="10677662" y="3391931"/>
                </a:lnTo>
                <a:lnTo>
                  <a:pt x="0" y="3391931"/>
                </a:lnTo>
                <a:lnTo>
                  <a:pt x="0" y="0"/>
                </a:lnTo>
                <a:close/>
              </a:path>
            </a:pathLst>
          </a:custGeom>
          <a:blipFill>
            <a:blip r:embed="rId2"/>
            <a:stretch>
              <a:fillRect l="0" t="0" r="0" b="0"/>
            </a:stretch>
          </a:blipFill>
        </p:spPr>
      </p:sp>
      <p:sp>
        <p:nvSpPr>
          <p:cNvPr name="Freeform 3" id="3"/>
          <p:cNvSpPr/>
          <p:nvPr/>
        </p:nvSpPr>
        <p:spPr>
          <a:xfrm flipH="false" flipV="false" rot="0">
            <a:off x="1070797" y="6959800"/>
            <a:ext cx="11074343" cy="1699077"/>
          </a:xfrm>
          <a:custGeom>
            <a:avLst/>
            <a:gdLst/>
            <a:ahLst/>
            <a:cxnLst/>
            <a:rect r="r" b="b" t="t" l="l"/>
            <a:pathLst>
              <a:path h="1699077" w="11074343">
                <a:moveTo>
                  <a:pt x="0" y="0"/>
                </a:moveTo>
                <a:lnTo>
                  <a:pt x="11074343" y="0"/>
                </a:lnTo>
                <a:lnTo>
                  <a:pt x="11074343" y="1699077"/>
                </a:lnTo>
                <a:lnTo>
                  <a:pt x="0" y="1699077"/>
                </a:lnTo>
                <a:lnTo>
                  <a:pt x="0" y="0"/>
                </a:lnTo>
                <a:close/>
              </a:path>
            </a:pathLst>
          </a:custGeom>
          <a:blipFill>
            <a:blip r:embed="rId3"/>
            <a:stretch>
              <a:fillRect l="0" t="0" r="0" b="0"/>
            </a:stretch>
          </a:blipFill>
        </p:spPr>
      </p:sp>
      <p:sp>
        <p:nvSpPr>
          <p:cNvPr name="TextBox 4" id="4"/>
          <p:cNvSpPr txBox="true"/>
          <p:nvPr/>
        </p:nvSpPr>
        <p:spPr>
          <a:xfrm rot="0">
            <a:off x="1070797" y="571103"/>
            <a:ext cx="15530231" cy="1180465"/>
          </a:xfrm>
          <a:prstGeom prst="rect">
            <a:avLst/>
          </a:prstGeom>
        </p:spPr>
        <p:txBody>
          <a:bodyPr anchor="t" rtlCol="false" tIns="0" lIns="0" bIns="0" rIns="0">
            <a:spAutoFit/>
          </a:bodyPr>
          <a:lstStyle/>
          <a:p>
            <a:pPr algn="l">
              <a:lnSpc>
                <a:spcPts val="4759"/>
              </a:lnSpc>
            </a:pPr>
            <a:r>
              <a:rPr lang="en-US" sz="3399">
                <a:solidFill>
                  <a:srgbClr val="000000"/>
                </a:solidFill>
                <a:latin typeface="Canva Sans"/>
                <a:ea typeface="Canva Sans"/>
                <a:cs typeface="Canva Sans"/>
                <a:sym typeface="Canva Sans"/>
              </a:rPr>
              <a:t>Runs various vulnerability detection scripts from the Nmap Scripting Engine (NSE).</a:t>
            </a:r>
          </a:p>
        </p:txBody>
      </p:sp>
      <p:sp>
        <p:nvSpPr>
          <p:cNvPr name="TextBox 5" id="5"/>
          <p:cNvSpPr txBox="true"/>
          <p:nvPr/>
        </p:nvSpPr>
        <p:spPr>
          <a:xfrm rot="0">
            <a:off x="1070797" y="5728118"/>
            <a:ext cx="16903984" cy="580390"/>
          </a:xfrm>
          <a:prstGeom prst="rect">
            <a:avLst/>
          </a:prstGeom>
        </p:spPr>
        <p:txBody>
          <a:bodyPr anchor="t" rtlCol="false" tIns="0" lIns="0" bIns="0" rIns="0">
            <a:spAutoFit/>
          </a:bodyPr>
          <a:lstStyle/>
          <a:p>
            <a:pPr algn="l">
              <a:lnSpc>
                <a:spcPts val="4759"/>
              </a:lnSpc>
              <a:spcBef>
                <a:spcPct val="0"/>
              </a:spcBef>
            </a:pPr>
            <a:r>
              <a:rPr lang="en-US" sz="3399">
                <a:solidFill>
                  <a:srgbClr val="000000"/>
                </a:solidFill>
                <a:latin typeface="Canva Sans"/>
                <a:ea typeface="Canva Sans"/>
                <a:cs typeface="Canva Sans"/>
                <a:sym typeface="Canva Sans"/>
              </a:rPr>
              <a:t>P</a:t>
            </a:r>
            <a:r>
              <a:rPr lang="en-US" sz="3399">
                <a:solidFill>
                  <a:srgbClr val="000000"/>
                </a:solidFill>
                <a:latin typeface="Canva Sans"/>
                <a:ea typeface="Canva Sans"/>
                <a:cs typeface="Canva Sans"/>
                <a:sym typeface="Canva Sans"/>
              </a:rPr>
              <a:t>erforms an in-depth scan, including OS detection, traceroute,script scanning.</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CFEFF"/>
        </a:solidFill>
      </p:bgPr>
    </p:bg>
    <p:spTree>
      <p:nvGrpSpPr>
        <p:cNvPr id="1" name=""/>
        <p:cNvGrpSpPr/>
        <p:nvPr/>
      </p:nvGrpSpPr>
      <p:grpSpPr>
        <a:xfrm>
          <a:off x="0" y="0"/>
          <a:ext cx="0" cy="0"/>
          <a:chOff x="0" y="0"/>
          <a:chExt cx="0" cy="0"/>
        </a:xfrm>
      </p:grpSpPr>
      <p:sp>
        <p:nvSpPr>
          <p:cNvPr name="Freeform 2" id="2"/>
          <p:cNvSpPr/>
          <p:nvPr/>
        </p:nvSpPr>
        <p:spPr>
          <a:xfrm flipH="false" flipV="false" rot="0">
            <a:off x="3095109" y="2818274"/>
            <a:ext cx="9280625" cy="5404420"/>
          </a:xfrm>
          <a:custGeom>
            <a:avLst/>
            <a:gdLst/>
            <a:ahLst/>
            <a:cxnLst/>
            <a:rect r="r" b="b" t="t" l="l"/>
            <a:pathLst>
              <a:path h="5404420" w="9280625">
                <a:moveTo>
                  <a:pt x="0" y="0"/>
                </a:moveTo>
                <a:lnTo>
                  <a:pt x="9280626" y="0"/>
                </a:lnTo>
                <a:lnTo>
                  <a:pt x="9280626" y="5404421"/>
                </a:lnTo>
                <a:lnTo>
                  <a:pt x="0" y="5404421"/>
                </a:lnTo>
                <a:lnTo>
                  <a:pt x="0" y="0"/>
                </a:lnTo>
                <a:close/>
              </a:path>
            </a:pathLst>
          </a:custGeom>
          <a:blipFill>
            <a:blip r:embed="rId2"/>
            <a:stretch>
              <a:fillRect l="0" t="-202" r="0" b="-202"/>
            </a:stretch>
          </a:blipFill>
        </p:spPr>
      </p:sp>
      <p:sp>
        <p:nvSpPr>
          <p:cNvPr name="TextBox 3" id="3"/>
          <p:cNvSpPr txBox="true"/>
          <p:nvPr/>
        </p:nvSpPr>
        <p:spPr>
          <a:xfrm rot="0">
            <a:off x="1224597" y="1522257"/>
            <a:ext cx="13714820" cy="580390"/>
          </a:xfrm>
          <a:prstGeom prst="rect">
            <a:avLst/>
          </a:prstGeom>
        </p:spPr>
        <p:txBody>
          <a:bodyPr anchor="t" rtlCol="false" tIns="0" lIns="0" bIns="0" rIns="0">
            <a:spAutoFit/>
          </a:bodyPr>
          <a:lstStyle/>
          <a:p>
            <a:pPr algn="l">
              <a:lnSpc>
                <a:spcPts val="4759"/>
              </a:lnSpc>
            </a:pPr>
            <a:r>
              <a:rPr lang="en-US" sz="3399">
                <a:solidFill>
                  <a:srgbClr val="000000"/>
                </a:solidFill>
                <a:latin typeface="Canva Sans"/>
                <a:ea typeface="Canva Sans"/>
                <a:cs typeface="Canva Sans"/>
                <a:sym typeface="Canva Sans"/>
              </a:rPr>
              <a:t>Aggressive Scan (Includes OS Detection and More Details):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CFEFF"/>
        </a:solidFill>
      </p:bgPr>
    </p:bg>
    <p:spTree>
      <p:nvGrpSpPr>
        <p:cNvPr id="1" name=""/>
        <p:cNvGrpSpPr/>
        <p:nvPr/>
      </p:nvGrpSpPr>
      <p:grpSpPr>
        <a:xfrm>
          <a:off x="0" y="0"/>
          <a:ext cx="0" cy="0"/>
          <a:chOff x="0" y="0"/>
          <a:chExt cx="0" cy="0"/>
        </a:xfrm>
      </p:grpSpPr>
      <p:sp>
        <p:nvSpPr>
          <p:cNvPr name="Freeform 2" id="2"/>
          <p:cNvSpPr/>
          <p:nvPr/>
        </p:nvSpPr>
        <p:spPr>
          <a:xfrm flipH="false" flipV="false" rot="0">
            <a:off x="1494665" y="2107926"/>
            <a:ext cx="11237823" cy="1887378"/>
          </a:xfrm>
          <a:custGeom>
            <a:avLst/>
            <a:gdLst/>
            <a:ahLst/>
            <a:cxnLst/>
            <a:rect r="r" b="b" t="t" l="l"/>
            <a:pathLst>
              <a:path h="1887378" w="11237823">
                <a:moveTo>
                  <a:pt x="0" y="0"/>
                </a:moveTo>
                <a:lnTo>
                  <a:pt x="11237824" y="0"/>
                </a:lnTo>
                <a:lnTo>
                  <a:pt x="11237824" y="1887378"/>
                </a:lnTo>
                <a:lnTo>
                  <a:pt x="0" y="1887378"/>
                </a:lnTo>
                <a:lnTo>
                  <a:pt x="0" y="0"/>
                </a:lnTo>
                <a:close/>
              </a:path>
            </a:pathLst>
          </a:custGeom>
          <a:blipFill>
            <a:blip r:embed="rId2"/>
            <a:stretch>
              <a:fillRect l="0" t="0" r="0" b="0"/>
            </a:stretch>
          </a:blipFill>
        </p:spPr>
      </p:sp>
      <p:sp>
        <p:nvSpPr>
          <p:cNvPr name="Freeform 3" id="3"/>
          <p:cNvSpPr/>
          <p:nvPr/>
        </p:nvSpPr>
        <p:spPr>
          <a:xfrm flipH="false" flipV="false" rot="0">
            <a:off x="1494665" y="5143500"/>
            <a:ext cx="9705858" cy="4892904"/>
          </a:xfrm>
          <a:custGeom>
            <a:avLst/>
            <a:gdLst/>
            <a:ahLst/>
            <a:cxnLst/>
            <a:rect r="r" b="b" t="t" l="l"/>
            <a:pathLst>
              <a:path h="4892904" w="9705858">
                <a:moveTo>
                  <a:pt x="0" y="0"/>
                </a:moveTo>
                <a:lnTo>
                  <a:pt x="9705858" y="0"/>
                </a:lnTo>
                <a:lnTo>
                  <a:pt x="9705858" y="4892904"/>
                </a:lnTo>
                <a:lnTo>
                  <a:pt x="0" y="4892904"/>
                </a:lnTo>
                <a:lnTo>
                  <a:pt x="0" y="0"/>
                </a:lnTo>
                <a:close/>
              </a:path>
            </a:pathLst>
          </a:custGeom>
          <a:blipFill>
            <a:blip r:embed="rId3"/>
            <a:stretch>
              <a:fillRect l="0" t="0" r="0" b="0"/>
            </a:stretch>
          </a:blipFill>
        </p:spPr>
      </p:sp>
      <p:sp>
        <p:nvSpPr>
          <p:cNvPr name="TextBox 4" id="4"/>
          <p:cNvSpPr txBox="true"/>
          <p:nvPr/>
        </p:nvSpPr>
        <p:spPr>
          <a:xfrm rot="0">
            <a:off x="1261683" y="1213211"/>
            <a:ext cx="5013841" cy="580390"/>
          </a:xfrm>
          <a:prstGeom prst="rect">
            <a:avLst/>
          </a:prstGeom>
        </p:spPr>
        <p:txBody>
          <a:bodyPr anchor="t" rtlCol="false" tIns="0" lIns="0" bIns="0" rIns="0">
            <a:spAutoFit/>
          </a:bodyPr>
          <a:lstStyle/>
          <a:p>
            <a:pPr algn="ctr" marL="0" indent="0" lvl="0">
              <a:lnSpc>
                <a:spcPts val="4759"/>
              </a:lnSpc>
              <a:spcBef>
                <a:spcPct val="0"/>
              </a:spcBef>
            </a:pPr>
            <a:r>
              <a:rPr lang="en-US" sz="3399">
                <a:solidFill>
                  <a:srgbClr val="000000"/>
                </a:solidFill>
                <a:latin typeface="Canva Sans"/>
                <a:ea typeface="Canva Sans"/>
                <a:cs typeface="Canva Sans"/>
                <a:sym typeface="Canva Sans"/>
              </a:rPr>
              <a:t>Scans for vulnerabilities</a:t>
            </a:r>
          </a:p>
        </p:txBody>
      </p:sp>
      <p:sp>
        <p:nvSpPr>
          <p:cNvPr name="TextBox 5" id="5"/>
          <p:cNvSpPr txBox="true"/>
          <p:nvPr/>
        </p:nvSpPr>
        <p:spPr>
          <a:xfrm rot="0">
            <a:off x="1261683" y="4245869"/>
            <a:ext cx="15764635" cy="580390"/>
          </a:xfrm>
          <a:prstGeom prst="rect">
            <a:avLst/>
          </a:prstGeom>
        </p:spPr>
        <p:txBody>
          <a:bodyPr anchor="t" rtlCol="false" tIns="0" lIns="0" bIns="0" rIns="0">
            <a:spAutoFit/>
          </a:bodyPr>
          <a:lstStyle/>
          <a:p>
            <a:pPr algn="l" marL="0" indent="0" lvl="0">
              <a:lnSpc>
                <a:spcPts val="4759"/>
              </a:lnSpc>
              <a:spcBef>
                <a:spcPct val="0"/>
              </a:spcBef>
            </a:pPr>
            <a:r>
              <a:rPr lang="en-US" sz="3399">
                <a:solidFill>
                  <a:srgbClr val="000000"/>
                </a:solidFill>
                <a:latin typeface="Canva Sans"/>
                <a:ea typeface="Canva Sans"/>
                <a:cs typeface="Canva Sans"/>
                <a:sym typeface="Canva Sans"/>
              </a:rPr>
              <a:t>Scanning for Open Ports and Services:enables service version detection: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002783" y="4420667"/>
            <a:ext cx="1281730" cy="1223470"/>
          </a:xfrm>
          <a:custGeom>
            <a:avLst/>
            <a:gdLst/>
            <a:ahLst/>
            <a:cxnLst/>
            <a:rect r="r" b="b" t="t" l="l"/>
            <a:pathLst>
              <a:path h="1223470" w="1281730">
                <a:moveTo>
                  <a:pt x="0" y="0"/>
                </a:moveTo>
                <a:lnTo>
                  <a:pt x="1281731" y="0"/>
                </a:lnTo>
                <a:lnTo>
                  <a:pt x="1281731" y="1223470"/>
                </a:lnTo>
                <a:lnTo>
                  <a:pt x="0" y="12234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489971" y="3543112"/>
            <a:ext cx="1251359" cy="1251359"/>
          </a:xfrm>
          <a:custGeom>
            <a:avLst/>
            <a:gdLst/>
            <a:ahLst/>
            <a:cxnLst/>
            <a:rect r="r" b="b" t="t" l="l"/>
            <a:pathLst>
              <a:path h="1251359" w="1251359">
                <a:moveTo>
                  <a:pt x="0" y="0"/>
                </a:moveTo>
                <a:lnTo>
                  <a:pt x="1251360" y="0"/>
                </a:lnTo>
                <a:lnTo>
                  <a:pt x="1251360" y="1251359"/>
                </a:lnTo>
                <a:lnTo>
                  <a:pt x="0" y="12513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001535" y="4551860"/>
            <a:ext cx="1312104" cy="1183279"/>
          </a:xfrm>
          <a:custGeom>
            <a:avLst/>
            <a:gdLst/>
            <a:ahLst/>
            <a:cxnLst/>
            <a:rect r="r" b="b" t="t" l="l"/>
            <a:pathLst>
              <a:path h="1183279" w="1312104">
                <a:moveTo>
                  <a:pt x="0" y="0"/>
                </a:moveTo>
                <a:lnTo>
                  <a:pt x="1312104" y="0"/>
                </a:lnTo>
                <a:lnTo>
                  <a:pt x="1312104" y="1183280"/>
                </a:lnTo>
                <a:lnTo>
                  <a:pt x="0" y="11832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4006574" y="-369454"/>
            <a:ext cx="7009358" cy="1159703"/>
            <a:chOff x="0" y="0"/>
            <a:chExt cx="1250766" cy="206940"/>
          </a:xfrm>
        </p:grpSpPr>
        <p:sp>
          <p:nvSpPr>
            <p:cNvPr name="Freeform 6" id="6"/>
            <p:cNvSpPr/>
            <p:nvPr/>
          </p:nvSpPr>
          <p:spPr>
            <a:xfrm flipH="false" flipV="false" rot="0">
              <a:off x="11494" y="0"/>
              <a:ext cx="1227777" cy="206940"/>
            </a:xfrm>
            <a:custGeom>
              <a:avLst/>
              <a:gdLst/>
              <a:ahLst/>
              <a:cxnLst/>
              <a:rect r="r" b="b" t="t" l="l"/>
              <a:pathLst>
                <a:path h="206940" w="1227777">
                  <a:moveTo>
                    <a:pt x="212692" y="0"/>
                  </a:moveTo>
                  <a:lnTo>
                    <a:pt x="1218286" y="0"/>
                  </a:lnTo>
                  <a:cubicBezTo>
                    <a:pt x="1221833" y="0"/>
                    <a:pt x="1225033" y="2128"/>
                    <a:pt x="1226405" y="5398"/>
                  </a:cubicBezTo>
                  <a:cubicBezTo>
                    <a:pt x="1227778" y="8669"/>
                    <a:pt x="1227054" y="12443"/>
                    <a:pt x="1224569" y="14974"/>
                  </a:cubicBezTo>
                  <a:lnTo>
                    <a:pt x="1050775" y="191966"/>
                  </a:lnTo>
                  <a:cubicBezTo>
                    <a:pt x="1041370" y="201544"/>
                    <a:pt x="1028510" y="206940"/>
                    <a:pt x="1015086" y="206940"/>
                  </a:cubicBezTo>
                  <a:lnTo>
                    <a:pt x="9492" y="206940"/>
                  </a:lnTo>
                  <a:cubicBezTo>
                    <a:pt x="5945" y="206940"/>
                    <a:pt x="2745" y="204812"/>
                    <a:pt x="1373" y="201542"/>
                  </a:cubicBezTo>
                  <a:cubicBezTo>
                    <a:pt x="0" y="198271"/>
                    <a:pt x="724" y="194497"/>
                    <a:pt x="3209" y="191966"/>
                  </a:cubicBezTo>
                  <a:lnTo>
                    <a:pt x="177003" y="14974"/>
                  </a:lnTo>
                  <a:cubicBezTo>
                    <a:pt x="186408" y="5396"/>
                    <a:pt x="199268" y="0"/>
                    <a:pt x="212692" y="0"/>
                  </a:cubicBezTo>
                  <a:close/>
                </a:path>
              </a:pathLst>
            </a:custGeom>
            <a:solidFill>
              <a:srgbClr val="3275C5"/>
            </a:solidFill>
          </p:spPr>
        </p:sp>
        <p:sp>
          <p:nvSpPr>
            <p:cNvPr name="TextBox 7" id="7"/>
            <p:cNvSpPr txBox="true"/>
            <p:nvPr/>
          </p:nvSpPr>
          <p:spPr>
            <a:xfrm>
              <a:off x="101600" y="19050"/>
              <a:ext cx="1047566" cy="187890"/>
            </a:xfrm>
            <a:prstGeom prst="rect">
              <a:avLst/>
            </a:prstGeom>
          </p:spPr>
          <p:txBody>
            <a:bodyPr anchor="ctr" rtlCol="false" tIns="83282" lIns="83282" bIns="83282" rIns="83282"/>
            <a:lstStyle/>
            <a:p>
              <a:pPr algn="ctr">
                <a:lnSpc>
                  <a:spcPts val="1993"/>
                </a:lnSpc>
              </a:pPr>
            </a:p>
          </p:txBody>
        </p:sp>
      </p:grpSp>
      <p:grpSp>
        <p:nvGrpSpPr>
          <p:cNvPr name="Group 8" id="8"/>
          <p:cNvGrpSpPr/>
          <p:nvPr/>
        </p:nvGrpSpPr>
        <p:grpSpPr>
          <a:xfrm rot="0">
            <a:off x="-1748459" y="508418"/>
            <a:ext cx="3144637" cy="520282"/>
            <a:chOff x="0" y="0"/>
            <a:chExt cx="1250766" cy="206940"/>
          </a:xfrm>
        </p:grpSpPr>
        <p:sp>
          <p:nvSpPr>
            <p:cNvPr name="Freeform 9" id="9"/>
            <p:cNvSpPr/>
            <p:nvPr/>
          </p:nvSpPr>
          <p:spPr>
            <a:xfrm flipH="false" flipV="false" rot="0">
              <a:off x="13485" y="0"/>
              <a:ext cx="1223797" cy="206940"/>
            </a:xfrm>
            <a:custGeom>
              <a:avLst/>
              <a:gdLst/>
              <a:ahLst/>
              <a:cxnLst/>
              <a:rect r="r" b="b" t="t" l="l"/>
              <a:pathLst>
                <a:path h="206940" w="1223797">
                  <a:moveTo>
                    <a:pt x="214334" y="0"/>
                  </a:moveTo>
                  <a:lnTo>
                    <a:pt x="1212662" y="0"/>
                  </a:lnTo>
                  <a:cubicBezTo>
                    <a:pt x="1216822" y="0"/>
                    <a:pt x="1220577" y="2496"/>
                    <a:pt x="1222187" y="6333"/>
                  </a:cubicBezTo>
                  <a:cubicBezTo>
                    <a:pt x="1223796" y="10170"/>
                    <a:pt x="1222947" y="14598"/>
                    <a:pt x="1220032" y="17567"/>
                  </a:cubicBezTo>
                  <a:lnTo>
                    <a:pt x="1051330" y="189373"/>
                  </a:lnTo>
                  <a:cubicBezTo>
                    <a:pt x="1040297" y="200610"/>
                    <a:pt x="1025210" y="206940"/>
                    <a:pt x="1009462" y="206940"/>
                  </a:cubicBezTo>
                  <a:lnTo>
                    <a:pt x="11134" y="206940"/>
                  </a:lnTo>
                  <a:cubicBezTo>
                    <a:pt x="6974" y="206940"/>
                    <a:pt x="3219" y="204444"/>
                    <a:pt x="1609" y="200607"/>
                  </a:cubicBezTo>
                  <a:cubicBezTo>
                    <a:pt x="0" y="196770"/>
                    <a:pt x="849" y="192342"/>
                    <a:pt x="3764" y="189373"/>
                  </a:cubicBezTo>
                  <a:lnTo>
                    <a:pt x="172466" y="17567"/>
                  </a:lnTo>
                  <a:cubicBezTo>
                    <a:pt x="183499" y="6330"/>
                    <a:pt x="198586" y="0"/>
                    <a:pt x="214334" y="0"/>
                  </a:cubicBezTo>
                  <a:close/>
                </a:path>
              </a:pathLst>
            </a:custGeom>
            <a:solidFill>
              <a:srgbClr val="64CAF4"/>
            </a:solidFill>
          </p:spPr>
        </p:sp>
        <p:sp>
          <p:nvSpPr>
            <p:cNvPr name="TextBox 10" id="10"/>
            <p:cNvSpPr txBox="true"/>
            <p:nvPr/>
          </p:nvSpPr>
          <p:spPr>
            <a:xfrm>
              <a:off x="101600" y="19050"/>
              <a:ext cx="1047566" cy="187890"/>
            </a:xfrm>
            <a:prstGeom prst="rect">
              <a:avLst/>
            </a:prstGeom>
          </p:spPr>
          <p:txBody>
            <a:bodyPr anchor="ctr" rtlCol="false" tIns="83282" lIns="83282" bIns="83282" rIns="83282"/>
            <a:lstStyle/>
            <a:p>
              <a:pPr algn="ctr">
                <a:lnSpc>
                  <a:spcPts val="1993"/>
                </a:lnSpc>
              </a:pPr>
            </a:p>
          </p:txBody>
        </p:sp>
      </p:grpSp>
      <p:grpSp>
        <p:nvGrpSpPr>
          <p:cNvPr name="Group 11" id="11"/>
          <p:cNvGrpSpPr/>
          <p:nvPr/>
        </p:nvGrpSpPr>
        <p:grpSpPr>
          <a:xfrm rot="0">
            <a:off x="14410002" y="-369454"/>
            <a:ext cx="7009358" cy="1138013"/>
            <a:chOff x="0" y="0"/>
            <a:chExt cx="812800" cy="131963"/>
          </a:xfrm>
        </p:grpSpPr>
        <p:sp>
          <p:nvSpPr>
            <p:cNvPr name="Freeform 12" id="12"/>
            <p:cNvSpPr/>
            <p:nvPr/>
          </p:nvSpPr>
          <p:spPr>
            <a:xfrm flipH="false" flipV="false" rot="0">
              <a:off x="14243" y="0"/>
              <a:ext cx="784313" cy="131963"/>
            </a:xfrm>
            <a:custGeom>
              <a:avLst/>
              <a:gdLst/>
              <a:ahLst/>
              <a:cxnLst/>
              <a:rect r="r" b="b" t="t" l="l"/>
              <a:pathLst>
                <a:path h="131963" w="784313">
                  <a:moveTo>
                    <a:pt x="574371" y="0"/>
                  </a:moveTo>
                  <a:lnTo>
                    <a:pt x="6743" y="0"/>
                  </a:lnTo>
                  <a:cubicBezTo>
                    <a:pt x="3990" y="0"/>
                    <a:pt x="1564" y="1811"/>
                    <a:pt x="782" y="4451"/>
                  </a:cubicBezTo>
                  <a:cubicBezTo>
                    <a:pt x="0" y="7091"/>
                    <a:pt x="1048" y="9930"/>
                    <a:pt x="3357" y="11430"/>
                  </a:cubicBezTo>
                  <a:lnTo>
                    <a:pt x="171357" y="120533"/>
                  </a:lnTo>
                  <a:cubicBezTo>
                    <a:pt x="182844" y="127993"/>
                    <a:pt x="196246" y="131963"/>
                    <a:pt x="209943" y="131963"/>
                  </a:cubicBezTo>
                  <a:lnTo>
                    <a:pt x="777571" y="131963"/>
                  </a:lnTo>
                  <a:cubicBezTo>
                    <a:pt x="780324" y="131963"/>
                    <a:pt x="782750" y="130152"/>
                    <a:pt x="783532" y="127512"/>
                  </a:cubicBezTo>
                  <a:cubicBezTo>
                    <a:pt x="784314" y="124873"/>
                    <a:pt x="783266" y="122033"/>
                    <a:pt x="780957" y="120533"/>
                  </a:cubicBezTo>
                  <a:lnTo>
                    <a:pt x="612957" y="11430"/>
                  </a:lnTo>
                  <a:cubicBezTo>
                    <a:pt x="601470" y="3970"/>
                    <a:pt x="588068" y="0"/>
                    <a:pt x="574371" y="0"/>
                  </a:cubicBezTo>
                  <a:close/>
                </a:path>
              </a:pathLst>
            </a:custGeom>
            <a:solidFill>
              <a:srgbClr val="3275C5"/>
            </a:solidFill>
          </p:spPr>
        </p:sp>
        <p:sp>
          <p:nvSpPr>
            <p:cNvPr name="TextBox 13" id="13"/>
            <p:cNvSpPr txBox="true"/>
            <p:nvPr/>
          </p:nvSpPr>
          <p:spPr>
            <a:xfrm>
              <a:off x="101600" y="19050"/>
              <a:ext cx="609600" cy="112913"/>
            </a:xfrm>
            <a:prstGeom prst="rect">
              <a:avLst/>
            </a:prstGeom>
          </p:spPr>
          <p:txBody>
            <a:bodyPr anchor="ctr" rtlCol="false" tIns="83282" lIns="83282" bIns="83282" rIns="83282"/>
            <a:lstStyle/>
            <a:p>
              <a:pPr algn="ctr">
                <a:lnSpc>
                  <a:spcPts val="1993"/>
                </a:lnSpc>
              </a:pPr>
            </a:p>
          </p:txBody>
        </p:sp>
      </p:grpSp>
      <p:grpSp>
        <p:nvGrpSpPr>
          <p:cNvPr name="Group 14" id="14"/>
          <p:cNvGrpSpPr/>
          <p:nvPr/>
        </p:nvGrpSpPr>
        <p:grpSpPr>
          <a:xfrm rot="0">
            <a:off x="16629956" y="508418"/>
            <a:ext cx="3144637" cy="520282"/>
            <a:chOff x="0" y="0"/>
            <a:chExt cx="812800" cy="134478"/>
          </a:xfrm>
        </p:grpSpPr>
        <p:sp>
          <p:nvSpPr>
            <p:cNvPr name="Freeform 15" id="15"/>
            <p:cNvSpPr/>
            <p:nvPr/>
          </p:nvSpPr>
          <p:spPr>
            <a:xfrm flipH="false" flipV="false" rot="0">
              <a:off x="26532" y="0"/>
              <a:ext cx="759735" cy="134478"/>
            </a:xfrm>
            <a:custGeom>
              <a:avLst/>
              <a:gdLst/>
              <a:ahLst/>
              <a:cxnLst/>
              <a:rect r="r" b="b" t="t" l="l"/>
              <a:pathLst>
                <a:path h="134478" w="759735">
                  <a:moveTo>
                    <a:pt x="543677" y="0"/>
                  </a:moveTo>
                  <a:lnTo>
                    <a:pt x="12859" y="0"/>
                  </a:lnTo>
                  <a:cubicBezTo>
                    <a:pt x="7628" y="0"/>
                    <a:pt x="3015" y="3429"/>
                    <a:pt x="1508" y="8438"/>
                  </a:cubicBezTo>
                  <a:cubicBezTo>
                    <a:pt x="0" y="13447"/>
                    <a:pt x="1955" y="18853"/>
                    <a:pt x="6317" y="21740"/>
                  </a:cubicBezTo>
                  <a:lnTo>
                    <a:pt x="143819" y="112739"/>
                  </a:lnTo>
                  <a:cubicBezTo>
                    <a:pt x="165244" y="126918"/>
                    <a:pt x="190367" y="134478"/>
                    <a:pt x="216059" y="134478"/>
                  </a:cubicBezTo>
                  <a:lnTo>
                    <a:pt x="746877" y="134478"/>
                  </a:lnTo>
                  <a:cubicBezTo>
                    <a:pt x="752108" y="134478"/>
                    <a:pt x="756721" y="131049"/>
                    <a:pt x="758228" y="126040"/>
                  </a:cubicBezTo>
                  <a:cubicBezTo>
                    <a:pt x="759736" y="121031"/>
                    <a:pt x="757781" y="115626"/>
                    <a:pt x="753419" y="112739"/>
                  </a:cubicBezTo>
                  <a:lnTo>
                    <a:pt x="615917" y="21740"/>
                  </a:lnTo>
                  <a:cubicBezTo>
                    <a:pt x="594492" y="7561"/>
                    <a:pt x="569369" y="0"/>
                    <a:pt x="543677" y="0"/>
                  </a:cubicBezTo>
                  <a:close/>
                </a:path>
              </a:pathLst>
            </a:custGeom>
            <a:solidFill>
              <a:srgbClr val="64CAF4"/>
            </a:solidFill>
          </p:spPr>
        </p:sp>
        <p:sp>
          <p:nvSpPr>
            <p:cNvPr name="TextBox 16" id="16"/>
            <p:cNvSpPr txBox="true"/>
            <p:nvPr/>
          </p:nvSpPr>
          <p:spPr>
            <a:xfrm>
              <a:off x="101600" y="19050"/>
              <a:ext cx="609600" cy="115428"/>
            </a:xfrm>
            <a:prstGeom prst="rect">
              <a:avLst/>
            </a:prstGeom>
          </p:spPr>
          <p:txBody>
            <a:bodyPr anchor="ctr" rtlCol="false" tIns="83282" lIns="83282" bIns="83282" rIns="83282"/>
            <a:lstStyle/>
            <a:p>
              <a:pPr algn="ctr">
                <a:lnSpc>
                  <a:spcPts val="1993"/>
                </a:lnSpc>
              </a:pPr>
            </a:p>
          </p:txBody>
        </p:sp>
      </p:grpSp>
      <p:sp>
        <p:nvSpPr>
          <p:cNvPr name="TextBox 17" id="17"/>
          <p:cNvSpPr txBox="true"/>
          <p:nvPr/>
        </p:nvSpPr>
        <p:spPr>
          <a:xfrm rot="0">
            <a:off x="4615626" y="1580965"/>
            <a:ext cx="7036594" cy="1566544"/>
          </a:xfrm>
          <a:prstGeom prst="rect">
            <a:avLst/>
          </a:prstGeom>
        </p:spPr>
        <p:txBody>
          <a:bodyPr anchor="t" rtlCol="false" tIns="0" lIns="0" bIns="0" rIns="0">
            <a:spAutoFit/>
          </a:bodyPr>
          <a:lstStyle/>
          <a:p>
            <a:pPr algn="ctr">
              <a:lnSpc>
                <a:spcPts val="12880"/>
              </a:lnSpc>
            </a:pPr>
            <a:r>
              <a:rPr lang="en-US" sz="9200" b="true">
                <a:solidFill>
                  <a:srgbClr val="000000"/>
                </a:solidFill>
                <a:latin typeface="Canva Sans Bold"/>
                <a:ea typeface="Canva Sans Bold"/>
                <a:cs typeface="Canva Sans Bold"/>
                <a:sym typeface="Canva Sans Bold"/>
              </a:rPr>
              <a:t>Using NMAP</a:t>
            </a:r>
          </a:p>
        </p:txBody>
      </p:sp>
      <p:sp>
        <p:nvSpPr>
          <p:cNvPr name="TextBox 18" id="18"/>
          <p:cNvSpPr txBox="true"/>
          <p:nvPr/>
        </p:nvSpPr>
        <p:spPr>
          <a:xfrm rot="0">
            <a:off x="2547391" y="4628060"/>
            <a:ext cx="8022194" cy="719573"/>
          </a:xfrm>
          <a:prstGeom prst="rect">
            <a:avLst/>
          </a:prstGeom>
        </p:spPr>
        <p:txBody>
          <a:bodyPr anchor="t" rtlCol="false" tIns="0" lIns="0" bIns="0" rIns="0">
            <a:spAutoFit/>
          </a:bodyPr>
          <a:lstStyle/>
          <a:p>
            <a:pPr algn="l" marL="0" indent="0" lvl="0">
              <a:lnSpc>
                <a:spcPts val="5536"/>
              </a:lnSpc>
            </a:pPr>
            <a:r>
              <a:rPr lang="en-US" b="true" sz="5272">
                <a:solidFill>
                  <a:srgbClr val="000000"/>
                </a:solidFill>
                <a:latin typeface="Canva Sans Bold"/>
                <a:ea typeface="Canva Sans Bold"/>
                <a:cs typeface="Canva Sans Bold"/>
                <a:sym typeface="Canva Sans Bold"/>
              </a:rPr>
              <a:t>Demo link video:</a:t>
            </a:r>
          </a:p>
        </p:txBody>
      </p:sp>
      <p:sp>
        <p:nvSpPr>
          <p:cNvPr name="TextBox 19" id="19"/>
          <p:cNvSpPr txBox="true"/>
          <p:nvPr/>
        </p:nvSpPr>
        <p:spPr>
          <a:xfrm rot="0">
            <a:off x="2547391" y="6097090"/>
            <a:ext cx="13866603" cy="413544"/>
          </a:xfrm>
          <a:prstGeom prst="rect">
            <a:avLst/>
          </a:prstGeom>
        </p:spPr>
        <p:txBody>
          <a:bodyPr anchor="t" rtlCol="false" tIns="0" lIns="0" bIns="0" rIns="0">
            <a:spAutoFit/>
          </a:bodyPr>
          <a:lstStyle/>
          <a:p>
            <a:pPr algn="l" marL="0" indent="0" lvl="0">
              <a:lnSpc>
                <a:spcPts val="3456"/>
              </a:lnSpc>
            </a:pPr>
            <a:r>
              <a:rPr lang="en-US" sz="2468">
                <a:solidFill>
                  <a:srgbClr val="000000"/>
                </a:solidFill>
                <a:latin typeface="Canva Sans"/>
                <a:ea typeface="Canva Sans"/>
                <a:cs typeface="Canva Sans"/>
                <a:sym typeface="Canva Sans"/>
              </a:rPr>
              <a:t>https://drive.google.com/file/d/1yvXIaBMWja5AwGlK43Sq6oxGceIAg5Ju/view?usp=sharing</a:t>
            </a:r>
          </a:p>
        </p:txBody>
      </p:sp>
      <p:sp>
        <p:nvSpPr>
          <p:cNvPr name="AutoShape 20" id="20"/>
          <p:cNvSpPr/>
          <p:nvPr/>
        </p:nvSpPr>
        <p:spPr>
          <a:xfrm>
            <a:off x="2210699" y="4069111"/>
            <a:ext cx="13844095" cy="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CFEFF"/>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1444978" cy="812800"/>
          </a:xfrm>
        </p:grpSpPr>
        <p:sp>
          <p:nvSpPr>
            <p:cNvPr name="Freeform 3" id="3"/>
            <p:cNvSpPr/>
            <p:nvPr/>
          </p:nvSpPr>
          <p:spPr>
            <a:xfrm flipH="false" flipV="false" rot="0">
              <a:off x="0" y="0"/>
              <a:ext cx="1444978" cy="812800"/>
            </a:xfrm>
            <a:custGeom>
              <a:avLst/>
              <a:gdLst/>
              <a:ahLst/>
              <a:cxnLst/>
              <a:rect r="r" b="b" t="t" l="l"/>
              <a:pathLst>
                <a:path h="812800" w="1444978">
                  <a:moveTo>
                    <a:pt x="0" y="0"/>
                  </a:moveTo>
                  <a:lnTo>
                    <a:pt x="1444978" y="0"/>
                  </a:lnTo>
                  <a:lnTo>
                    <a:pt x="1444978" y="812800"/>
                  </a:lnTo>
                  <a:lnTo>
                    <a:pt x="0" y="812800"/>
                  </a:lnTo>
                  <a:close/>
                </a:path>
              </a:pathLst>
            </a:custGeom>
            <a:blipFill>
              <a:blip r:embed="rId2"/>
              <a:stretch>
                <a:fillRect l="-3699" t="0" r="-3699" b="0"/>
              </a:stretch>
            </a:blipFill>
          </p:spPr>
        </p:sp>
      </p:grpSp>
      <p:sp>
        <p:nvSpPr>
          <p:cNvPr name="AutoShape 4" id="4"/>
          <p:cNvSpPr/>
          <p:nvPr/>
        </p:nvSpPr>
        <p:spPr>
          <a:xfrm rot="-3387270">
            <a:off x="12755783" y="3366163"/>
            <a:ext cx="13807161" cy="6890911"/>
          </a:xfrm>
          <a:prstGeom prst="rect">
            <a:avLst/>
          </a:prstGeom>
          <a:solidFill>
            <a:srgbClr val="F4F3F2"/>
          </a:solid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DAGe_zsZxM4</dc:identifier>
  <dcterms:modified xsi:type="dcterms:W3CDTF">2011-08-01T06:04:30Z</dcterms:modified>
  <cp:revision>1</cp:revision>
  <dc:title>NMAP</dc:title>
</cp:coreProperties>
</file>