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3" r:id="rId7"/>
    <p:sldId id="257" r:id="rId8"/>
    <p:sldId id="258" r:id="rId9"/>
    <p:sldId id="259" r:id="rId10"/>
    <p:sldId id="260" r:id="rId11"/>
    <p:sldId id="261" r:id="rId12"/>
    <p:sldId id="262" r:id="rId13"/>
    <p:sldId id="263" r:id="rId14"/>
    <p:sldId id="264"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ABC47-A1F8-C4C2-F69A-42C3EFFC7D57}" v="415" dt="2025-02-24T17:53:47.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OqSlYoVjh6DU3gjuem-aRau-Lf8XV-nt/view?usp=shar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t>SNORT</a:t>
            </a:r>
            <a:r>
              <a:rPr lang="en-US" b="1" dirty="0"/>
              <a:t> </a:t>
            </a:r>
            <a:br>
              <a:rPr lang="en-US" b="1" dirty="0"/>
            </a:br>
            <a:r>
              <a:rPr lang="en-US" sz="1800" b="1" i="1" u="sng" dirty="0">
                <a:ea typeface="+mj-lt"/>
                <a:cs typeface="+mj-lt"/>
              </a:rPr>
              <a:t>Real-Time Network Traffic Analysis Using Snort</a:t>
            </a:r>
            <a:endParaRPr lang="en-US" sz="1800" i="1" u="sng" dirty="0"/>
          </a:p>
          <a:p>
            <a:endParaRPr lang="en-US" b="1" dirty="0"/>
          </a:p>
        </p:txBody>
      </p:sp>
      <p:sp>
        <p:nvSpPr>
          <p:cNvPr id="3" name="Subtitle 2"/>
          <p:cNvSpPr>
            <a:spLocks noGrp="1"/>
          </p:cNvSpPr>
          <p:nvPr>
            <p:ph type="subTitle" idx="1"/>
          </p:nvPr>
        </p:nvSpPr>
        <p:spPr>
          <a:xfrm>
            <a:off x="1658471" y="4083891"/>
            <a:ext cx="9144000" cy="1655762"/>
          </a:xfrm>
        </p:spPr>
        <p:txBody>
          <a:bodyPr vert="horz" lIns="91440" tIns="45720" rIns="91440" bIns="45720" rtlCol="0" anchor="t">
            <a:normAutofit/>
          </a:bodyPr>
          <a:lstStyle/>
          <a:p>
            <a:r>
              <a:rPr lang="en-US" dirty="0"/>
              <a:t>By Yuvapriya S</a:t>
            </a:r>
          </a:p>
          <a:p>
            <a:r>
              <a:rPr lang="en-US" dirty="0"/>
              <a:t>2022503552</a:t>
            </a:r>
          </a:p>
        </p:txBody>
      </p:sp>
      <p:pic>
        <p:nvPicPr>
          <p:cNvPr id="4" name="Picture 3">
            <a:extLst>
              <a:ext uri="{FF2B5EF4-FFF2-40B4-BE49-F238E27FC236}">
                <a16:creationId xmlns:a16="http://schemas.microsoft.com/office/drawing/2014/main" id="{0279990D-A315-9B23-4B71-42ED38B60F25}"/>
              </a:ext>
            </a:extLst>
          </p:cNvPr>
          <p:cNvPicPr>
            <a:picLocks noChangeAspect="1"/>
          </p:cNvPicPr>
          <p:nvPr/>
        </p:nvPicPr>
        <p:blipFill>
          <a:blip r:embed="rId2"/>
          <a:stretch>
            <a:fillRect/>
          </a:stretch>
        </p:blipFill>
        <p:spPr>
          <a:xfrm>
            <a:off x="7689470" y="144917"/>
            <a:ext cx="4362450" cy="195262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5BC0-87D1-68B9-1EFE-3B2FDA70EEA0}"/>
              </a:ext>
            </a:extLst>
          </p:cNvPr>
          <p:cNvSpPr>
            <a:spLocks noGrp="1"/>
          </p:cNvSpPr>
          <p:nvPr>
            <p:ph type="title"/>
          </p:nvPr>
        </p:nvSpPr>
        <p:spPr/>
        <p:txBody>
          <a:bodyPr/>
          <a:lstStyle/>
          <a:p>
            <a:r>
              <a:rPr lang="en-US" dirty="0"/>
              <a:t>Step 3: install snort </a:t>
            </a:r>
          </a:p>
        </p:txBody>
      </p:sp>
      <p:pic>
        <p:nvPicPr>
          <p:cNvPr id="4" name="Content Placeholder 3" descr="A screenshot of a computer error&#10;&#10;AI-generated content may be incorrect.">
            <a:extLst>
              <a:ext uri="{FF2B5EF4-FFF2-40B4-BE49-F238E27FC236}">
                <a16:creationId xmlns:a16="http://schemas.microsoft.com/office/drawing/2014/main" id="{07A8388F-FD3B-CBD8-A467-A0BD25075843}"/>
              </a:ext>
            </a:extLst>
          </p:cNvPr>
          <p:cNvPicPr>
            <a:picLocks noGrp="1" noChangeAspect="1"/>
          </p:cNvPicPr>
          <p:nvPr>
            <p:ph idx="1"/>
          </p:nvPr>
        </p:nvPicPr>
        <p:blipFill>
          <a:blip r:embed="rId2"/>
          <a:stretch>
            <a:fillRect/>
          </a:stretch>
        </p:blipFill>
        <p:spPr>
          <a:xfrm>
            <a:off x="3419475" y="1910556"/>
            <a:ext cx="5353050" cy="4181475"/>
          </a:xfrm>
        </p:spPr>
      </p:pic>
    </p:spTree>
    <p:extLst>
      <p:ext uri="{BB962C8B-B14F-4D97-AF65-F5344CB8AC3E}">
        <p14:creationId xmlns:p14="http://schemas.microsoft.com/office/powerpoint/2010/main" val="385876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6DB0-BF58-D0A3-E9E8-6E359224739B}"/>
              </a:ext>
            </a:extLst>
          </p:cNvPr>
          <p:cNvSpPr>
            <a:spLocks noGrp="1"/>
          </p:cNvSpPr>
          <p:nvPr>
            <p:ph type="title"/>
          </p:nvPr>
        </p:nvSpPr>
        <p:spPr/>
        <p:txBody>
          <a:bodyPr/>
          <a:lstStyle/>
          <a:p>
            <a:r>
              <a:rPr lang="en-US" dirty="0"/>
              <a:t>Step 4: go to </a:t>
            </a:r>
            <a:r>
              <a:rPr lang="en-US" dirty="0" err="1"/>
              <a:t>snort.config</a:t>
            </a:r>
            <a:r>
              <a:rPr lang="en-US" dirty="0"/>
              <a:t> and change </a:t>
            </a:r>
            <a:r>
              <a:rPr lang="en-US" dirty="0" err="1"/>
              <a:t>ipaddress</a:t>
            </a:r>
          </a:p>
        </p:txBody>
      </p:sp>
      <p:pic>
        <p:nvPicPr>
          <p:cNvPr id="4" name="Content Placeholder 3" descr="A screenshot of a computer program&#10;&#10;AI-generated content may be incorrect.">
            <a:extLst>
              <a:ext uri="{FF2B5EF4-FFF2-40B4-BE49-F238E27FC236}">
                <a16:creationId xmlns:a16="http://schemas.microsoft.com/office/drawing/2014/main" id="{327E9265-FDE0-9245-0732-F0918AC44820}"/>
              </a:ext>
            </a:extLst>
          </p:cNvPr>
          <p:cNvPicPr>
            <a:picLocks noGrp="1" noChangeAspect="1"/>
          </p:cNvPicPr>
          <p:nvPr>
            <p:ph idx="1"/>
          </p:nvPr>
        </p:nvPicPr>
        <p:blipFill>
          <a:blip r:embed="rId2"/>
          <a:stretch>
            <a:fillRect/>
          </a:stretch>
        </p:blipFill>
        <p:spPr>
          <a:xfrm>
            <a:off x="3515415" y="1825625"/>
            <a:ext cx="5161170" cy="4351338"/>
          </a:xfrm>
        </p:spPr>
      </p:pic>
    </p:spTree>
    <p:extLst>
      <p:ext uri="{BB962C8B-B14F-4D97-AF65-F5344CB8AC3E}">
        <p14:creationId xmlns:p14="http://schemas.microsoft.com/office/powerpoint/2010/main" val="266368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28A3-155A-6E98-5987-A18024A4439D}"/>
              </a:ext>
            </a:extLst>
          </p:cNvPr>
          <p:cNvSpPr>
            <a:spLocks noGrp="1"/>
          </p:cNvSpPr>
          <p:nvPr>
            <p:ph type="title"/>
          </p:nvPr>
        </p:nvSpPr>
        <p:spPr/>
        <p:txBody>
          <a:bodyPr/>
          <a:lstStyle/>
          <a:p>
            <a:r>
              <a:rPr lang="en-US" dirty="0"/>
              <a:t>Step 5: add the rule path</a:t>
            </a:r>
          </a:p>
        </p:txBody>
      </p:sp>
      <p:pic>
        <p:nvPicPr>
          <p:cNvPr id="4" name="Content Placeholder 3" descr="A screenshot of a computer screen&#10;&#10;AI-generated content may be incorrect.">
            <a:extLst>
              <a:ext uri="{FF2B5EF4-FFF2-40B4-BE49-F238E27FC236}">
                <a16:creationId xmlns:a16="http://schemas.microsoft.com/office/drawing/2014/main" id="{A135AAC3-AB8F-2668-040F-25C5680DA0BD}"/>
              </a:ext>
            </a:extLst>
          </p:cNvPr>
          <p:cNvPicPr>
            <a:picLocks noGrp="1" noChangeAspect="1"/>
          </p:cNvPicPr>
          <p:nvPr>
            <p:ph idx="1"/>
          </p:nvPr>
        </p:nvPicPr>
        <p:blipFill>
          <a:blip r:embed="rId2"/>
          <a:stretch>
            <a:fillRect/>
          </a:stretch>
        </p:blipFill>
        <p:spPr>
          <a:xfrm>
            <a:off x="716616" y="1685598"/>
            <a:ext cx="7486650" cy="1314450"/>
          </a:xfrm>
        </p:spPr>
      </p:pic>
      <p:sp>
        <p:nvSpPr>
          <p:cNvPr id="10" name="TextBox 9">
            <a:extLst>
              <a:ext uri="{FF2B5EF4-FFF2-40B4-BE49-F238E27FC236}">
                <a16:creationId xmlns:a16="http://schemas.microsoft.com/office/drawing/2014/main" id="{A3DE3BD0-D190-55E0-6F64-D55F1ED0150E}"/>
              </a:ext>
            </a:extLst>
          </p:cNvPr>
          <p:cNvSpPr txBox="1"/>
          <p:nvPr/>
        </p:nvSpPr>
        <p:spPr>
          <a:xfrm>
            <a:off x="864123" y="3407397"/>
            <a:ext cx="691298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Demo link:</a:t>
            </a:r>
          </a:p>
          <a:p>
            <a:r>
              <a:rPr lang="en-US" dirty="0">
                <a:ea typeface="+mn-lt"/>
                <a:cs typeface="+mn-lt"/>
                <a:hlinkClick r:id="rId3"/>
              </a:rPr>
              <a:t>https://drive.google.com/file/d/1OqSlYoVjh6DU3gjuem-aRau-Lf8XV-nt/view?usp=sharing</a:t>
            </a:r>
            <a:endParaRPr lang="en-US"/>
          </a:p>
          <a:p>
            <a:endParaRPr lang="en-US" dirty="0">
              <a:ea typeface="+mn-lt"/>
              <a:cs typeface="+mn-lt"/>
            </a:endParaRPr>
          </a:p>
          <a:p>
            <a:endParaRPr lang="en-US" dirty="0"/>
          </a:p>
        </p:txBody>
      </p:sp>
    </p:spTree>
    <p:extLst>
      <p:ext uri="{BB962C8B-B14F-4D97-AF65-F5344CB8AC3E}">
        <p14:creationId xmlns:p14="http://schemas.microsoft.com/office/powerpoint/2010/main" val="2791050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2CCD-0D70-0621-BC85-F47074E80A6D}"/>
              </a:ext>
            </a:extLst>
          </p:cNvPr>
          <p:cNvSpPr>
            <a:spLocks noGrp="1"/>
          </p:cNvSpPr>
          <p:nvPr>
            <p:ph type="title"/>
          </p:nvPr>
        </p:nvSpPr>
        <p:spPr/>
        <p:txBody>
          <a:bodyPr/>
          <a:lstStyle/>
          <a:p>
            <a:pPr>
              <a:lnSpc>
                <a:spcPct val="100000"/>
              </a:lnSpc>
              <a:spcBef>
                <a:spcPts val="0"/>
              </a:spcBef>
            </a:pPr>
            <a:r>
              <a:rPr lang="en-US" dirty="0"/>
              <a:t>Step 6: Run snort and verify installation</a:t>
            </a:r>
          </a:p>
          <a:p>
            <a:pPr>
              <a:lnSpc>
                <a:spcPct val="100000"/>
              </a:lnSpc>
              <a:spcBef>
                <a:spcPts val="0"/>
              </a:spcBef>
            </a:pPr>
            <a:endParaRPr lang="en-US" sz="1800" dirty="0">
              <a:latin typeface="Aptos"/>
            </a:endParaRPr>
          </a:p>
          <a:p>
            <a:endParaRPr lang="en-US" dirty="0"/>
          </a:p>
        </p:txBody>
      </p:sp>
      <p:sp>
        <p:nvSpPr>
          <p:cNvPr id="3" name="Content Placeholder 2">
            <a:extLst>
              <a:ext uri="{FF2B5EF4-FFF2-40B4-BE49-F238E27FC236}">
                <a16:creationId xmlns:a16="http://schemas.microsoft.com/office/drawing/2014/main" id="{D9D74053-DA24-9014-C0B5-8C3C8FB5038E}"/>
              </a:ext>
            </a:extLst>
          </p:cNvPr>
          <p:cNvSpPr>
            <a:spLocks noGrp="1"/>
          </p:cNvSpPr>
          <p:nvPr>
            <p:ph idx="1"/>
          </p:nvPr>
        </p:nvSpPr>
        <p:spPr/>
        <p:txBody>
          <a:bodyPr/>
          <a:lstStyle/>
          <a:p>
            <a:endParaRPr lang="en-US"/>
          </a:p>
        </p:txBody>
      </p:sp>
      <p:pic>
        <p:nvPicPr>
          <p:cNvPr id="5" name="Picture 4" descr="A screenshot of a computer&#10;&#10;AI-generated content may be incorrect.">
            <a:extLst>
              <a:ext uri="{FF2B5EF4-FFF2-40B4-BE49-F238E27FC236}">
                <a16:creationId xmlns:a16="http://schemas.microsoft.com/office/drawing/2014/main" id="{9AF6333A-634F-453A-21A2-3ADE2D42A81C}"/>
              </a:ext>
            </a:extLst>
          </p:cNvPr>
          <p:cNvPicPr>
            <a:picLocks noChangeAspect="1"/>
          </p:cNvPicPr>
          <p:nvPr/>
        </p:nvPicPr>
        <p:blipFill>
          <a:blip r:embed="rId2"/>
          <a:stretch>
            <a:fillRect/>
          </a:stretch>
        </p:blipFill>
        <p:spPr>
          <a:xfrm>
            <a:off x="153576" y="1824820"/>
            <a:ext cx="11862487" cy="4350771"/>
          </a:xfrm>
          <a:prstGeom prst="rect">
            <a:avLst/>
          </a:prstGeom>
        </p:spPr>
      </p:pic>
    </p:spTree>
    <p:extLst>
      <p:ext uri="{BB962C8B-B14F-4D97-AF65-F5344CB8AC3E}">
        <p14:creationId xmlns:p14="http://schemas.microsoft.com/office/powerpoint/2010/main" val="1504059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6161-5F83-BB8A-F354-AE1CC3B041D4}"/>
              </a:ext>
            </a:extLst>
          </p:cNvPr>
          <p:cNvSpPr>
            <a:spLocks noGrp="1"/>
          </p:cNvSpPr>
          <p:nvPr>
            <p:ph type="title"/>
          </p:nvPr>
        </p:nvSpPr>
        <p:spPr/>
        <p:txBody>
          <a:bodyPr/>
          <a:lstStyle/>
          <a:p>
            <a:r>
              <a:rPr lang="en-US" dirty="0"/>
              <a:t>Step 7: wrong interface</a:t>
            </a:r>
          </a:p>
        </p:txBody>
      </p:sp>
      <p:pic>
        <p:nvPicPr>
          <p:cNvPr id="4" name="Content Placeholder 3" descr="A screenshot of a computer program&#10;&#10;AI-generated content may be incorrect.">
            <a:extLst>
              <a:ext uri="{FF2B5EF4-FFF2-40B4-BE49-F238E27FC236}">
                <a16:creationId xmlns:a16="http://schemas.microsoft.com/office/drawing/2014/main" id="{501A0E4B-22AE-6DCD-8EED-13A22450A0E3}"/>
              </a:ext>
            </a:extLst>
          </p:cNvPr>
          <p:cNvPicPr>
            <a:picLocks noGrp="1" noChangeAspect="1"/>
          </p:cNvPicPr>
          <p:nvPr>
            <p:ph idx="1"/>
          </p:nvPr>
        </p:nvPicPr>
        <p:blipFill>
          <a:blip r:embed="rId2"/>
          <a:stretch>
            <a:fillRect/>
          </a:stretch>
        </p:blipFill>
        <p:spPr>
          <a:xfrm>
            <a:off x="2592951" y="1825625"/>
            <a:ext cx="5502693" cy="4351338"/>
          </a:xfrm>
        </p:spPr>
      </p:pic>
    </p:spTree>
    <p:extLst>
      <p:ext uri="{BB962C8B-B14F-4D97-AF65-F5344CB8AC3E}">
        <p14:creationId xmlns:p14="http://schemas.microsoft.com/office/powerpoint/2010/main" val="51722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4CB4-8013-A232-826C-F89633FB4280}"/>
              </a:ext>
            </a:extLst>
          </p:cNvPr>
          <p:cNvSpPr>
            <a:spLocks noGrp="1"/>
          </p:cNvSpPr>
          <p:nvPr>
            <p:ph type="title"/>
          </p:nvPr>
        </p:nvSpPr>
        <p:spPr/>
        <p:txBody>
          <a:bodyPr/>
          <a:lstStyle/>
          <a:p>
            <a:r>
              <a:rPr lang="en-US" dirty="0"/>
              <a:t>Giving correct interface</a:t>
            </a:r>
          </a:p>
        </p:txBody>
      </p:sp>
      <p:pic>
        <p:nvPicPr>
          <p:cNvPr id="4" name="Content Placeholder 3" descr="A screenshot of a computer program&#10;&#10;AI-generated content may be incorrect.">
            <a:extLst>
              <a:ext uri="{FF2B5EF4-FFF2-40B4-BE49-F238E27FC236}">
                <a16:creationId xmlns:a16="http://schemas.microsoft.com/office/drawing/2014/main" id="{1F085BD9-87C5-280B-9BCB-240AE2626490}"/>
              </a:ext>
            </a:extLst>
          </p:cNvPr>
          <p:cNvPicPr>
            <a:picLocks noGrp="1" noChangeAspect="1"/>
          </p:cNvPicPr>
          <p:nvPr>
            <p:ph idx="1"/>
          </p:nvPr>
        </p:nvPicPr>
        <p:blipFill>
          <a:blip r:embed="rId2"/>
          <a:stretch>
            <a:fillRect/>
          </a:stretch>
        </p:blipFill>
        <p:spPr>
          <a:xfrm>
            <a:off x="3048665" y="1825625"/>
            <a:ext cx="5444728" cy="4351338"/>
          </a:xfrm>
        </p:spPr>
      </p:pic>
    </p:spTree>
    <p:extLst>
      <p:ext uri="{BB962C8B-B14F-4D97-AF65-F5344CB8AC3E}">
        <p14:creationId xmlns:p14="http://schemas.microsoft.com/office/powerpoint/2010/main" val="344003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EBC0AC9-A296-F9A8-BFFA-A350FDC9D701}"/>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279217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71DC-E1E5-5712-3888-AA061E72670A}"/>
              </a:ext>
            </a:extLst>
          </p:cNvPr>
          <p:cNvSpPr>
            <a:spLocks noGrp="1"/>
          </p:cNvSpPr>
          <p:nvPr>
            <p:ph type="title"/>
          </p:nvPr>
        </p:nvSpPr>
        <p:spPr/>
        <p:txBody>
          <a:bodyPr/>
          <a:lstStyle/>
          <a:p>
            <a:r>
              <a:rPr lang="en-US" dirty="0"/>
              <a:t>What is Snort?</a:t>
            </a:r>
          </a:p>
        </p:txBody>
      </p:sp>
      <p:sp>
        <p:nvSpPr>
          <p:cNvPr id="3" name="Content Placeholder 2">
            <a:extLst>
              <a:ext uri="{FF2B5EF4-FFF2-40B4-BE49-F238E27FC236}">
                <a16:creationId xmlns:a16="http://schemas.microsoft.com/office/drawing/2014/main" id="{15AC48BD-4ECA-DFCE-53D2-EC442D5C3E97}"/>
              </a:ext>
            </a:extLst>
          </p:cNvPr>
          <p:cNvSpPr>
            <a:spLocks noGrp="1"/>
          </p:cNvSpPr>
          <p:nvPr>
            <p:ph idx="1"/>
          </p:nvPr>
        </p:nvSpPr>
        <p:spPr/>
        <p:txBody>
          <a:bodyPr vert="horz" lIns="91440" tIns="45720" rIns="91440" bIns="45720" rtlCol="0" anchor="t">
            <a:normAutofit/>
          </a:bodyPr>
          <a:lstStyle/>
          <a:p>
            <a:pPr>
              <a:buNone/>
            </a:pPr>
            <a:endParaRPr lang="en-US" i="1" dirty="0"/>
          </a:p>
          <a:p>
            <a:pPr>
              <a:buFont typeface="Arial"/>
              <a:buChar char="•"/>
            </a:pPr>
            <a:r>
              <a:rPr lang="en-US" dirty="0">
                <a:ea typeface="+mn-lt"/>
                <a:cs typeface="+mn-lt"/>
              </a:rPr>
              <a:t>Snort is a powerful open-source intrusion detection and prevention system (IDPS) used for real-time network traffic analysis.</a:t>
            </a:r>
            <a:endParaRPr lang="en-US" dirty="0"/>
          </a:p>
          <a:p>
            <a:pPr>
              <a:buFont typeface="Arial"/>
              <a:buChar char="•"/>
            </a:pPr>
            <a:r>
              <a:rPr lang="en-US" dirty="0">
                <a:ea typeface="+mn-lt"/>
                <a:cs typeface="+mn-lt"/>
              </a:rPr>
              <a:t>It inspects network packets for suspicious activity and attacks, providing alerts and logs for security monitoring.</a:t>
            </a:r>
            <a:endParaRPr lang="en-US" dirty="0"/>
          </a:p>
          <a:p>
            <a:pPr marL="0" indent="0">
              <a:buNone/>
            </a:pPr>
            <a:endParaRPr lang="en-US" dirty="0"/>
          </a:p>
        </p:txBody>
      </p:sp>
    </p:spTree>
    <p:extLst>
      <p:ext uri="{BB962C8B-B14F-4D97-AF65-F5344CB8AC3E}">
        <p14:creationId xmlns:p14="http://schemas.microsoft.com/office/powerpoint/2010/main" val="3179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675A-DA06-13EB-DF5A-718D7D2D4C5C}"/>
              </a:ext>
            </a:extLst>
          </p:cNvPr>
          <p:cNvSpPr>
            <a:spLocks noGrp="1"/>
          </p:cNvSpPr>
          <p:nvPr>
            <p:ph type="title"/>
          </p:nvPr>
        </p:nvSpPr>
        <p:spPr/>
        <p:txBody>
          <a:bodyPr>
            <a:normAutofit/>
          </a:bodyPr>
          <a:lstStyle/>
          <a:p>
            <a:r>
              <a:rPr lang="en-US" sz="3200" b="1" i="1" dirty="0">
                <a:latin typeface="Aptos"/>
              </a:rPr>
              <a:t>How Snort Analyzes Network Traffic</a:t>
            </a:r>
            <a:endParaRPr lang="en-US" sz="3200" b="1"/>
          </a:p>
        </p:txBody>
      </p:sp>
      <p:sp>
        <p:nvSpPr>
          <p:cNvPr id="3" name="Content Placeholder 2">
            <a:extLst>
              <a:ext uri="{FF2B5EF4-FFF2-40B4-BE49-F238E27FC236}">
                <a16:creationId xmlns:a16="http://schemas.microsoft.com/office/drawing/2014/main" id="{7CA5EEDE-49B0-6292-F5ED-1457DEEF20D2}"/>
              </a:ext>
            </a:extLst>
          </p:cNvPr>
          <p:cNvSpPr>
            <a:spLocks noGrp="1"/>
          </p:cNvSpPr>
          <p:nvPr>
            <p:ph idx="1"/>
          </p:nvPr>
        </p:nvSpPr>
        <p:spPr/>
        <p:txBody>
          <a:bodyPr vert="horz" lIns="91440" tIns="45720" rIns="91440" bIns="45720" rtlCol="0" anchor="t">
            <a:normAutofit/>
          </a:bodyPr>
          <a:lstStyle/>
          <a:p>
            <a:r>
              <a:rPr lang="en-US" dirty="0">
                <a:ea typeface="+mn-lt"/>
                <a:cs typeface="+mn-lt"/>
              </a:rPr>
              <a:t>Snort captures packets using the PCAP library.</a:t>
            </a:r>
            <a:endParaRPr lang="en-US" dirty="0"/>
          </a:p>
          <a:p>
            <a:r>
              <a:rPr lang="en-US" dirty="0">
                <a:ea typeface="+mn-lt"/>
                <a:cs typeface="+mn-lt"/>
              </a:rPr>
              <a:t>Analyzes headers, payloads, and protocols.</a:t>
            </a:r>
            <a:endParaRPr lang="en-US" dirty="0"/>
          </a:p>
          <a:p>
            <a:r>
              <a:rPr lang="en-US" dirty="0">
                <a:ea typeface="+mn-lt"/>
                <a:cs typeface="+mn-lt"/>
              </a:rPr>
              <a:t>Signature-based detection: It uses predefined rules to match patterns of known attacks.</a:t>
            </a:r>
            <a:endParaRPr lang="en-US" dirty="0"/>
          </a:p>
          <a:p>
            <a:r>
              <a:rPr lang="en-US" dirty="0">
                <a:ea typeface="+mn-lt"/>
                <a:cs typeface="+mn-lt"/>
              </a:rPr>
              <a:t>Flow tracking: Monitors connections and analyzes state transitions</a:t>
            </a:r>
            <a:endParaRPr lang="en-US" dirty="0"/>
          </a:p>
          <a:p>
            <a:endParaRPr lang="en-US" dirty="0"/>
          </a:p>
        </p:txBody>
      </p:sp>
    </p:spTree>
    <p:extLst>
      <p:ext uri="{BB962C8B-B14F-4D97-AF65-F5344CB8AC3E}">
        <p14:creationId xmlns:p14="http://schemas.microsoft.com/office/powerpoint/2010/main" val="315146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7235-62AA-EE2F-0A8F-54346465F806}"/>
              </a:ext>
            </a:extLst>
          </p:cNvPr>
          <p:cNvSpPr>
            <a:spLocks noGrp="1"/>
          </p:cNvSpPr>
          <p:nvPr>
            <p:ph type="title"/>
          </p:nvPr>
        </p:nvSpPr>
        <p:spPr/>
        <p:txBody>
          <a:bodyPr/>
          <a:lstStyle/>
          <a:p>
            <a:r>
              <a:rPr lang="en-US" i="1" dirty="0">
                <a:ea typeface="+mj-lt"/>
                <a:cs typeface="+mj-lt"/>
              </a:rPr>
              <a:t>Attack Vectors Detected by Snort</a:t>
            </a:r>
            <a:endParaRPr lang="en-US" dirty="0"/>
          </a:p>
        </p:txBody>
      </p:sp>
      <p:sp>
        <p:nvSpPr>
          <p:cNvPr id="3" name="Content Placeholder 2">
            <a:extLst>
              <a:ext uri="{FF2B5EF4-FFF2-40B4-BE49-F238E27FC236}">
                <a16:creationId xmlns:a16="http://schemas.microsoft.com/office/drawing/2014/main" id="{57F10D58-6CB0-EEF1-7DF8-162EA479001F}"/>
              </a:ext>
            </a:extLst>
          </p:cNvPr>
          <p:cNvSpPr>
            <a:spLocks noGrp="1"/>
          </p:cNvSpPr>
          <p:nvPr>
            <p:ph idx="1"/>
          </p:nvPr>
        </p:nvSpPr>
        <p:spPr/>
        <p:txBody>
          <a:bodyPr vert="horz" lIns="91440" tIns="45720" rIns="91440" bIns="45720" rtlCol="0" anchor="t">
            <a:normAutofit/>
          </a:bodyPr>
          <a:lstStyle/>
          <a:p>
            <a:endParaRPr lang="en-US"/>
          </a:p>
          <a:p>
            <a:pPr lvl="1"/>
            <a:r>
              <a:rPr lang="en-US" b="1" dirty="0">
                <a:ea typeface="+mn-lt"/>
                <a:cs typeface="+mn-lt"/>
              </a:rPr>
              <a:t>Port Scanning</a:t>
            </a:r>
            <a:r>
              <a:rPr lang="en-US" dirty="0">
                <a:ea typeface="+mn-lt"/>
                <a:cs typeface="+mn-lt"/>
              </a:rPr>
              <a:t>:</a:t>
            </a:r>
            <a:endParaRPr lang="en-US" dirty="0"/>
          </a:p>
          <a:p>
            <a:pPr lvl="2"/>
            <a:r>
              <a:rPr lang="en-US" dirty="0">
                <a:ea typeface="+mn-lt"/>
                <a:cs typeface="+mn-lt"/>
              </a:rPr>
              <a:t>Detects multiple attempts to access various ports in a short time.</a:t>
            </a:r>
            <a:endParaRPr lang="en-US" dirty="0"/>
          </a:p>
          <a:p>
            <a:pPr lvl="2"/>
            <a:r>
              <a:rPr lang="en-US" dirty="0">
                <a:ea typeface="+mn-lt"/>
                <a:cs typeface="+mn-lt"/>
              </a:rPr>
              <a:t>Common tool: Nmap</a:t>
            </a:r>
            <a:endParaRPr lang="en-US" dirty="0"/>
          </a:p>
          <a:p>
            <a:pPr lvl="1"/>
            <a:r>
              <a:rPr lang="en-US" b="1" dirty="0">
                <a:ea typeface="+mn-lt"/>
                <a:cs typeface="+mn-lt"/>
              </a:rPr>
              <a:t>DDoS Attacks</a:t>
            </a:r>
            <a:r>
              <a:rPr lang="en-US" dirty="0">
                <a:ea typeface="+mn-lt"/>
                <a:cs typeface="+mn-lt"/>
              </a:rPr>
              <a:t>:</a:t>
            </a:r>
            <a:endParaRPr lang="en-US" dirty="0"/>
          </a:p>
          <a:p>
            <a:pPr lvl="2"/>
            <a:r>
              <a:rPr lang="en-US" dirty="0">
                <a:ea typeface="+mn-lt"/>
                <a:cs typeface="+mn-lt"/>
              </a:rPr>
              <a:t>Identifies traffic floods, like SYN floods or UDP floods.</a:t>
            </a:r>
            <a:endParaRPr lang="en-US" dirty="0"/>
          </a:p>
          <a:p>
            <a:pPr lvl="1"/>
            <a:r>
              <a:rPr lang="en-US" b="1" dirty="0">
                <a:ea typeface="+mn-lt"/>
                <a:cs typeface="+mn-lt"/>
              </a:rPr>
              <a:t>Unusual Protocol Usage</a:t>
            </a:r>
            <a:r>
              <a:rPr lang="en-US" dirty="0">
                <a:ea typeface="+mn-lt"/>
                <a:cs typeface="+mn-lt"/>
              </a:rPr>
              <a:t>:</a:t>
            </a:r>
            <a:endParaRPr lang="en-US" dirty="0"/>
          </a:p>
          <a:p>
            <a:pPr lvl="2"/>
            <a:r>
              <a:rPr lang="en-US" dirty="0">
                <a:ea typeface="+mn-lt"/>
                <a:cs typeface="+mn-lt"/>
              </a:rPr>
              <a:t>Detects anomalies in the use of protocols (e.g., HTTP tunneling, DNS exfiltration).</a:t>
            </a:r>
            <a:endParaRPr lang="en-US" dirty="0"/>
          </a:p>
          <a:p>
            <a:pPr marL="0" indent="0">
              <a:buNone/>
            </a:pPr>
            <a:endParaRPr lang="en-US" dirty="0"/>
          </a:p>
        </p:txBody>
      </p:sp>
    </p:spTree>
    <p:extLst>
      <p:ext uri="{BB962C8B-B14F-4D97-AF65-F5344CB8AC3E}">
        <p14:creationId xmlns:p14="http://schemas.microsoft.com/office/powerpoint/2010/main" val="296071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50F4-AC57-898E-6683-1675572EA05B}"/>
              </a:ext>
            </a:extLst>
          </p:cNvPr>
          <p:cNvSpPr>
            <a:spLocks noGrp="1"/>
          </p:cNvSpPr>
          <p:nvPr>
            <p:ph type="title"/>
          </p:nvPr>
        </p:nvSpPr>
        <p:spPr/>
        <p:txBody>
          <a:bodyPr/>
          <a:lstStyle/>
          <a:p>
            <a:r>
              <a:rPr lang="en-US" i="1" dirty="0">
                <a:ea typeface="+mj-lt"/>
                <a:cs typeface="+mj-lt"/>
              </a:rPr>
              <a:t>Importance of Real-Time Monitoring</a:t>
            </a:r>
            <a:endParaRPr lang="en-US" dirty="0"/>
          </a:p>
        </p:txBody>
      </p:sp>
      <p:sp>
        <p:nvSpPr>
          <p:cNvPr id="3" name="Content Placeholder 2">
            <a:extLst>
              <a:ext uri="{FF2B5EF4-FFF2-40B4-BE49-F238E27FC236}">
                <a16:creationId xmlns:a16="http://schemas.microsoft.com/office/drawing/2014/main" id="{95091943-8F1F-F862-B063-2C7989AF45A8}"/>
              </a:ext>
            </a:extLst>
          </p:cNvPr>
          <p:cNvSpPr>
            <a:spLocks noGrp="1"/>
          </p:cNvSpPr>
          <p:nvPr>
            <p:ph idx="1"/>
          </p:nvPr>
        </p:nvSpPr>
        <p:spPr/>
        <p:txBody>
          <a:bodyPr vert="horz" lIns="91440" tIns="45720" rIns="91440" bIns="45720" rtlCol="0" anchor="t">
            <a:normAutofit/>
          </a:bodyPr>
          <a:lstStyle/>
          <a:p>
            <a:endParaRPr lang="en-US"/>
          </a:p>
          <a:p>
            <a:pPr lvl="1"/>
            <a:r>
              <a:rPr lang="en-US" dirty="0">
                <a:ea typeface="+mn-lt"/>
                <a:cs typeface="+mn-lt"/>
              </a:rPr>
              <a:t>Early detection of security threats before they escalate.</a:t>
            </a:r>
            <a:endParaRPr lang="en-US" dirty="0"/>
          </a:p>
          <a:p>
            <a:pPr lvl="1"/>
            <a:r>
              <a:rPr lang="en-US" dirty="0">
                <a:ea typeface="+mn-lt"/>
                <a:cs typeface="+mn-lt"/>
              </a:rPr>
              <a:t>Continuous monitoring provides immediate alerts on suspicious behavior.</a:t>
            </a:r>
            <a:endParaRPr lang="en-US" dirty="0"/>
          </a:p>
          <a:p>
            <a:pPr lvl="1"/>
            <a:r>
              <a:rPr lang="en-US" dirty="0">
                <a:ea typeface="+mn-lt"/>
                <a:cs typeface="+mn-lt"/>
              </a:rPr>
              <a:t>Enables quick response to incidents, such as blocking malicious IP addresses.</a:t>
            </a:r>
            <a:endParaRPr lang="en-US" dirty="0"/>
          </a:p>
        </p:txBody>
      </p:sp>
    </p:spTree>
    <p:extLst>
      <p:ext uri="{BB962C8B-B14F-4D97-AF65-F5344CB8AC3E}">
        <p14:creationId xmlns:p14="http://schemas.microsoft.com/office/powerpoint/2010/main" val="156741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A52F-A574-EFA4-3424-FF8174D736ED}"/>
              </a:ext>
            </a:extLst>
          </p:cNvPr>
          <p:cNvSpPr>
            <a:spLocks noGrp="1"/>
          </p:cNvSpPr>
          <p:nvPr>
            <p:ph type="title"/>
          </p:nvPr>
        </p:nvSpPr>
        <p:spPr/>
        <p:txBody>
          <a:bodyPr/>
          <a:lstStyle/>
          <a:p>
            <a:r>
              <a:rPr lang="en-US" i="1" dirty="0">
                <a:ea typeface="+mj-lt"/>
                <a:cs typeface="+mj-lt"/>
              </a:rPr>
              <a:t>Anomalous Protocol Detection with Snort</a:t>
            </a:r>
            <a:endParaRPr lang="en-US" dirty="0"/>
          </a:p>
        </p:txBody>
      </p:sp>
      <p:sp>
        <p:nvSpPr>
          <p:cNvPr id="3" name="Content Placeholder 2">
            <a:extLst>
              <a:ext uri="{FF2B5EF4-FFF2-40B4-BE49-F238E27FC236}">
                <a16:creationId xmlns:a16="http://schemas.microsoft.com/office/drawing/2014/main" id="{8C863890-55D5-71A7-E0E0-BE78AF7B48CC}"/>
              </a:ext>
            </a:extLst>
          </p:cNvPr>
          <p:cNvSpPr>
            <a:spLocks noGrp="1"/>
          </p:cNvSpPr>
          <p:nvPr>
            <p:ph idx="1"/>
          </p:nvPr>
        </p:nvSpPr>
        <p:spPr/>
        <p:txBody>
          <a:bodyPr vert="horz" lIns="91440" tIns="45720" rIns="91440" bIns="45720" rtlCol="0" anchor="t">
            <a:normAutofit/>
          </a:bodyPr>
          <a:lstStyle/>
          <a:p>
            <a:r>
              <a:rPr lang="en-US" dirty="0">
                <a:ea typeface="+mn-lt"/>
                <a:cs typeface="+mn-lt"/>
              </a:rPr>
              <a:t>Unusual or unexpected protocol usage often signals suspicious behavior.</a:t>
            </a:r>
            <a:endParaRPr lang="en-US" dirty="0"/>
          </a:p>
          <a:p>
            <a:r>
              <a:rPr lang="en-US" dirty="0">
                <a:ea typeface="+mn-lt"/>
                <a:cs typeface="+mn-lt"/>
              </a:rPr>
              <a:t>Examples:</a:t>
            </a:r>
            <a:endParaRPr lang="en-US" dirty="0"/>
          </a:p>
          <a:p>
            <a:r>
              <a:rPr lang="en-US" b="1" dirty="0">
                <a:ea typeface="+mn-lt"/>
                <a:cs typeface="+mn-lt"/>
              </a:rPr>
              <a:t>HTTP Tunneling</a:t>
            </a:r>
            <a:r>
              <a:rPr lang="en-US" dirty="0">
                <a:ea typeface="+mn-lt"/>
                <a:cs typeface="+mn-lt"/>
              </a:rPr>
              <a:t>: Encapsulating other protocols in HTTP requests.</a:t>
            </a:r>
            <a:endParaRPr lang="en-US" dirty="0"/>
          </a:p>
          <a:p>
            <a:r>
              <a:rPr lang="en-US" b="1" dirty="0">
                <a:ea typeface="+mn-lt"/>
                <a:cs typeface="+mn-lt"/>
              </a:rPr>
              <a:t>DNS Exfiltration</a:t>
            </a:r>
            <a:r>
              <a:rPr lang="en-US" dirty="0">
                <a:ea typeface="+mn-lt"/>
                <a:cs typeface="+mn-lt"/>
              </a:rPr>
              <a:t>: Using DNS queries to transfer data out of the network.</a:t>
            </a:r>
            <a:endParaRPr lang="en-US" dirty="0"/>
          </a:p>
          <a:p>
            <a:r>
              <a:rPr lang="en-US" b="1" dirty="0">
                <a:ea typeface="+mn-lt"/>
                <a:cs typeface="+mn-lt"/>
              </a:rPr>
              <a:t>Impact</a:t>
            </a:r>
            <a:r>
              <a:rPr lang="en-US" dirty="0">
                <a:ea typeface="+mn-lt"/>
                <a:cs typeface="+mn-lt"/>
              </a:rPr>
              <a:t>: Spotting these anomalies helps prevent data exfiltration and evasion tactics.</a:t>
            </a:r>
            <a:endParaRPr lang="en-US" dirty="0"/>
          </a:p>
          <a:p>
            <a:pPr marL="0" indent="0">
              <a:buNone/>
            </a:pPr>
            <a:endParaRPr lang="en-US" dirty="0"/>
          </a:p>
        </p:txBody>
      </p:sp>
    </p:spTree>
    <p:extLst>
      <p:ext uri="{BB962C8B-B14F-4D97-AF65-F5344CB8AC3E}">
        <p14:creationId xmlns:p14="http://schemas.microsoft.com/office/powerpoint/2010/main" val="248776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0585-C450-C558-C81C-084E3A81379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C7E4841-7B6E-10DB-5490-C931ABA79E4B}"/>
              </a:ext>
            </a:extLst>
          </p:cNvPr>
          <p:cNvSpPr>
            <a:spLocks noGrp="1"/>
          </p:cNvSpPr>
          <p:nvPr>
            <p:ph idx="1"/>
          </p:nvPr>
        </p:nvSpPr>
        <p:spPr/>
        <p:txBody>
          <a:bodyPr vert="horz" lIns="91440" tIns="45720" rIns="91440" bIns="45720" rtlCol="0" anchor="t">
            <a:normAutofit/>
          </a:bodyPr>
          <a:lstStyle/>
          <a:p>
            <a:pPr>
              <a:buNone/>
            </a:pPr>
            <a:r>
              <a:rPr lang="en-US" sz="2400" b="1" dirty="0">
                <a:latin typeface="Times New Roman"/>
                <a:cs typeface="Arial"/>
              </a:rPr>
              <a:t>   Use Snort to analyze real-time network traffic for anomalies and signs of suspicious behavior. Discuss how Snort’s packet inspection capabilities help identify common attack vectors, such as port scanning and unusual protocol usage, and the importance of real-time monitoring in network security.</a:t>
            </a:r>
            <a:endParaRPr lang="en-US" sz="2400" b="1" dirty="0">
              <a:latin typeface="Times New Roman"/>
              <a:cs typeface="Times New Roman"/>
            </a:endParaRPr>
          </a:p>
          <a:p>
            <a:pPr marL="0" indent="0">
              <a:buNone/>
            </a:pPr>
            <a:endParaRPr lang="en-US" sz="5400" b="1" dirty="0">
              <a:latin typeface="Times New Roman"/>
              <a:cs typeface="Times New Roman"/>
            </a:endParaRPr>
          </a:p>
        </p:txBody>
      </p:sp>
    </p:spTree>
    <p:extLst>
      <p:ext uri="{BB962C8B-B14F-4D97-AF65-F5344CB8AC3E}">
        <p14:creationId xmlns:p14="http://schemas.microsoft.com/office/powerpoint/2010/main" val="379727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8169-222D-0911-0BE2-AC230AF22516}"/>
              </a:ext>
            </a:extLst>
          </p:cNvPr>
          <p:cNvSpPr>
            <a:spLocks noGrp="1"/>
          </p:cNvSpPr>
          <p:nvPr>
            <p:ph type="title"/>
          </p:nvPr>
        </p:nvSpPr>
        <p:spPr/>
        <p:txBody>
          <a:bodyPr/>
          <a:lstStyle/>
          <a:p>
            <a:r>
              <a:rPr lang="en-US" dirty="0"/>
              <a:t>INSTALLATION</a:t>
            </a:r>
          </a:p>
        </p:txBody>
      </p:sp>
      <p:pic>
        <p:nvPicPr>
          <p:cNvPr id="4" name="Content Placeholder 3" descr="A screenshot of a computer&#10;&#10;AI-generated content may be incorrect.">
            <a:extLst>
              <a:ext uri="{FF2B5EF4-FFF2-40B4-BE49-F238E27FC236}">
                <a16:creationId xmlns:a16="http://schemas.microsoft.com/office/drawing/2014/main" id="{508C458C-A132-1AE3-7A06-16AC50C9AA07}"/>
              </a:ext>
            </a:extLst>
          </p:cNvPr>
          <p:cNvPicPr>
            <a:picLocks noGrp="1" noChangeAspect="1"/>
          </p:cNvPicPr>
          <p:nvPr>
            <p:ph idx="1"/>
          </p:nvPr>
        </p:nvPicPr>
        <p:blipFill>
          <a:blip r:embed="rId2"/>
          <a:stretch>
            <a:fillRect/>
          </a:stretch>
        </p:blipFill>
        <p:spPr>
          <a:xfrm>
            <a:off x="1398457" y="1496112"/>
            <a:ext cx="8200599" cy="4351338"/>
          </a:xfrm>
        </p:spPr>
      </p:pic>
    </p:spTree>
    <p:extLst>
      <p:ext uri="{BB962C8B-B14F-4D97-AF65-F5344CB8AC3E}">
        <p14:creationId xmlns:p14="http://schemas.microsoft.com/office/powerpoint/2010/main" val="404634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DAA013C2-0C08-BE63-D90A-0C0CED72DB95}"/>
              </a:ext>
            </a:extLst>
          </p:cNvPr>
          <p:cNvPicPr>
            <a:picLocks noGrp="1" noChangeAspect="1"/>
          </p:cNvPicPr>
          <p:nvPr>
            <p:ph idx="1"/>
          </p:nvPr>
        </p:nvPicPr>
        <p:blipFill>
          <a:blip r:embed="rId2"/>
          <a:stretch>
            <a:fillRect/>
          </a:stretch>
        </p:blipFill>
        <p:spPr>
          <a:xfrm>
            <a:off x="3452812" y="1986756"/>
            <a:ext cx="5286375" cy="4029075"/>
          </a:xfrm>
        </p:spPr>
      </p:pic>
      <p:sp>
        <p:nvSpPr>
          <p:cNvPr id="5" name="TextBox 4">
            <a:extLst>
              <a:ext uri="{FF2B5EF4-FFF2-40B4-BE49-F238E27FC236}">
                <a16:creationId xmlns:a16="http://schemas.microsoft.com/office/drawing/2014/main" id="{845C9C27-062E-208F-26C2-4A825A5D37D4}"/>
              </a:ext>
            </a:extLst>
          </p:cNvPr>
          <p:cNvSpPr txBox="1"/>
          <p:nvPr/>
        </p:nvSpPr>
        <p:spPr>
          <a:xfrm>
            <a:off x="1877786" y="585107"/>
            <a:ext cx="77696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Step 2: Install </a:t>
            </a:r>
            <a:r>
              <a:rPr lang="en-US" dirty="0" err="1"/>
              <a:t>npcap</a:t>
            </a:r>
            <a:r>
              <a:rPr lang="en-US" dirty="0"/>
              <a:t> </a:t>
            </a:r>
          </a:p>
        </p:txBody>
      </p:sp>
    </p:spTree>
    <p:extLst>
      <p:ext uri="{BB962C8B-B14F-4D97-AF65-F5344CB8AC3E}">
        <p14:creationId xmlns:p14="http://schemas.microsoft.com/office/powerpoint/2010/main" val="2142087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SNORT  Real-Time Network Traffic Analysis Using Snort </vt:lpstr>
      <vt:lpstr>What is Snort?</vt:lpstr>
      <vt:lpstr>How Snort Analyzes Network Traffic</vt:lpstr>
      <vt:lpstr>Attack Vectors Detected by Snort</vt:lpstr>
      <vt:lpstr>Importance of Real-Time Monitoring</vt:lpstr>
      <vt:lpstr>Anomalous Protocol Detection with Snort</vt:lpstr>
      <vt:lpstr>PROBLEM STATEMENT</vt:lpstr>
      <vt:lpstr>INSTALLATION</vt:lpstr>
      <vt:lpstr>PowerPoint Presentation</vt:lpstr>
      <vt:lpstr>Step 3: install snort </vt:lpstr>
      <vt:lpstr>Step 4: go to snort.config and change ipaddress</vt:lpstr>
      <vt:lpstr>Step 5: add the rule path</vt:lpstr>
      <vt:lpstr>Step 6: Run snort and verify installation  </vt:lpstr>
      <vt:lpstr>Step 7: wrong interface</vt:lpstr>
      <vt:lpstr>Giving correct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125</cp:revision>
  <dcterms:created xsi:type="dcterms:W3CDTF">2025-02-24T17:22:41Z</dcterms:created>
  <dcterms:modified xsi:type="dcterms:W3CDTF">2025-02-24T17:54:00Z</dcterms:modified>
</cp:coreProperties>
</file>