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72" r:id="rId21"/>
    <p:sldId id="278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1C607-C3CE-8F49-6783-7E1EFFAF8C15}" v="140" dt="2025-04-17T18:30:5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6574407-B4C5-5EDE-2199-627358A3F2F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B4BB1C6-7EB6-1EBF-59E8-AA0E9940E32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8DBC2C-8D79-C031-D320-A85F312127C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D47FA5A-0422-445F-597C-88A3F8DCBF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BDF47BD-2A37-1621-4EEF-D16064B7F6C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075207C-C384-90F4-ACB5-08B4842D665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07F340D8-E8B8-48C3-B304-0500D25482E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CC18F98-BE76-E4A8-BF6D-0DA40452C0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50C764-ADCF-4971-B2A2-23E241B6FBE0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3457A90B-ADBA-16BC-5990-F434C1B9216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914CDE5-249E-03E7-0494-8FCFEF61DC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0474F51-2433-4B0A-C918-8854135D3B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5DF13A-AD99-4E08-9DBD-DAC3DBB2F1EF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DD46A81A-F76C-1D77-14BF-C0C49872CF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6F209CD1-AEE1-B366-EE2C-2F99F6556C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3425234-EF4E-DEB0-FC4E-C26948AF78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EF4B18-3981-48BE-BCAA-EA2A2A8CD467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EC791CB6-D58F-9759-1E69-339D32FA1D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C7E09BE-C42F-05FE-9095-C1DFC471E0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BF1A66A-0DB6-6A2F-B094-1260834E50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48DEEF-B0C2-417E-B53A-832782472776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38CA4697-F30F-225F-0568-33087B7E9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A5D6F64-8032-B91F-D46E-9FC63D8F9C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6858EC5-1308-35C2-2470-BA954ECBF4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232A9B-D0FF-43C3-8D79-F33DD2BAAE74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37177A88-A298-F470-D137-38C13DBBAE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6295FE0-467B-DD64-1E9D-F67166CD1C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0EA21-CF3E-9437-EC1E-F90F8A6B9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A075894-F631-8D6C-8737-906867E74C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232A9B-D0FF-43C3-8D79-F33DD2BAAE74}" type="slidenum">
              <a:rPr lang="en-IN" altLang="en-US"/>
              <a:pPr/>
              <a:t>14</a:t>
            </a:fld>
            <a:endParaRPr lang="en-IN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DC958FD9-ED2F-1277-0DD6-5AF7B23644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099668A-670A-67D1-FE9C-AF66C180DD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03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463F7-D6E2-2B05-F930-F1355C7D8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F320F01-9968-7CD0-B1B3-359A8BF9CC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232A9B-D0FF-43C3-8D79-F33DD2BAAE74}" type="slidenum">
              <a:rPr lang="en-IN" altLang="en-US"/>
              <a:pPr/>
              <a:t>15</a:t>
            </a:fld>
            <a:endParaRPr lang="en-IN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85094A96-B05D-177E-388A-9ACC98FF48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AFD2B43-426E-B9CB-40E7-8C5B440D97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085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5B5DC-B74A-9878-939C-6C93C578D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6A64BD9-0F3A-0270-E8D1-382A83BF75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232A9B-D0FF-43C3-8D79-F33DD2BAAE74}" type="slidenum">
              <a:rPr lang="en-IN" altLang="en-US"/>
              <a:pPr/>
              <a:t>16</a:t>
            </a:fld>
            <a:endParaRPr lang="en-IN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BFD59A1D-6AFA-BE71-0752-986205E7A7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FEA4FD5-3A71-D0D0-7E4E-F9394DECA9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15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C0C81ED-B26D-59C1-5D99-55FCDE14F1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FAB491-2046-49DA-90F3-53A19859103D}" type="slidenum">
              <a:rPr lang="en-IN" altLang="en-US"/>
              <a:pPr/>
              <a:t>17</a:t>
            </a:fld>
            <a:endParaRPr lang="en-IN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83F837F8-FBDA-9023-9E31-8323AD58052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534B08F-D783-0929-DE14-E96F56510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52290-0178-6FAF-1F34-3B687826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046845F-89FB-3335-A634-FB727435310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FAB491-2046-49DA-90F3-53A19859103D}" type="slidenum">
              <a:rPr lang="en-IN" altLang="en-US"/>
              <a:pPr/>
              <a:t>18</a:t>
            </a:fld>
            <a:endParaRPr lang="en-IN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44B1522A-5C1F-FC7A-9502-5F36DCC24E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D79AE2F-ABE8-2D43-554E-FEBB5F2E40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09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F16B506-3690-0B98-5741-AA776F3F16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3DCF86-87EF-4DDC-9CA9-1DDE48FB2F99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23E956C6-DAD4-2974-15D5-CFD31DD03D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4734B92-FCE1-C9EB-415F-8EFACDC97A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0E23EF1-B275-4493-56E7-BA7A48C84F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0C2A18-E5FB-40C7-A91D-358D5435019E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41F176FB-B3BF-C63B-E154-4B7AC758C60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54B24C7-8774-413B-2217-B5E2270A66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351CFEA-7AE0-E403-17D4-12886A60E9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4CEB8E-E112-4BBC-AA63-D4E2B74EB12B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5D30B1F4-0A06-CC95-52B9-1AE0570311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6138FFF-B27E-D526-F633-7755C6E8E0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28FEFA3-EA7F-6FF5-7DF5-9C3563971D8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B5445B-F913-45D1-A918-C0D8A2F5D8E6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C3032406-02E2-9C3A-3CF6-8B18613413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7AE3C47-DF87-8BE3-F6C6-5B7D925525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E425837D-938E-2A61-AD31-2DCF44B972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DEF4A3-2442-4BA9-BE82-330BE11DF309}" type="slidenum">
              <a:rPr lang="en-IN" altLang="en-US"/>
              <a:pPr/>
              <a:t>6</a:t>
            </a:fld>
            <a:endParaRPr lang="en-IN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C9B4378F-8CB2-E3D7-FE93-EB17FDEE5B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AF86C63-5011-ADB4-2A7F-39BC143B7C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A1B64A5-4E00-9B6D-C8CA-B4DC21C8DE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DF055E-7234-4E78-A41D-93DE71D79D6C}" type="slidenum">
              <a:rPr lang="en-IN" altLang="en-US"/>
              <a:pPr/>
              <a:t>7</a:t>
            </a:fld>
            <a:endParaRPr lang="en-IN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D6B3BBD7-4FAF-7A9C-F1D3-463C062055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8A150E8-72C0-9680-9092-7E306BEBBF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A2539D8-68EC-133A-F637-E48C8E8CEE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FCD087-B2A2-46BF-9528-AA09FA7B7880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3559D6F2-D385-A563-65D4-D6069B42AF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9DC703A-A917-97A3-EEFE-604644E916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D0EECD09-119D-8FF1-AC20-1562F697673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8AB76A-9FF9-4A30-9B53-E7D99991CDB9}" type="slidenum">
              <a:rPr lang="en-IN" altLang="en-US"/>
              <a:pPr/>
              <a:t>9</a:t>
            </a:fld>
            <a:endParaRPr lang="en-IN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053F9483-7E7F-491E-B382-10480B30FD4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17BB952-E6CC-8956-BE79-CFA4158656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A67-BADC-9142-8D16-90A00B6B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E5E93-EE53-D031-FC65-F84002267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D758-0EFE-19D1-AEAD-A508AF131D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3881-A8EC-E428-8E38-65862BADFC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27AB-6E5C-102E-6818-B4FDC66420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78B0682-F64C-4AB5-B4E3-CD0CD97895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748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1DFD-9780-553B-9160-B3D6E3EA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F7B0-7035-6BE9-615E-4FCC0FF2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FDEE-703F-5D83-E85D-BC3C6BFE122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FE2C-5123-CF67-AA1C-295B7F2EB7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197-2DCF-06C5-B271-FB7618A4EF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34B3E4-12C9-4086-8DE3-83A4F54D775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719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8DAEC-DA2B-8BD1-5615-EA4BBD262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B5E21-7E2A-60F1-C811-7983BA070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9126-A1B7-14D3-262D-D3BAEA9412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83D6-6B75-5880-5AA3-22E693187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8852-F19B-5349-A1D3-915209197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CB1E8E7-1830-4814-BC53-584CEA1ADAE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4566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C37D-0EEE-B6F5-FF04-A4995636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09332-96E6-1DB1-E62A-E873CD13A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AD53-C429-A85D-BFA3-3E3505CB7C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7C95-A78E-8545-179D-D7C61163F6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6DF6-B391-CF88-5A45-B6297324C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0E0C33-FD28-446A-827B-A2D2CCCCE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16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BFE1-EC84-2FD9-DF9F-7A2C71E1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1137-5F30-D905-DA8C-6302819C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5AC4-B73B-9269-4F80-CB8572F7E5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3E04-54E6-F3F6-459A-69876AF70D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AAA9-E888-358A-7653-1D1F3D5ED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B84D97-A371-4D48-AAB5-7AA7B39C7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70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207B-43FC-BBA2-2E77-326DA1AC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F54A-EF98-0EF8-50A2-6C761AC4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1DB5-A27F-2CBC-3FD8-CF318DF2A6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41697-C9E8-7373-17F2-9E6B0F2284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D8FA-F3FC-DD40-1EDA-3469B5FC65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D1A91D-6E92-4A9A-9BB2-6E52989F95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73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F8ED-00B4-F58E-DF69-D66CDE0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3A1-DE31-F7B5-115A-DE6A55D2A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3" y="2160588"/>
            <a:ext cx="4062412" cy="43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B8D1-1D75-8722-E11E-53400791F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160588"/>
            <a:ext cx="4064000" cy="43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7D26B-0F34-84FB-F7C8-9E779B5AC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7445-DF6B-8F92-139A-2D8AE60347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1FF1B-CB87-BCE1-7A39-0030378D24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1AC526B-C77A-4D4F-BF74-2C05700FF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92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E71A-82EA-7F47-8B92-576305D4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C421B-785A-A744-3C0D-7D3A5ECD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4AE58-337E-0039-4EF9-96BEAA5A7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10F2-4B3D-AD42-7694-9952269C4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1D3F4-C471-475B-1F7D-9C4F24871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1F5A7-3C1B-E529-A88D-F22E5D1503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BD6CF-FFD8-AD8E-BB76-48C1CE51DE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E518F-7F3A-6640-FC6A-0679AB6AE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B31C285-B209-4F35-A034-7EA7A765B2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89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D7A3-9CFE-E888-AC90-DD8C589B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49352-CFFD-0288-6456-16F02E9EE5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C5827-E282-3758-DDC5-BA5BED1B6C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9A3A3-AD71-FDD9-B326-99F784B99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6BAF570-1BD3-4F7D-A55C-107CBCBFC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830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6B767-0048-0610-4878-0D57225C5C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FC65E-0408-AD50-F758-249B61E33E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19CE4-10FE-6CEC-54FE-509198F39E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F9FD5BC-FB72-432B-95AB-C3C183ACC3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601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1A19-DFA7-BE23-E913-8F0FA149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4142-2ACF-FDDB-FE06-2DB4DB0B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095B-48A1-B80E-ACC8-35FED607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ED18-E235-02D1-A040-C34FC4AB9C0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9DC25-F345-4E88-E7C1-09578DF428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C2BF-C092-7FAF-8E55-2E4C20A15E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87315D-B61B-4E86-9AA5-61A817E356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72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43D5-0128-1BE8-A3D8-E7F7F766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D291-4DA7-CE91-7A87-F6FC3AD8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CBA4-3D8C-2294-FD70-F99676D0559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AD53-7E42-5652-0494-7803DB6949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BFD4-F6FE-9273-D788-24C3F1265D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4985EA-9F74-4CE1-9A45-225D71DB98A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1162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CF4D-686C-DF50-11E7-B5F5CCD9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7EFC0-7C69-EFF9-74C2-42DD32E9C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F1D9-749C-6B0C-32E2-872835E54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35FE-17FF-B18E-EFC0-B916AB7863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A400D-C70C-F819-E559-504C5D5A65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2A08-79BB-52F9-CD0B-A87CA5E7DA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79205AE-98B7-4BA5-9015-AC75230946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45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7391-720B-F70E-2BB6-E836F77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EF55-2016-F4D3-6B0F-39AA1BCB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A451-6312-DB31-A04F-B525F61488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FDE83-1A66-21BE-DE1A-7DB6725D07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F6F9-956B-995F-BAB9-07B905873A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DF059D-8367-4CBD-9717-3BC881690E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350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083B4-03C7-EA21-A71E-BB7ED20D7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10413" y="717550"/>
            <a:ext cx="2068512" cy="5756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F67CC-E06A-09E8-A5D2-5DA866CC1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00113" y="717550"/>
            <a:ext cx="6057900" cy="5756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7158-2EBD-F772-41A8-1C65349AE09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94A9-0A34-F3E4-AE6E-3ABEBDFAA4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B83E-A34B-4749-A22B-C99E001C3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83E332F-EE08-49E9-B5F3-15F269282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598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19FB-CF9C-0C3B-C0BA-70F5CFAC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703D9-9DC4-B524-534B-5092FDF15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A05-E4E4-96FA-3B07-74C2A7C16B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AA6C-3417-8DB7-A829-FFE051733A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D05F-0DC9-C66C-6BD4-17BFD0ABF2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1463E9-6C19-4479-A5F0-301C295D7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24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DC39-A3B5-1228-A6EF-82C40EF4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F63A-D31C-6D18-64F2-20539CB1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88B8-37B6-5A01-AB86-1799EC4990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2E6B-3CF5-5711-57EB-B9BED31DB9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99A9-3976-444C-3927-157FC73DB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4FFB32-C117-4E94-A0A0-ACA4B7A19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016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5053-53AA-7D67-632E-4C9BC1FD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658B-E752-C4E6-3DDB-4EBB775A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09EE-F16C-A2A8-B020-D17FDCEC24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96340-3BCE-8819-48FC-837402E058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CAE3-A092-814A-F524-0B3A24654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9C6FDD-67BD-4423-920D-248967DDC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512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CB1-3F85-9A66-23B7-E62FF484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BD6C-F5AF-E6C5-CF6C-5CAC84B9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2339975"/>
            <a:ext cx="3883025" cy="431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91B9-A5A2-7E8A-9E0A-696E4A13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339975"/>
            <a:ext cx="3883025" cy="431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59A1-E155-2959-9443-2306DCA54B0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0B28-6C90-1969-E41F-8B4B00CC290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E78E-E9E7-EEA5-84DF-E96D058C41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7F5B382-EDF9-4B1E-90F3-94C502746F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380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E28-E51E-4064-84AF-E53EA7E4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880C2-42B2-6B26-2C63-C457D45E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C425-7756-3C40-320C-35721EF50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09534-137A-EF32-1EAF-306A468E4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13E94-58D7-4412-7AA1-92FACE475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6B10D-3F9E-6FAE-7A82-78E8C462B6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B97D-9BA8-A6FF-4282-3EC13D38B9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13705-0169-BEBD-889F-18D421190F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174108-2A88-491D-8E02-38EBFAECEA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187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C518-A201-1DCC-1B14-4C7A22E5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55A0B-8E8D-3BEC-AF26-94C8876036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A1746-E227-F72B-5C1C-FA26C7F583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EAA1C-7836-2DA2-A02F-3A525A6F3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E924379-77ED-4AEA-B990-0E3A8139C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1054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5AB6D-6B42-54DD-A201-6D1B1C17059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4CDD-DA45-063C-6CB4-70F7FF65C1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2BA93-66F6-5DFC-C01D-26C085A84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7A0AE7-6176-4F09-8DE1-60C344856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3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47AC-EC47-E20A-CD97-0A0DC47A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E513-DF45-DF3C-D59B-AD45DB5F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00BB-AC2C-5BBA-D179-BA8925B2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C63B-5023-D7C2-B0E0-BD3D36BB3C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7520-E954-186E-2B64-47064E19D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40E859-2CD0-4A56-90F3-10E010A039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03433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EE22-090E-C620-2A59-525AD715B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143B-0A2F-0B6F-5C5B-3753EE75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6A41C-87C9-095B-E595-B11D65F3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09FD-2466-6399-4353-E747FF0E09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E224-347C-CB0E-E111-DA25E38028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7B792-79A8-B393-2BA3-72EF7C2AAF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20B3AA-30FA-4571-A93A-050236C9C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3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5A6-955C-72DD-E359-6C87999A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FE1AE-5237-8C9B-49A3-0084D7DD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86CBA-1741-E7EF-3EE8-E03E9B6BD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ED02-A954-1530-EB61-02F28C28934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B8BE-DD23-165C-D935-8836EB63C9C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5811-19D9-A2A4-DAE7-E5B4EB3DF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C1C4C3-8186-4BEC-A4A2-17C221A27D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706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3C9C-D906-FCCD-D1E1-56F4632C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59BF1-DA17-87F1-9AC7-C05DC2F0D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8A61-359C-7260-7618-328400AF62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807B-6AD3-E057-D8E2-3BAACFE9F1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F75C-9A63-062C-BE40-484136C45C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B90E24-B928-48F8-9135-FE7BECF1A4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362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9E614-7ACC-97C9-2284-6571B414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64375" y="717550"/>
            <a:ext cx="2114550" cy="5940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A6862-1AF9-31C0-328A-25E3C31BF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717550"/>
            <a:ext cx="6191250" cy="5940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182A-553A-88E4-A7FE-1167906786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8CA1-168C-3957-9146-96DB826392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389C-286B-C37C-8EAA-4F2473008B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F4694-49BF-4612-A04C-D8213B62C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37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5391-652D-F5B6-37A6-9B87CAF06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9307-D3C6-C82B-3700-1BCD2C1C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866C-0AA4-9162-FC99-FA54EDE0BC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1F6C-8C81-E271-8872-1751A74DCE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F19D-9314-E4BD-EA6C-D9E87ECF20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51684D7-87D6-41E2-B277-80BF3492525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77892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EB74-0E0D-58A0-BFB2-B817961A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92BB-3CA9-5435-0638-BE06BBD7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337E-9655-FDC4-1BD3-B4FA9F771F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D567-8F76-0754-8602-21415EBBBC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2773-0A44-D2B4-9B7B-2889226E5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5D5A69-6213-488E-9412-7F1DC33B3C5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2641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C6C5-2B72-F917-EAB3-C45FA68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3BBC-4F82-1A2D-B9C8-0CC8FA5E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EFE6-FC89-163C-A067-D0EF3F62018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10BE9-128E-0406-2896-328FC82791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830B-6272-B1E7-C945-C0BAEFF21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51DCA7-A6F9-4099-AA73-712D9FF30CFF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11303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AEB-E0BE-C9C4-0072-814055DA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E9B9-0657-76AC-AC09-C7812DAD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417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D808-32A6-C6FF-7E2C-6B32CEDA3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4170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399F7-5950-2E4E-5F9C-1DDDC7F3DB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24656-993E-6AF0-7121-4911016C47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E9F8-0001-7E1A-33C1-57BEF2A67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4511D1F-2F88-437A-86D0-3BFA7BD0F2A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98343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DCDD-E5A4-F975-18EB-7589C74A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E1DE-F98F-7129-8FE7-AAC942EC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669E8-EA07-CE11-1746-3B586E66E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2BDF1-7CC6-1F09-58CE-1FB93E706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5684E-91D0-DF3E-F4AB-F2729450A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9C325-302C-3141-CC71-D797637479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6237F-240E-BA1A-E759-924179B9B5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443C1-23AD-8476-9E56-4B671AB54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0FE2479-D7BC-4641-8728-7A0469734FA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21023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EA14-0F21-1F71-4895-FAE4CAB0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F2F3B-DCB8-5923-B294-E69FDA76ED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BB180-0135-32EE-8DDF-164C4BBA95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5E3FA-2A7C-75A6-9B1D-7C6CD4A6A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C5E97C-D51A-469C-9B0D-4BD3A26960B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1172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2C2-1CD1-CC61-9B7D-45518CE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FA60-8BDD-AB85-3AFD-E3BAFAF63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EF972-E369-7281-5FEE-14275D9A7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6E2AD-C45E-ACE2-6B9C-254D3F9C9F5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0C92C-054F-496D-58AE-5505895870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CD727-95EB-6733-32F5-2ED14012E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C7C7AF4-59A0-4D08-ADCF-274DBE9B35E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87679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2B738-4B1B-22C1-79CD-1088FF3199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E5AD1-95B7-E789-7929-AEECF8881B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46B7-2F58-C677-196B-8AFD08CF9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FB2D5A-5845-4B47-8120-B8C93E073CF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679096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E411-DB7A-F05F-C2D0-617982EF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D2C1-E53B-3482-7395-01AD0045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CB18-F83F-1E40-3B88-C9E51D1A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1D04-0F58-890A-C830-85B784F130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EE24-F9A7-8CE2-13B5-DE22CC9CF1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4ED6-F82C-EF87-8CB3-BC4CD4224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EBDFB36-7B63-486F-A96D-DF28D0E47D2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03554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10F6-0709-47FE-8881-DF7BCF8C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D701-B073-0A6E-0B1C-B5B50C0F0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1ED95-D39A-3BFA-AA20-DAEB5EDB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0C9-F277-DF4A-7D0F-041DD4352F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B9AF5-1E8F-0C24-1777-DD0707C318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2310-C696-76AB-0CE9-151C067C7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87FC95-758C-43BB-80B3-491A709160B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12474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46BF-8029-2942-54F1-6DD07681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10B8-7E7D-A013-9445-4DA7AE53F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DEA9-EF42-EF25-E8C1-376A64919B8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0285-165F-FB7C-9F50-1C57FF54CF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EBF4-24C8-EC67-5890-168440C884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EA5DA2-CE35-463A-A221-7C6A363116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131950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528F8-E5ED-2B5F-C791-75FF36F07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0900" y="552450"/>
            <a:ext cx="2159000" cy="5602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22FF-CB26-401E-9CD9-7CDE88E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0725" y="552450"/>
            <a:ext cx="6327775" cy="5602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19DA-3F0F-CFDD-3A8E-A1803B3EAAB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0A5A5-3738-D5CE-7C6B-331CB91C16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6D737-3913-9DAE-87EE-201A420DA1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B8312E-7D28-43DE-922C-6907826B1E2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578644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A40D-A223-FC58-27D1-0B38BEE6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52450"/>
            <a:ext cx="8639175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31409-142E-24AE-C686-235E94B5B03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12775" y="64547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6A4D-0DF1-5975-9A3A-C249C8A0CCC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4547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E0B9-4588-9908-7C5A-702C6F526F3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3425" y="64547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8472254-1656-43CC-868D-17C60F60727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19400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5BA1-398B-66C0-5021-13464D56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52450"/>
            <a:ext cx="8639175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D95D-A4DB-96E6-2521-4C88C1B20C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00113" y="1984375"/>
            <a:ext cx="4062412" cy="2008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37AA4-EBA6-F329-F997-10E2E1557C83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14925" y="1984375"/>
            <a:ext cx="4064000" cy="2008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A26C-B03D-82D5-EBF9-831EB19B6CD3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900113" y="4144963"/>
            <a:ext cx="8278812" cy="2009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D60690-4E99-07AA-0130-1B755687F5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12775" y="64547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6C630-728D-EBA7-2B10-2D75453094C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4547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638B7-AB6B-A17E-072E-2E6D43A7A5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83425" y="64547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E92B4F85-C23E-46A0-A1C1-053374B29DE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680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1FE5-D9C2-4708-FFA9-E8C4BECE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5406-1699-1220-2265-80D7CC43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1C4C7-BB05-DEAD-0E13-2B6C2CA55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942F3-5A3D-5CAD-0231-F65A03B7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0FBB2-9D7D-CB9A-3BDA-84CE3D1B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D1A7C-6972-7A75-5C8B-A681F44AFC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7BDA0-C767-5933-39A7-5E60AAA9CC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A71CB-50AA-5FDB-C606-771D9FF007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AEDBBC9-7F9A-4931-9D64-25B04A3D241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844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6AFD-7DE3-54AD-6BA4-C6216AFC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5C59C-CBCD-86B6-AF3E-45D2EE26034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695F-9573-890B-18B5-760E2E1ECD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2DBB3-9AAF-F2FA-3FFA-7E623419C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C1090D6-1508-42DD-A1F9-5B60AAB434A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783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AA6F0-5961-BF5C-3048-393B7845A3C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7F8F8-4162-AA58-E808-0A3E0C78E3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36371-9113-27CF-ADFB-0EA6DF4E2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5969757-C7AA-4760-B7CE-596DDE8C2D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0521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F8BC-899E-351B-A450-F5C9588A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FE8E-EBED-2787-DF5F-AAB36FB7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C6BCC-1673-89A6-2B4A-A06DDB15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78B01-ED14-417A-EA1B-4E31A2665D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AD764-D7EC-4143-6100-0B54597CB2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9EFC5-CCBE-CD15-7C56-E248E8313E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62E8974-9E43-4A5C-B7CB-6209A5BA20A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33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DAE1-FB61-4BAB-57DC-187B8981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248A8-684C-FB3D-1218-A4B3CAEBE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70B0-352E-EE03-BE5C-3077558D1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21A2-3DA2-E3D8-31B1-2AF00B6DB08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5A7C-B784-2599-CA24-D10D79C008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CC6C-EAA9-6FE8-F711-A6958C7759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59B2AE-4C65-4E98-A966-1E5886F2AEE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0920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6035516-4A20-9F2A-07FA-A00D49539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517F9A0-9186-75BD-399D-21FCC5369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B39DDA-51E5-2CAF-6A84-E371A5D209B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DA8492-C239-318B-0116-9B01E749DB3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4BB383-458B-5812-B49A-B22B540E44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F6F79BDC-C09A-4668-B6BF-B1C2437A7F0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DC6A11DC-7BCE-D6B5-667F-8F7BBE4F9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717550"/>
            <a:ext cx="827881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FF61493-D098-2E4F-BFD1-4B866FBFA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2160588"/>
            <a:ext cx="8278812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8A6967F-17E2-0E9D-CC78-1B93BB925A3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D685712-EF8D-C243-75B1-7F42D02F0CB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3C658C5-0A3E-6049-151B-FCADC129E9F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AC1C4DC0-6697-412B-B525-7B2696154C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6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C4A8832-6D65-202C-0260-25250827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717550"/>
            <a:ext cx="84582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35F13454-7CDD-5EA8-E308-7ACBE123A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2339975"/>
            <a:ext cx="79184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CF0C27E-6476-080C-DD46-1C6B0ED1C01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E5D0E5-64FA-153A-7C39-1806745AB1D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C7A6BA6-2D7C-9E8F-AB86-0B7EE3ACBE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B87D3972-61F8-4A7E-9AF3-285A8B6251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6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D866E41-EF12-3A7B-B2BA-11C000F11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2450"/>
            <a:ext cx="86391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ED62D2A-F460-3220-9FE0-48E574D52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417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227BB75-D205-7CA3-937E-37ED97F0FB9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A9BDCB-4FA9-2B50-649A-254C58BC52C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IN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2EE4CAE-7BDC-4F7F-BE1C-E25F6667E3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EBDDC11F-D312-4B35-9557-4597A4DC567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280099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280099"/>
          </a:solidFill>
          <a:latin typeface="Arial" panose="020B0604020202020204" pitchFamily="34" charset="0"/>
          <a:ea typeface="Arial Unicode MS" panose="020B0604020202020204" pitchFamily="34" charset="-128"/>
          <a:cs typeface="Arial Unicode MS" panose="020B0604020202020204" pitchFamily="34" charset="-128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6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drive.google.com/file/d/1lS5kEDpnIb85DnVy3YTKAUmrcXAgnloe/view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dragon with two heads&#10;&#10;AI-generated content may be incorrect.">
            <a:extLst>
              <a:ext uri="{FF2B5EF4-FFF2-40B4-BE49-F238E27FC236}">
                <a16:creationId xmlns:a16="http://schemas.microsoft.com/office/drawing/2014/main" id="{45B3070C-06AC-FD52-95CC-F7511FB5C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08" y="547182"/>
            <a:ext cx="5698889" cy="4523806"/>
          </a:xfrm>
          <a:prstGeom prst="rect">
            <a:avLst/>
          </a:prstGeom>
        </p:spPr>
      </p:pic>
      <p:sp>
        <p:nvSpPr>
          <p:cNvPr id="6145" name="Rectangle 1">
            <a:extLst>
              <a:ext uri="{FF2B5EF4-FFF2-40B4-BE49-F238E27FC236}">
                <a16:creationId xmlns:a16="http://schemas.microsoft.com/office/drawing/2014/main" id="{26F39B28-41E7-11FB-21BB-F8A0A80A0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346909" y="2812405"/>
            <a:ext cx="8640763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7200" b="1" dirty="0">
                <a:solidFill>
                  <a:schemeClr val="accent2">
                    <a:lumMod val="76000"/>
                  </a:schemeClr>
                </a:solidFill>
                <a:latin typeface="Times New Roman"/>
              </a:rPr>
              <a:t>HYDRA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3072244-1CEF-762C-36D1-5E6186E243E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30549" y="5309920"/>
            <a:ext cx="8619244" cy="16923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6460" rIns="0" bIns="0" anchor="ctr"/>
          <a:lstStyle/>
          <a:p>
            <a:pPr marL="0" indent="0" algn="ctr">
              <a:lnSpc>
                <a:spcPct val="9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4200" b="1">
                <a:latin typeface="Times New Roman" panose="02020603050405020304" pitchFamily="18" charset="0"/>
              </a:rPr>
              <a:t>Cracking SSH Authentication with Hydra</a:t>
            </a:r>
          </a:p>
          <a:p>
            <a:pPr marL="0" indent="0" algn="ctr">
              <a:lnSpc>
                <a:spcPct val="9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>
                <a:latin typeface="Times New Roman" panose="02020603050405020304" pitchFamily="18" charset="0"/>
              </a:rPr>
              <a:t>YUVAPRIYA S</a:t>
            </a:r>
          </a:p>
          <a:p>
            <a:pPr marL="0" indent="0" algn="ctr">
              <a:lnSpc>
                <a:spcPct val="9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>
                <a:latin typeface="Times New Roman" panose="02020603050405020304" pitchFamily="18" charset="0"/>
              </a:rPr>
              <a:t>2022503552</a:t>
            </a:r>
          </a:p>
          <a:p>
            <a:pPr marL="0" indent="0" algn="ctr">
              <a:lnSpc>
                <a:spcPct val="95000"/>
              </a:lnSpc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153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8" name="Freeform: Shape 153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1014" y="-279624"/>
            <a:ext cx="1511132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70" name="Rectangle 153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7229" y="465337"/>
            <a:ext cx="533605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2" name="Rectangle 153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04181" y="722170"/>
            <a:ext cx="568417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4" name="Freeform: Shape 153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36286" y="0"/>
            <a:ext cx="23443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76" name="Isosceles Triangle 153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5024" y="6741207"/>
            <a:ext cx="123569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E82BF877-7735-619C-BC81-48DEACBEB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3" y="2393540"/>
            <a:ext cx="9016558" cy="277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8" name="Isosceles Triangle 153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87227" y="7113395"/>
            <a:ext cx="673781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1638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92" name="Group 1639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65813" y="2599"/>
            <a:ext cx="1551659" cy="1946697"/>
            <a:chOff x="-648769" y="2358"/>
            <a:chExt cx="1876653" cy="1766008"/>
          </a:xfrm>
        </p:grpSpPr>
        <p:sp>
          <p:nvSpPr>
            <p:cNvPr id="16393" name="Freeform: Shape 1639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4" name="Rectangle 1639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96" name="Rectangle 1639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74280" y="6739896"/>
            <a:ext cx="711399" cy="53360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8" name="Isosceles Triangle 1639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0783" y="6306462"/>
            <a:ext cx="1870245" cy="125321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5" name="Picture 1">
            <a:extLst>
              <a:ext uri="{FF2B5EF4-FFF2-40B4-BE49-F238E27FC236}">
                <a16:creationId xmlns:a16="http://schemas.microsoft.com/office/drawing/2014/main" id="{EECB9C59-CCF0-928A-0A1A-F8894CBF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3" y="1345366"/>
            <a:ext cx="9016558" cy="486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174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6" name="Freeform: Shape 174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1014" y="-279624"/>
            <a:ext cx="1511132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8" name="Rectangle 174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7229" y="465337"/>
            <a:ext cx="533605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0" name="Rectangle 174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04181" y="722170"/>
            <a:ext cx="568417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2" name="Freeform: Shape 174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36286" y="0"/>
            <a:ext cx="23443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24" name="Isosceles Triangle 174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5024" y="6741207"/>
            <a:ext cx="123569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09" name="Picture 1">
            <a:extLst>
              <a:ext uri="{FF2B5EF4-FFF2-40B4-BE49-F238E27FC236}">
                <a16:creationId xmlns:a16="http://schemas.microsoft.com/office/drawing/2014/main" id="{6AA55429-B785-2E81-03D5-CCBB9F03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3" y="2156857"/>
            <a:ext cx="9016558" cy="324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26" name="Isosceles Triangle 174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87227" y="7113395"/>
            <a:ext cx="673781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84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0" name="Freeform: Shape 184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1014" y="-279624"/>
            <a:ext cx="1511132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7229" y="465337"/>
            <a:ext cx="533605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04181" y="722170"/>
            <a:ext cx="568417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6" name="Freeform: Shape 1844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36286" y="0"/>
            <a:ext cx="23443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8" name="Isosceles Triangle 1844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5024" y="6741207"/>
            <a:ext cx="123569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3" name="Picture 1">
            <a:extLst>
              <a:ext uri="{FF2B5EF4-FFF2-40B4-BE49-F238E27FC236}">
                <a16:creationId xmlns:a16="http://schemas.microsoft.com/office/drawing/2014/main" id="{3374D871-F60D-00C7-C4E2-8A545EF4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3" y="2044149"/>
            <a:ext cx="9016558" cy="347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50" name="Isosceles Triangle 1844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87227" y="7113395"/>
            <a:ext cx="673781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BC2F3-F34F-3E89-2C49-62D3A546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8437">
            <a:extLst>
              <a:ext uri="{FF2B5EF4-FFF2-40B4-BE49-F238E27FC236}">
                <a16:creationId xmlns:a16="http://schemas.microsoft.com/office/drawing/2014/main" id="{E9B5ACFB-5A11-9226-F466-0A9B2031E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0" name="Freeform: Shape 18439">
            <a:extLst>
              <a:ext uri="{FF2B5EF4-FFF2-40B4-BE49-F238E27FC236}">
                <a16:creationId xmlns:a16="http://schemas.microsoft.com/office/drawing/2014/main" id="{B17009F9-C3FA-E5ED-D096-B5E169E85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1014" y="-279624"/>
            <a:ext cx="1511132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E018F71-A9BD-244D-2055-8D8F7F631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7229" y="465337"/>
            <a:ext cx="533605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169A10D1-D0EF-4540-A910-B72D9A60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04181" y="722170"/>
            <a:ext cx="568417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6" name="Freeform: Shape 18445">
            <a:extLst>
              <a:ext uri="{FF2B5EF4-FFF2-40B4-BE49-F238E27FC236}">
                <a16:creationId xmlns:a16="http://schemas.microsoft.com/office/drawing/2014/main" id="{314C9A52-57DF-D8FE-687F-777DE1C7A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36286" y="0"/>
            <a:ext cx="23443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8" name="Isosceles Triangle 18447">
            <a:extLst>
              <a:ext uri="{FF2B5EF4-FFF2-40B4-BE49-F238E27FC236}">
                <a16:creationId xmlns:a16="http://schemas.microsoft.com/office/drawing/2014/main" id="{F4882621-4655-5023-9BEA-68BDDEB04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5024" y="6741207"/>
            <a:ext cx="123569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0" name="Isosceles Triangle 18449">
            <a:extLst>
              <a:ext uri="{FF2B5EF4-FFF2-40B4-BE49-F238E27FC236}">
                <a16:creationId xmlns:a16="http://schemas.microsoft.com/office/drawing/2014/main" id="{7168807E-9BBA-6863-63D1-BA45D7EF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87227" y="7113395"/>
            <a:ext cx="673781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C68903-B465-8761-8CBB-F5C8F930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3" y="973198"/>
            <a:ext cx="8108805" cy="2192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2FB7F6C-E3C8-14B7-F7B5-79C18629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41719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197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95AAE-7BB8-EC44-8A47-DF6E4E94E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8437">
            <a:extLst>
              <a:ext uri="{FF2B5EF4-FFF2-40B4-BE49-F238E27FC236}">
                <a16:creationId xmlns:a16="http://schemas.microsoft.com/office/drawing/2014/main" id="{6C4B6B73-AEC6-14EE-1C3F-F9F155138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0" name="Freeform: Shape 18439">
            <a:extLst>
              <a:ext uri="{FF2B5EF4-FFF2-40B4-BE49-F238E27FC236}">
                <a16:creationId xmlns:a16="http://schemas.microsoft.com/office/drawing/2014/main" id="{2F4A7E45-F41A-1960-2FF4-1F52CE309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1014" y="-279624"/>
            <a:ext cx="1511132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B3D803D9-96E7-32CE-3630-FDB2BB81B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7229" y="465337"/>
            <a:ext cx="533605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01D2EC51-0A32-D3FC-3B19-C632D401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04181" y="722170"/>
            <a:ext cx="568417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6" name="Freeform: Shape 18445">
            <a:extLst>
              <a:ext uri="{FF2B5EF4-FFF2-40B4-BE49-F238E27FC236}">
                <a16:creationId xmlns:a16="http://schemas.microsoft.com/office/drawing/2014/main" id="{6CEB6DA3-92AE-ABAD-D252-2FEFF466E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36286" y="0"/>
            <a:ext cx="23443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8" name="Isosceles Triangle 18447">
            <a:extLst>
              <a:ext uri="{FF2B5EF4-FFF2-40B4-BE49-F238E27FC236}">
                <a16:creationId xmlns:a16="http://schemas.microsoft.com/office/drawing/2014/main" id="{C545E1CA-DC57-73F1-46F8-0EE27FB7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5024" y="6741207"/>
            <a:ext cx="123569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0" name="Isosceles Triangle 18449">
            <a:extLst>
              <a:ext uri="{FF2B5EF4-FFF2-40B4-BE49-F238E27FC236}">
                <a16:creationId xmlns:a16="http://schemas.microsoft.com/office/drawing/2014/main" id="{722E7EC8-01B0-6D78-805D-4F6989C0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87227" y="7113395"/>
            <a:ext cx="673781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B2C626B6-7126-56A9-1AD4-4765FCA0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939800"/>
            <a:ext cx="88106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FD8C784-995A-77D0-53BD-8FDD626C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4464050"/>
            <a:ext cx="49244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683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E332E-857C-7543-159D-831F93092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8437">
            <a:extLst>
              <a:ext uri="{FF2B5EF4-FFF2-40B4-BE49-F238E27FC236}">
                <a16:creationId xmlns:a16="http://schemas.microsoft.com/office/drawing/2014/main" id="{C281654F-1DDF-20F8-4575-5D7BFB54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0" name="Freeform: Shape 18439">
            <a:extLst>
              <a:ext uri="{FF2B5EF4-FFF2-40B4-BE49-F238E27FC236}">
                <a16:creationId xmlns:a16="http://schemas.microsoft.com/office/drawing/2014/main" id="{CFE7B4FE-F0BF-5EE5-9D60-9EA13C60C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11014" y="-279624"/>
            <a:ext cx="1511132" cy="1517875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901D21E3-A3EA-0E54-9B1A-23BE028E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37229" y="465337"/>
            <a:ext cx="533605" cy="71139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50BBCC57-2881-501D-4056-DC83C8739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04181" y="722170"/>
            <a:ext cx="568417" cy="757811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6" name="Freeform: Shape 18445">
            <a:extLst>
              <a:ext uri="{FF2B5EF4-FFF2-40B4-BE49-F238E27FC236}">
                <a16:creationId xmlns:a16="http://schemas.microsoft.com/office/drawing/2014/main" id="{740B4DCC-567A-2759-53E8-4A2238E13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736286" y="0"/>
            <a:ext cx="2344339" cy="1632348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48" name="Isosceles Triangle 18447">
            <a:extLst>
              <a:ext uri="{FF2B5EF4-FFF2-40B4-BE49-F238E27FC236}">
                <a16:creationId xmlns:a16="http://schemas.microsoft.com/office/drawing/2014/main" id="{7C6C6C16-3A82-04CF-D192-E86FF7B5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5024" y="6741207"/>
            <a:ext cx="1235697" cy="818468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0" name="Isosceles Triangle 18449">
            <a:extLst>
              <a:ext uri="{FF2B5EF4-FFF2-40B4-BE49-F238E27FC236}">
                <a16:creationId xmlns:a16="http://schemas.microsoft.com/office/drawing/2014/main" id="{AD279071-4F85-7999-C912-4C9AB08FC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87227" y="7113395"/>
            <a:ext cx="673781" cy="44628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096398CF-3DB2-7F3F-F594-4DCDF92A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59" y="1571163"/>
            <a:ext cx="8280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01E1F9B-060D-F498-CDE5-D968E8AFAC71}"/>
              </a:ext>
            </a:extLst>
          </p:cNvPr>
          <p:cNvSpPr txBox="1">
            <a:spLocks noChangeArrowheads="1"/>
          </p:cNvSpPr>
          <p:nvPr/>
        </p:nvSpPr>
        <p:spPr>
          <a:xfrm>
            <a:off x="1118368" y="4328127"/>
            <a:ext cx="8285830" cy="1989138"/>
          </a:xfrm>
          <a:prstGeom prst="rect">
            <a:avLst/>
          </a:prstGeom>
          <a:ln/>
        </p:spPr>
        <p:txBody>
          <a:bodyPr lIns="91440" tIns="28224" rIns="91440" bIns="45720" anchor="t"/>
          <a:lstStyle>
            <a:lvl1pPr marL="342900" indent="-3429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56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N" altLang="en-US" b="1" u="sng" dirty="0"/>
              <a:t>Demo link</a:t>
            </a:r>
            <a:endParaRPr lang="en-US" b="1" u="sng" dirty="0"/>
          </a:p>
          <a:p>
            <a:pPr marL="1079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IN" sz="1800" b="1" dirty="0">
                <a:solidFill>
                  <a:srgbClr val="FFC000"/>
                </a:solidFill>
                <a:ea typeface="+mj-lt"/>
                <a:cs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https://drive.google.com/file/d/1lS5kEDpnIb85DnVy3YTKAUmrcXAgnloe/view?usp=sharing</a:t>
            </a:r>
          </a:p>
          <a:p>
            <a:pPr marL="107950"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IN" dirty="0">
              <a:cs typeface="Arial"/>
            </a:endParaRP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en-IN" altLang="en-US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89269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" name="Rectangle 2254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549" name="Group 2254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65813" y="2599"/>
            <a:ext cx="1551659" cy="1946697"/>
            <a:chOff x="-648769" y="2358"/>
            <a:chExt cx="1876653" cy="1766008"/>
          </a:xfrm>
        </p:grpSpPr>
        <p:sp>
          <p:nvSpPr>
            <p:cNvPr id="22537" name="Freeform: Shape 2253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0" name="Rectangle 2254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51" name="Rectangle 2255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74280" y="6739896"/>
            <a:ext cx="711399" cy="53360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2" name="Isosceles Triangle 2255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0783" y="6306462"/>
            <a:ext cx="1870245" cy="125321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29" name="Picture 1">
            <a:extLst>
              <a:ext uri="{FF2B5EF4-FFF2-40B4-BE49-F238E27FC236}">
                <a16:creationId xmlns:a16="http://schemas.microsoft.com/office/drawing/2014/main" id="{A0A19135-B144-8B62-BAC0-279E7557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560" y="709303"/>
            <a:ext cx="7773503" cy="614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393CF5-146B-D200-61D7-9B059366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" name="Rectangle 22547">
            <a:extLst>
              <a:ext uri="{FF2B5EF4-FFF2-40B4-BE49-F238E27FC236}">
                <a16:creationId xmlns:a16="http://schemas.microsoft.com/office/drawing/2014/main" id="{714563DF-713B-372E-F4B4-EE0C2085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549" name="Group 22548">
            <a:extLst>
              <a:ext uri="{FF2B5EF4-FFF2-40B4-BE49-F238E27FC236}">
                <a16:creationId xmlns:a16="http://schemas.microsoft.com/office/drawing/2014/main" id="{EC0841DE-2378-E5F3-C836-7543FC9A8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65813" y="2599"/>
            <a:ext cx="1551659" cy="1946697"/>
            <a:chOff x="-648769" y="2358"/>
            <a:chExt cx="1876653" cy="1766008"/>
          </a:xfrm>
        </p:grpSpPr>
        <p:sp>
          <p:nvSpPr>
            <p:cNvPr id="22537" name="Freeform: Shape 22536">
              <a:extLst>
                <a:ext uri="{FF2B5EF4-FFF2-40B4-BE49-F238E27FC236}">
                  <a16:creationId xmlns:a16="http://schemas.microsoft.com/office/drawing/2014/main" id="{A8F3619F-083D-A0B8-F3B4-DBBFCC99C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0" name="Rectangle 22549">
              <a:extLst>
                <a:ext uri="{FF2B5EF4-FFF2-40B4-BE49-F238E27FC236}">
                  <a16:creationId xmlns:a16="http://schemas.microsoft.com/office/drawing/2014/main" id="{7720B703-6033-34A8-8A32-C60D4472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51" name="Rectangle 22550">
            <a:extLst>
              <a:ext uri="{FF2B5EF4-FFF2-40B4-BE49-F238E27FC236}">
                <a16:creationId xmlns:a16="http://schemas.microsoft.com/office/drawing/2014/main" id="{18C972C1-E7B4-3D2C-4E63-29EC941E8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174280" y="6739896"/>
            <a:ext cx="711399" cy="53360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52" name="Isosceles Triangle 22551">
            <a:extLst>
              <a:ext uri="{FF2B5EF4-FFF2-40B4-BE49-F238E27FC236}">
                <a16:creationId xmlns:a16="http://schemas.microsoft.com/office/drawing/2014/main" id="{DEE03238-5DB0-B1BC-A54C-ECD0F5B64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0783" y="6306462"/>
            <a:ext cx="1870245" cy="125321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C77DE9-FA42-CBE1-E446-53C7CF952494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" y="2462213"/>
            <a:ext cx="8640763" cy="1498600"/>
          </a:xfrm>
          <a:prstGeom prst="rect">
            <a:avLst/>
          </a:prstGeom>
          <a:ln/>
        </p:spPr>
        <p:txBody>
          <a:bodyPr tIns="93492"/>
          <a:lstStyle>
            <a:lvl1pPr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280099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2800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0600"/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DBB9B-6B6D-1589-6584-AF983E9E0C2D}"/>
              </a:ext>
            </a:extLst>
          </p:cNvPr>
          <p:cNvSpPr txBox="1"/>
          <p:nvPr/>
        </p:nvSpPr>
        <p:spPr>
          <a:xfrm>
            <a:off x="5489219" y="5150765"/>
            <a:ext cx="3576768" cy="1067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475"/>
              </a:lnSpc>
            </a:pPr>
            <a:r>
              <a:rPr lang="en-IN" sz="3200" dirty="0">
                <a:latin typeface="Arial"/>
                <a:ea typeface="Microsoft YaHei"/>
                <a:cs typeface="Segoe UI"/>
              </a:rPr>
              <a:t>YUVAPRIYA S</a:t>
            </a:r>
            <a:r>
              <a:rPr lang="en-US" sz="3200" dirty="0">
                <a:latin typeface="Arial"/>
                <a:ea typeface="Microsoft YaHei"/>
                <a:cs typeface="Segoe UI"/>
              </a:rPr>
              <a:t>​</a:t>
            </a:r>
          </a:p>
          <a:p>
            <a:pPr>
              <a:lnSpc>
                <a:spcPts val="2475"/>
              </a:lnSpc>
            </a:pPr>
            <a:endParaRPr lang="en-US" sz="3200" dirty="0">
              <a:latin typeface="Arial"/>
              <a:ea typeface="Microsoft YaHei"/>
              <a:cs typeface="Segoe UI"/>
            </a:endParaRPr>
          </a:p>
          <a:p>
            <a:pPr>
              <a:lnSpc>
                <a:spcPts val="2475"/>
              </a:lnSpc>
            </a:pPr>
            <a:r>
              <a:rPr lang="en-IN" sz="3200" dirty="0">
                <a:latin typeface="Arial"/>
                <a:ea typeface="Microsoft YaHei"/>
                <a:cs typeface="Segoe UI"/>
              </a:rPr>
              <a:t>2022503552</a:t>
            </a:r>
          </a:p>
        </p:txBody>
      </p:sp>
    </p:spTree>
    <p:extLst>
      <p:ext uri="{BB962C8B-B14F-4D97-AF65-F5344CB8AC3E}">
        <p14:creationId xmlns:p14="http://schemas.microsoft.com/office/powerpoint/2010/main" val="1111841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080372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7559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179" name="Group 717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076" y="560899"/>
            <a:ext cx="4314327" cy="6878071"/>
            <a:chOff x="-19221" y="251144"/>
            <a:chExt cx="5217958" cy="6239661"/>
          </a:xfrm>
        </p:grpSpPr>
        <p:sp>
          <p:nvSpPr>
            <p:cNvPr id="7180" name="Freeform: Shape 717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1" name="Freeform: Shape 718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2" name="Freeform: Shape 718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83" name="Freeform: Shape 718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169" name="Rectangle 1">
            <a:extLst>
              <a:ext uri="{FF2B5EF4-FFF2-40B4-BE49-F238E27FC236}">
                <a16:creationId xmlns:a16="http://schemas.microsoft.com/office/drawing/2014/main" id="{A87CE7E1-7CFF-A90E-4791-5FFA652C0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232" y="1370191"/>
            <a:ext cx="3187998" cy="4819292"/>
          </a:xfrm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35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565539C-C220-B34F-ABDF-36A974973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3316" y="887001"/>
            <a:ext cx="4317028" cy="5765513"/>
          </a:xfrm>
        </p:spPr>
        <p:txBody>
          <a:bodyPr vert="horz" wrap="square" lIns="0" tIns="28224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IN" altLang="en-US" sz="2800" dirty="0">
              <a:solidFill>
                <a:schemeClr val="tx2"/>
              </a:solidFill>
            </a:endParaRP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800" dirty="0">
                <a:solidFill>
                  <a:schemeClr val="tx2"/>
                </a:solidFill>
              </a:rPr>
              <a:t>Use Hydra to launch a brute‑force attack against an SSH server. Discuss how attackers exploit weak SSH passwords and the importance of using SSH keys, disabling password authentication, and implementing fail2ban to secure SSH access.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0B2A00AD-2238-BBFC-5725-DD9B893CF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12" y="757819"/>
            <a:ext cx="6179816" cy="1095890"/>
          </a:xfrm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4200" b="1" dirty="0"/>
              <a:t>PROCEDURE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CF023A6-7A90-FD8E-8506-E750AA87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624" y="2455894"/>
            <a:ext cx="5548777" cy="4175819"/>
          </a:xfrm>
        </p:spPr>
        <p:txBody>
          <a:bodyPr tIns="21168" anchor="ctr">
            <a:normAutofit/>
          </a:bodyPr>
          <a:lstStyle/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1. Install Hydra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To begin, you need to install Hydra, a popular password-cracking tool.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Step 1.1: Update the package lists for upgrades.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i="1"/>
              <a:t>sudo apt update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Step 1.2: Install Hydra.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i="1"/>
              <a:t>sudo apt install hydra</a:t>
            </a: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03" name="Oval 820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198" name="Graphic 8197" descr="Lock">
            <a:extLst>
              <a:ext uri="{FF2B5EF4-FFF2-40B4-BE49-F238E27FC236}">
                <a16:creationId xmlns:a16="http://schemas.microsoft.com/office/drawing/2014/main" id="{132E82DE-C42A-E0EB-2CBD-C882D8339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BE967391-54C9-132B-3E33-CE760A781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12" y="757819"/>
            <a:ext cx="6179816" cy="1095890"/>
          </a:xfrm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4200"/>
              <a:t>Install OpenSSH Server 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DA3051A-D22D-BD8B-082C-24A3E78FC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624" y="2455894"/>
            <a:ext cx="5548777" cy="4175819"/>
          </a:xfrm>
        </p:spPr>
        <p:txBody>
          <a:bodyPr tIns="22932" anchor="ctr">
            <a:normAutofit/>
          </a:bodyPr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dirty="0"/>
              <a:t>If you don't already have an SSH server installed, you need to install OpenSSH Server.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dirty="0"/>
              <a:t>Step 2.1: Install OpenSSH server.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b="1" i="1" err="1"/>
              <a:t>sudo</a:t>
            </a:r>
            <a:r>
              <a:rPr lang="en-IN" altLang="en-US" sz="2100" b="1" i="1" dirty="0"/>
              <a:t> apt install </a:t>
            </a:r>
            <a:r>
              <a:rPr lang="en-IN" altLang="en-US" sz="2100" b="1" i="1" err="1"/>
              <a:t>openssh</a:t>
            </a:r>
            <a:r>
              <a:rPr lang="en-IN" altLang="en-US" sz="2100" b="1" i="1" dirty="0"/>
              <a:t>-server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dirty="0"/>
              <a:t>Step 2.2: Start the SSH server.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b="1" i="1" err="1"/>
              <a:t>sudo</a:t>
            </a:r>
            <a:r>
              <a:rPr lang="en-IN" altLang="en-US" sz="2100" b="1" i="1" dirty="0"/>
              <a:t> </a:t>
            </a:r>
            <a:r>
              <a:rPr lang="en-IN" altLang="en-US" sz="2100" b="1" i="1" err="1"/>
              <a:t>systemctl</a:t>
            </a:r>
            <a:r>
              <a:rPr lang="en-IN" altLang="en-US" sz="2100" b="1" i="1" dirty="0"/>
              <a:t> start ssh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dirty="0"/>
              <a:t>Step 2.3: Verify that the SSH server is running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100" b="1" i="1" err="1"/>
              <a:t>sudo</a:t>
            </a:r>
            <a:r>
              <a:rPr lang="en-IN" altLang="en-US" sz="2100" b="1" i="1" dirty="0"/>
              <a:t> </a:t>
            </a:r>
            <a:r>
              <a:rPr lang="en-IN" altLang="en-US" sz="2100" b="1" i="1" err="1"/>
              <a:t>systemctl</a:t>
            </a:r>
            <a:r>
              <a:rPr lang="en-IN" altLang="en-US" sz="2100" b="1" i="1" dirty="0"/>
              <a:t> status ssh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IN" altLang="en-US" sz="2100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27" name="Oval 922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222" name="Graphic 9221" descr="Computer">
            <a:extLst>
              <a:ext uri="{FF2B5EF4-FFF2-40B4-BE49-F238E27FC236}">
                <a16:creationId xmlns:a16="http://schemas.microsoft.com/office/drawing/2014/main" id="{19262068-AE6E-9B6F-EE58-9E2A3B56D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C76401D8-186F-40DD-889C-C8942AF01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12" y="757819"/>
            <a:ext cx="6179816" cy="1095890"/>
          </a:xfrm>
        </p:spPr>
        <p:txBody>
          <a:bodyPr tIns="38808">
            <a:normAutofit/>
          </a:bodyPr>
          <a:lstStyle/>
          <a:p>
            <a: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4200"/>
              <a:t>Create a Test User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AFC5398F-0E4D-120A-23ED-DB39D9295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940" y="2077911"/>
            <a:ext cx="6004461" cy="4553802"/>
          </a:xfrm>
        </p:spPr>
        <p:txBody>
          <a:bodyPr tIns="24695" anchor="ctr">
            <a:normAutofit/>
          </a:bodyPr>
          <a:lstStyle/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Next, you will create a test user for the SSH attack.</a:t>
            </a:r>
          </a:p>
          <a:p>
            <a:pPr marL="0" indent="107950"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Step 3.1: Create a new user named testuser.</a:t>
            </a:r>
          </a:p>
          <a:p>
            <a:pPr marL="0" indent="107950"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b="1" i="1"/>
              <a:t>sudo adduser testuser</a:t>
            </a:r>
          </a:p>
          <a:p>
            <a:pPr marL="0" indent="107950"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IN" altLang="en-US" sz="2300"/>
          </a:p>
          <a:p>
            <a:pPr marL="0" indent="107950"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/>
              <a:t>Step 3.2: Set a password for the user.</a:t>
            </a:r>
          </a:p>
          <a:p>
            <a:pPr marL="0" indent="107950"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b="1" i="1"/>
              <a:t>sudo passwd testuser</a:t>
            </a:r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51" name="Oval 1025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46" name="Graphic 10245" descr="Programmer">
            <a:extLst>
              <a:ext uri="{FF2B5EF4-FFF2-40B4-BE49-F238E27FC236}">
                <a16:creationId xmlns:a16="http://schemas.microsoft.com/office/drawing/2014/main" id="{0C0FCD6E-8AC5-978C-679D-FC9FBCFF0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4718014F-F1E9-FDED-2A4E-00D5D99A9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12" y="757819"/>
            <a:ext cx="6179816" cy="1095890"/>
          </a:xfrm>
        </p:spPr>
        <p:txBody>
          <a:bodyPr tIns="38808">
            <a:normAutofit/>
          </a:bodyPr>
          <a:lstStyle/>
          <a:p>
            <a: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4200"/>
              <a:t>Create a Password List 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A0A50E3-0E60-079C-9336-75596A948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624" y="2455894"/>
            <a:ext cx="5548777" cy="4175819"/>
          </a:xfrm>
        </p:spPr>
        <p:txBody>
          <a:bodyPr tIns="21168" anchor="ctr">
            <a:normAutofit/>
          </a:bodyPr>
          <a:lstStyle/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/>
              <a:t>For Brute-Force Attack, create a simple password list to use with Hydra for the brute-force attack.</a:t>
            </a:r>
            <a:endParaRPr lang="en-US" sz="1800"/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/>
              <a:t>Step 4.1: Create a text file with a list of common passwords (e.g., password123, qwerty, 123456).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 b="1" i="1"/>
              <a:t>nano ~/passwords.txt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/>
              <a:t>Step 4.2: Add a few common passwords into this file, one per line: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/>
              <a:t>123456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/>
              <a:t>password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800"/>
              <a:t>Step 4.3: Save and close the file.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75" name="Oval 112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70" name="Graphic 11269" descr="Unlock">
            <a:extLst>
              <a:ext uri="{FF2B5EF4-FFF2-40B4-BE49-F238E27FC236}">
                <a16:creationId xmlns:a16="http://schemas.microsoft.com/office/drawing/2014/main" id="{33384456-D968-8E31-1F3C-6C8B381B3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74529FA-C679-627A-7625-6BFED1B32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12" y="757819"/>
            <a:ext cx="6179816" cy="1095890"/>
          </a:xfrm>
        </p:spPr>
        <p:txBody>
          <a:bodyPr tIns="38808">
            <a:normAutofit/>
          </a:bodyPr>
          <a:lstStyle/>
          <a:p>
            <a: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3600" b="1"/>
              <a:t>Launch Hydra to Perform Brute-Force Attack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0A83673-574C-6C74-4346-19EE4B8AA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624" y="2455894"/>
            <a:ext cx="5548777" cy="4175819"/>
          </a:xfrm>
        </p:spPr>
        <p:txBody>
          <a:bodyPr vert="horz" lIns="0" tIns="1764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Use Hydra to try multiple passwords from the list against the SSH service.</a:t>
            </a:r>
            <a:endParaRPr lang="en-US" sz="1400"/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Step 5.1: Run Hydra with the test user and the password list to crack the SSH login.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 b="1"/>
              <a:t>hydra -l testuser -P ~/passwords.txt -t 4 -vV ssh://127.0.0.1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 b="1" u="sng"/>
              <a:t>Explanation: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-l testuser: Specifies the username (testuser) to target.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-P ~/passwords.txt: Specifies the path to the password list (~/passwords.txt).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-t 4: Specifies the number of parallel tasks.</a:t>
            </a:r>
          </a:p>
          <a:p>
            <a:pPr marL="107950" indent="0">
              <a:buClr>
                <a:srgbClr val="FF3366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-vV: Enables verbose output to show each attempted password.</a:t>
            </a:r>
          </a:p>
          <a:p>
            <a:pPr marL="431800" indent="-323850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400"/>
              <a:t>Step 5.2: Hydra will begin testing each password from the list and display which passwords were attempted.</a:t>
            </a:r>
          </a:p>
        </p:txBody>
      </p:sp>
      <p:sp>
        <p:nvSpPr>
          <p:cNvPr id="12306" name="Rectangle 1230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308" name="Oval 1230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303" name="Graphic 12302" descr="Lock">
            <a:extLst>
              <a:ext uri="{FF2B5EF4-FFF2-40B4-BE49-F238E27FC236}">
                <a16:creationId xmlns:a16="http://schemas.microsoft.com/office/drawing/2014/main" id="{0AEEF8AC-5226-D9A7-805A-2BC5D0BAA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CA71E039-2C56-E8A8-FADC-A0C74255E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812" y="757819"/>
            <a:ext cx="6179816" cy="1095890"/>
          </a:xfrm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4200"/>
              <a:t>Review the results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47560C4-EEB9-7DF0-6DE2-734CD8861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624" y="2455894"/>
            <a:ext cx="5548777" cy="4175819"/>
          </a:xfrm>
        </p:spPr>
        <p:txBody>
          <a:bodyPr tIns="22932" anchor="ctr">
            <a:normAutofit/>
          </a:bodyPr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dirty="0"/>
              <a:t>Once the attack completes, Hydra will report the successfully cracked password.</a:t>
            </a:r>
            <a:endParaRPr lang="en-US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b="1" dirty="0"/>
              <a:t>Example Output: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dirty="0"/>
              <a:t>[22][ssh] host: 127.0.0.1   login: </a:t>
            </a:r>
            <a:r>
              <a:rPr lang="en-IN" altLang="en-US" sz="2300" dirty="0" err="1"/>
              <a:t>testuser</a:t>
            </a:r>
            <a:r>
              <a:rPr lang="en-IN" altLang="en-US" sz="2300" dirty="0"/>
              <a:t>   password: </a:t>
            </a:r>
            <a:r>
              <a:rPr lang="en-IN" altLang="en-US" sz="2300" dirty="0" err="1"/>
              <a:t>weakpas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2300" dirty="0"/>
              <a:t>Step 6.1: Hydra will display the valid password it found after testing all the options.</a:t>
            </a:r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23" name="Oval 133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318" name="Graphic 13317" descr="Disconnected">
            <a:extLst>
              <a:ext uri="{FF2B5EF4-FFF2-40B4-BE49-F238E27FC236}">
                <a16:creationId xmlns:a16="http://schemas.microsoft.com/office/drawing/2014/main" id="{C4F0A155-F437-BF67-D593-60B5EFE6D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F2FE08A6-68AC-83D9-8AB8-02BBB9269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042" y="402482"/>
            <a:ext cx="8694540" cy="1461188"/>
          </a:xfrm>
        </p:spPr>
        <p:txBody>
          <a:bodyPr tIns="38808">
            <a:norm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5200"/>
              <a:t>Secure the SSH Server</a:t>
            </a:r>
          </a:p>
        </p:txBody>
      </p:sp>
      <p:sp>
        <p:nvSpPr>
          <p:cNvPr id="1434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174" y="1848993"/>
            <a:ext cx="8974276" cy="20159"/>
          </a:xfrm>
          <a:custGeom>
            <a:avLst/>
            <a:gdLst>
              <a:gd name="connsiteX0" fmla="*/ 0 w 8974276"/>
              <a:gd name="connsiteY0" fmla="*/ 0 h 20159"/>
              <a:gd name="connsiteX1" fmla="*/ 600586 w 8974276"/>
              <a:gd name="connsiteY1" fmla="*/ 0 h 20159"/>
              <a:gd name="connsiteX2" fmla="*/ 1290915 w 8974276"/>
              <a:gd name="connsiteY2" fmla="*/ 0 h 20159"/>
              <a:gd name="connsiteX3" fmla="*/ 2070987 w 8974276"/>
              <a:gd name="connsiteY3" fmla="*/ 0 h 20159"/>
              <a:gd name="connsiteX4" fmla="*/ 2671573 w 8974276"/>
              <a:gd name="connsiteY4" fmla="*/ 0 h 20159"/>
              <a:gd name="connsiteX5" fmla="*/ 3361902 w 8974276"/>
              <a:gd name="connsiteY5" fmla="*/ 0 h 20159"/>
              <a:gd name="connsiteX6" fmla="*/ 4231716 w 8974276"/>
              <a:gd name="connsiteY6" fmla="*/ 0 h 20159"/>
              <a:gd name="connsiteX7" fmla="*/ 4742560 w 8974276"/>
              <a:gd name="connsiteY7" fmla="*/ 0 h 20159"/>
              <a:gd name="connsiteX8" fmla="*/ 5522631 w 8974276"/>
              <a:gd name="connsiteY8" fmla="*/ 0 h 20159"/>
              <a:gd name="connsiteX9" fmla="*/ 6033475 w 8974276"/>
              <a:gd name="connsiteY9" fmla="*/ 0 h 20159"/>
              <a:gd name="connsiteX10" fmla="*/ 6723804 w 8974276"/>
              <a:gd name="connsiteY10" fmla="*/ 0 h 20159"/>
              <a:gd name="connsiteX11" fmla="*/ 7503875 w 8974276"/>
              <a:gd name="connsiteY11" fmla="*/ 0 h 20159"/>
              <a:gd name="connsiteX12" fmla="*/ 7924976 w 8974276"/>
              <a:gd name="connsiteY12" fmla="*/ 0 h 20159"/>
              <a:gd name="connsiteX13" fmla="*/ 8346077 w 8974276"/>
              <a:gd name="connsiteY13" fmla="*/ 0 h 20159"/>
              <a:gd name="connsiteX14" fmla="*/ 8974276 w 8974276"/>
              <a:gd name="connsiteY14" fmla="*/ 0 h 20159"/>
              <a:gd name="connsiteX15" fmla="*/ 8974276 w 8974276"/>
              <a:gd name="connsiteY15" fmla="*/ 20159 h 20159"/>
              <a:gd name="connsiteX16" fmla="*/ 8194204 w 8974276"/>
              <a:gd name="connsiteY16" fmla="*/ 20159 h 20159"/>
              <a:gd name="connsiteX17" fmla="*/ 7503875 w 8974276"/>
              <a:gd name="connsiteY17" fmla="*/ 20159 h 20159"/>
              <a:gd name="connsiteX18" fmla="*/ 6903289 w 8974276"/>
              <a:gd name="connsiteY18" fmla="*/ 20159 h 20159"/>
              <a:gd name="connsiteX19" fmla="*/ 6123218 w 8974276"/>
              <a:gd name="connsiteY19" fmla="*/ 20159 h 20159"/>
              <a:gd name="connsiteX20" fmla="*/ 5432889 w 8974276"/>
              <a:gd name="connsiteY20" fmla="*/ 20159 h 20159"/>
              <a:gd name="connsiteX21" fmla="*/ 4563074 w 8974276"/>
              <a:gd name="connsiteY21" fmla="*/ 20159 h 20159"/>
              <a:gd name="connsiteX22" fmla="*/ 3693260 w 8974276"/>
              <a:gd name="connsiteY22" fmla="*/ 20159 h 20159"/>
              <a:gd name="connsiteX23" fmla="*/ 2913188 w 8974276"/>
              <a:gd name="connsiteY23" fmla="*/ 20159 h 20159"/>
              <a:gd name="connsiteX24" fmla="*/ 2133116 w 8974276"/>
              <a:gd name="connsiteY24" fmla="*/ 20159 h 20159"/>
              <a:gd name="connsiteX25" fmla="*/ 1353045 w 8974276"/>
              <a:gd name="connsiteY25" fmla="*/ 20159 h 20159"/>
              <a:gd name="connsiteX26" fmla="*/ 842201 w 8974276"/>
              <a:gd name="connsiteY26" fmla="*/ 20159 h 20159"/>
              <a:gd name="connsiteX27" fmla="*/ 0 w 8974276"/>
              <a:gd name="connsiteY27" fmla="*/ 20159 h 20159"/>
              <a:gd name="connsiteX28" fmla="*/ 0 w 8974276"/>
              <a:gd name="connsiteY28" fmla="*/ 0 h 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974276" h="20159" fill="none" extrusionOk="0">
                <a:moveTo>
                  <a:pt x="0" y="0"/>
                </a:moveTo>
                <a:cubicBezTo>
                  <a:pt x="166292" y="-24804"/>
                  <a:pt x="387390" y="-23566"/>
                  <a:pt x="600586" y="0"/>
                </a:cubicBezTo>
                <a:cubicBezTo>
                  <a:pt x="813782" y="23566"/>
                  <a:pt x="1017575" y="11328"/>
                  <a:pt x="1290915" y="0"/>
                </a:cubicBezTo>
                <a:cubicBezTo>
                  <a:pt x="1564255" y="-11328"/>
                  <a:pt x="1732327" y="-13914"/>
                  <a:pt x="2070987" y="0"/>
                </a:cubicBezTo>
                <a:cubicBezTo>
                  <a:pt x="2409647" y="13914"/>
                  <a:pt x="2514543" y="-29456"/>
                  <a:pt x="2671573" y="0"/>
                </a:cubicBezTo>
                <a:cubicBezTo>
                  <a:pt x="2828603" y="29456"/>
                  <a:pt x="3148091" y="31473"/>
                  <a:pt x="3361902" y="0"/>
                </a:cubicBezTo>
                <a:cubicBezTo>
                  <a:pt x="3575713" y="-31473"/>
                  <a:pt x="3879587" y="-10454"/>
                  <a:pt x="4231716" y="0"/>
                </a:cubicBezTo>
                <a:cubicBezTo>
                  <a:pt x="4583845" y="10454"/>
                  <a:pt x="4500381" y="-4882"/>
                  <a:pt x="4742560" y="0"/>
                </a:cubicBezTo>
                <a:cubicBezTo>
                  <a:pt x="4984739" y="4882"/>
                  <a:pt x="5324139" y="34484"/>
                  <a:pt x="5522631" y="0"/>
                </a:cubicBezTo>
                <a:cubicBezTo>
                  <a:pt x="5721123" y="-34484"/>
                  <a:pt x="5806715" y="9078"/>
                  <a:pt x="6033475" y="0"/>
                </a:cubicBezTo>
                <a:cubicBezTo>
                  <a:pt x="6260235" y="-9078"/>
                  <a:pt x="6578201" y="20058"/>
                  <a:pt x="6723804" y="0"/>
                </a:cubicBezTo>
                <a:cubicBezTo>
                  <a:pt x="6869407" y="-20058"/>
                  <a:pt x="7310682" y="2334"/>
                  <a:pt x="7503875" y="0"/>
                </a:cubicBezTo>
                <a:cubicBezTo>
                  <a:pt x="7697068" y="-2334"/>
                  <a:pt x="7781436" y="13405"/>
                  <a:pt x="7924976" y="0"/>
                </a:cubicBezTo>
                <a:cubicBezTo>
                  <a:pt x="8068516" y="-13405"/>
                  <a:pt x="8226759" y="10528"/>
                  <a:pt x="8346077" y="0"/>
                </a:cubicBezTo>
                <a:cubicBezTo>
                  <a:pt x="8465395" y="-10528"/>
                  <a:pt x="8810829" y="6661"/>
                  <a:pt x="8974276" y="0"/>
                </a:cubicBezTo>
                <a:cubicBezTo>
                  <a:pt x="8975140" y="4980"/>
                  <a:pt x="8973745" y="15497"/>
                  <a:pt x="8974276" y="20159"/>
                </a:cubicBezTo>
                <a:cubicBezTo>
                  <a:pt x="8699318" y="-3249"/>
                  <a:pt x="8447378" y="52369"/>
                  <a:pt x="8194204" y="20159"/>
                </a:cubicBezTo>
                <a:cubicBezTo>
                  <a:pt x="7941030" y="-12051"/>
                  <a:pt x="7741578" y="21134"/>
                  <a:pt x="7503875" y="20159"/>
                </a:cubicBezTo>
                <a:cubicBezTo>
                  <a:pt x="7266172" y="19184"/>
                  <a:pt x="7188109" y="44512"/>
                  <a:pt x="6903289" y="20159"/>
                </a:cubicBezTo>
                <a:cubicBezTo>
                  <a:pt x="6618469" y="-4194"/>
                  <a:pt x="6284300" y="-18677"/>
                  <a:pt x="6123218" y="20159"/>
                </a:cubicBezTo>
                <a:cubicBezTo>
                  <a:pt x="5962136" y="58995"/>
                  <a:pt x="5692124" y="47304"/>
                  <a:pt x="5432889" y="20159"/>
                </a:cubicBezTo>
                <a:cubicBezTo>
                  <a:pt x="5173654" y="-6986"/>
                  <a:pt x="4878157" y="-22180"/>
                  <a:pt x="4563074" y="20159"/>
                </a:cubicBezTo>
                <a:cubicBezTo>
                  <a:pt x="4247992" y="62498"/>
                  <a:pt x="3916884" y="46079"/>
                  <a:pt x="3693260" y="20159"/>
                </a:cubicBezTo>
                <a:cubicBezTo>
                  <a:pt x="3469636" y="-5761"/>
                  <a:pt x="3270296" y="40643"/>
                  <a:pt x="2913188" y="20159"/>
                </a:cubicBezTo>
                <a:cubicBezTo>
                  <a:pt x="2556080" y="-325"/>
                  <a:pt x="2357500" y="46404"/>
                  <a:pt x="2133116" y="20159"/>
                </a:cubicBezTo>
                <a:cubicBezTo>
                  <a:pt x="1908732" y="-6086"/>
                  <a:pt x="1586604" y="18051"/>
                  <a:pt x="1353045" y="20159"/>
                </a:cubicBezTo>
                <a:cubicBezTo>
                  <a:pt x="1119486" y="22267"/>
                  <a:pt x="1034265" y="7597"/>
                  <a:pt x="842201" y="20159"/>
                </a:cubicBezTo>
                <a:cubicBezTo>
                  <a:pt x="650137" y="32721"/>
                  <a:pt x="184422" y="26941"/>
                  <a:pt x="0" y="20159"/>
                </a:cubicBezTo>
                <a:cubicBezTo>
                  <a:pt x="1005" y="14381"/>
                  <a:pt x="940" y="4962"/>
                  <a:pt x="0" y="0"/>
                </a:cubicBezTo>
                <a:close/>
              </a:path>
              <a:path w="8974276" h="20159" stroke="0" extrusionOk="0">
                <a:moveTo>
                  <a:pt x="0" y="0"/>
                </a:moveTo>
                <a:cubicBezTo>
                  <a:pt x="144422" y="16250"/>
                  <a:pt x="478464" y="1403"/>
                  <a:pt x="600586" y="0"/>
                </a:cubicBezTo>
                <a:cubicBezTo>
                  <a:pt x="722708" y="-1403"/>
                  <a:pt x="818531" y="-16117"/>
                  <a:pt x="1021687" y="0"/>
                </a:cubicBezTo>
                <a:cubicBezTo>
                  <a:pt x="1224843" y="16117"/>
                  <a:pt x="1467451" y="32888"/>
                  <a:pt x="1891501" y="0"/>
                </a:cubicBezTo>
                <a:cubicBezTo>
                  <a:pt x="2315551" y="-32888"/>
                  <a:pt x="2226053" y="29411"/>
                  <a:pt x="2492087" y="0"/>
                </a:cubicBezTo>
                <a:cubicBezTo>
                  <a:pt x="2758121" y="-29411"/>
                  <a:pt x="2926098" y="-23291"/>
                  <a:pt x="3092674" y="0"/>
                </a:cubicBezTo>
                <a:cubicBezTo>
                  <a:pt x="3259250" y="23291"/>
                  <a:pt x="3755917" y="-21280"/>
                  <a:pt x="3962488" y="0"/>
                </a:cubicBezTo>
                <a:cubicBezTo>
                  <a:pt x="4169059" y="21280"/>
                  <a:pt x="4370581" y="-641"/>
                  <a:pt x="4473331" y="0"/>
                </a:cubicBezTo>
                <a:cubicBezTo>
                  <a:pt x="4576081" y="641"/>
                  <a:pt x="5154732" y="6658"/>
                  <a:pt x="5343146" y="0"/>
                </a:cubicBezTo>
                <a:cubicBezTo>
                  <a:pt x="5531560" y="-6658"/>
                  <a:pt x="5898845" y="-4229"/>
                  <a:pt x="6212960" y="0"/>
                </a:cubicBezTo>
                <a:cubicBezTo>
                  <a:pt x="6527075" y="4229"/>
                  <a:pt x="6698755" y="-18559"/>
                  <a:pt x="6903289" y="0"/>
                </a:cubicBezTo>
                <a:cubicBezTo>
                  <a:pt x="7107823" y="18559"/>
                  <a:pt x="7480389" y="36157"/>
                  <a:pt x="7773104" y="0"/>
                </a:cubicBezTo>
                <a:cubicBezTo>
                  <a:pt x="8065820" y="-36157"/>
                  <a:pt x="8239902" y="964"/>
                  <a:pt x="8373690" y="0"/>
                </a:cubicBezTo>
                <a:cubicBezTo>
                  <a:pt x="8507478" y="-964"/>
                  <a:pt x="8713268" y="22725"/>
                  <a:pt x="8974276" y="0"/>
                </a:cubicBezTo>
                <a:cubicBezTo>
                  <a:pt x="8974621" y="9051"/>
                  <a:pt x="8974315" y="13764"/>
                  <a:pt x="8974276" y="20159"/>
                </a:cubicBezTo>
                <a:cubicBezTo>
                  <a:pt x="8724149" y="27323"/>
                  <a:pt x="8615348" y="628"/>
                  <a:pt x="8283947" y="20159"/>
                </a:cubicBezTo>
                <a:cubicBezTo>
                  <a:pt x="7952546" y="39690"/>
                  <a:pt x="7745156" y="43189"/>
                  <a:pt x="7593618" y="20159"/>
                </a:cubicBezTo>
                <a:cubicBezTo>
                  <a:pt x="7442080" y="-2871"/>
                  <a:pt x="7037419" y="44082"/>
                  <a:pt x="6723804" y="20159"/>
                </a:cubicBezTo>
                <a:cubicBezTo>
                  <a:pt x="6410189" y="-3764"/>
                  <a:pt x="6244694" y="25386"/>
                  <a:pt x="6033475" y="20159"/>
                </a:cubicBezTo>
                <a:cubicBezTo>
                  <a:pt x="5822256" y="14932"/>
                  <a:pt x="5767540" y="24892"/>
                  <a:pt x="5612374" y="20159"/>
                </a:cubicBezTo>
                <a:cubicBezTo>
                  <a:pt x="5457208" y="15426"/>
                  <a:pt x="5206963" y="14316"/>
                  <a:pt x="5101531" y="20159"/>
                </a:cubicBezTo>
                <a:cubicBezTo>
                  <a:pt x="4996099" y="26002"/>
                  <a:pt x="4610998" y="-20487"/>
                  <a:pt x="4231716" y="20159"/>
                </a:cubicBezTo>
                <a:cubicBezTo>
                  <a:pt x="3852434" y="60805"/>
                  <a:pt x="3780038" y="18973"/>
                  <a:pt x="3541387" y="20159"/>
                </a:cubicBezTo>
                <a:cubicBezTo>
                  <a:pt x="3302736" y="21345"/>
                  <a:pt x="3171257" y="3853"/>
                  <a:pt x="3030544" y="20159"/>
                </a:cubicBezTo>
                <a:cubicBezTo>
                  <a:pt x="2889831" y="36465"/>
                  <a:pt x="2606062" y="39269"/>
                  <a:pt x="2340215" y="20159"/>
                </a:cubicBezTo>
                <a:cubicBezTo>
                  <a:pt x="2074368" y="1049"/>
                  <a:pt x="2121463" y="37109"/>
                  <a:pt x="1919114" y="20159"/>
                </a:cubicBezTo>
                <a:cubicBezTo>
                  <a:pt x="1716765" y="3209"/>
                  <a:pt x="1683550" y="16874"/>
                  <a:pt x="1498014" y="20159"/>
                </a:cubicBezTo>
                <a:cubicBezTo>
                  <a:pt x="1312478" y="23444"/>
                  <a:pt x="981544" y="5974"/>
                  <a:pt x="807685" y="20159"/>
                </a:cubicBezTo>
                <a:cubicBezTo>
                  <a:pt x="633826" y="34344"/>
                  <a:pt x="213205" y="58480"/>
                  <a:pt x="0" y="20159"/>
                </a:cubicBezTo>
                <a:cubicBezTo>
                  <a:pt x="685" y="15408"/>
                  <a:pt x="-736" y="507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C33023C-2EC6-B02A-BC35-D79DACE90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042" y="2126788"/>
            <a:ext cx="8694540" cy="4686999"/>
          </a:xfrm>
        </p:spPr>
        <p:txBody>
          <a:bodyPr tIns="19404">
            <a:normAutofit/>
          </a:bodyPr>
          <a:lstStyle/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/>
              <a:t>To mitigate such attacks, consider securing your SSH server with the following steps: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 b="1"/>
              <a:t>Step 7.1: Use SSH keys instead of passwords.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/>
              <a:t>Disable password authentication by modifying the /etc/ssh/sshd_config file.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/>
              <a:t>Set PasswordAuthentication no.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/>
              <a:t>Restart the SSH service: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 i="1"/>
              <a:t>sudo systemctl restart ssh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 b="1"/>
              <a:t>Step 7.2: Implement fail2ban to block IP addresses that attempt too many invalid login attempts</a:t>
            </a:r>
            <a:r>
              <a:rPr lang="en-IN" altLang="en-US" sz="1900"/>
              <a:t>.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 i="1"/>
              <a:t>sudo apt install fail2ban</a:t>
            </a:r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altLang="en-US" sz="1900"/>
              <a:t>This will help prevent brute-force attacks from continuing by temporarily banning IPs that make repeated invalid login attempts.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Application>Microsoft Office PowerPoint</Application>
  <PresentationFormat>Custom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Office Theme</vt:lpstr>
      <vt:lpstr>Office Theme</vt:lpstr>
      <vt:lpstr>Office Theme</vt:lpstr>
      <vt:lpstr>HYDRA</vt:lpstr>
      <vt:lpstr>PROBLEM STATEMENT</vt:lpstr>
      <vt:lpstr>PROCEDURE</vt:lpstr>
      <vt:lpstr>Install OpenSSH Server </vt:lpstr>
      <vt:lpstr>Create a Test User</vt:lpstr>
      <vt:lpstr>Create a Password List </vt:lpstr>
      <vt:lpstr>Launch Hydra to Perform Brute-Force Attack</vt:lpstr>
      <vt:lpstr>Review the results</vt:lpstr>
      <vt:lpstr>Secure the SSH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yuvapriya s</dc:creator>
  <cp:lastModifiedBy>yuvapriya s</cp:lastModifiedBy>
  <cp:revision>75</cp:revision>
  <cp:lastPrinted>1601-01-01T00:00:00Z</cp:lastPrinted>
  <dcterms:created xsi:type="dcterms:W3CDTF">2025-04-17T17:47:29Z</dcterms:created>
  <dcterms:modified xsi:type="dcterms:W3CDTF">2025-04-17T18:31:24Z</dcterms:modified>
</cp:coreProperties>
</file>