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6" r:id="rId1"/>
    <p:sldMasterId id="2147483657" r:id="rId2"/>
    <p:sldMasterId id="2147483658" r:id="rId3"/>
  </p:sldMasterIdLst>
  <p:notesMasterIdLst>
    <p:notesMasterId r:id="rId20"/>
  </p:notesMasterIdLst>
  <p:sldIdLst>
    <p:sldId id="256" r:id="rId4"/>
    <p:sldId id="25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9" r:id="rId15"/>
    <p:sldId id="300" r:id="rId16"/>
    <p:sldId id="297" r:id="rId17"/>
    <p:sldId id="298" r:id="rId18"/>
    <p:sldId id="274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ndara" panose="020E0502030303020204" pitchFamily="34" charset="0"/>
      <p:regular r:id="rId25"/>
      <p:bold r:id="rId26"/>
      <p:italic r:id="rId27"/>
      <p:boldItalic r:id="rId28"/>
    </p:embeddedFont>
    <p:embeddedFont>
      <p:font typeface="Corbel" panose="020B0503020204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74"/>
  </p:normalViewPr>
  <p:slideViewPr>
    <p:cSldViewPr snapToGrid="0">
      <p:cViewPr varScale="1">
        <p:scale>
          <a:sx n="105" d="100"/>
          <a:sy n="105" d="100"/>
        </p:scale>
        <p:origin x="84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2465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8810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5411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5005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7697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5957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8281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0688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051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9659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7071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468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0626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2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" descr="E:\Brand &amp; all that\Greatlearning Logo\Greatlearning Logo.jpg"/>
          <p:cNvPicPr preferRelativeResize="0"/>
          <p:nvPr/>
        </p:nvPicPr>
        <p:blipFill rotWithShape="1">
          <a:blip r:embed="rId8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8" descr="E:\Brand &amp; all that\Greatlearning Logo\Greatlearning Logo.jpg"/>
          <p:cNvPicPr preferRelativeResize="0"/>
          <p:nvPr/>
        </p:nvPicPr>
        <p:blipFill rotWithShape="1">
          <a:blip r:embed="rId3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0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0" descr="E:\Brand &amp; all that\Greatlearning Logo\Greatlearning Logo.jpg"/>
          <p:cNvPicPr preferRelativeResize="0"/>
          <p:nvPr/>
        </p:nvPicPr>
        <p:blipFill rotWithShape="1">
          <a:blip r:embed="rId3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ctrTitle"/>
          </p:nvPr>
        </p:nvSpPr>
        <p:spPr>
          <a:xfrm>
            <a:off x="2209800" y="269398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sz="4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 lang="en-IN" sz="4400" b="0" i="0" u="none" strike="noStrike" cap="none" dirty="0">
              <a:solidFill>
                <a:schemeClr val="dk1"/>
              </a:solidFill>
              <a:cs typeface="Calibri" panose="020F0502020204030204" pitchFamily="34" charset="0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3200" u="sng" dirty="0">
                <a:latin typeface="Calibri"/>
                <a:cs typeface="Calibri"/>
                <a:sym typeface="Calibri"/>
              </a:rPr>
              <a:t>Substitute &amp; Replace in Excel</a:t>
            </a: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buSzPts val="2400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When we know the text to be replaced we use Substitute function.</a:t>
            </a:r>
          </a:p>
          <a:p>
            <a:pPr marL="876300" lvl="1" indent="-342900">
              <a:buSzPts val="2400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Syntax : =SUBSTITUTE(Cell name , ”Old text”, ”New text”, Instance)</a:t>
            </a:r>
          </a:p>
          <a:p>
            <a:pPr marL="876300" lvl="1" indent="-342900">
              <a:buSzPts val="2400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Example : = SUBSTITUTE(C1,”Hello”,”Hi”) 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 Hello will be replaced by Hi</a:t>
            </a:r>
          </a:p>
          <a:p>
            <a:pPr marL="876300" lvl="1" indent="-342900">
              <a:buSzPts val="2400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Example : = SUBSTITUTE(C1,”Hello”,”Hi”,2) 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 2</a:t>
            </a:r>
            <a:r>
              <a:rPr lang="en-IN" sz="2000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nd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Hello will be replaced by Hi </a:t>
            </a:r>
          </a:p>
          <a:p>
            <a:pPr marL="876300" lvl="1" indent="-342900">
              <a:buSzPts val="2400"/>
            </a:pPr>
            <a:r>
              <a:rPr lang="en-IN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Substitute is CASE SENSITIVE</a:t>
            </a:r>
          </a:p>
          <a:p>
            <a:pPr marL="876300" lvl="1" indent="-342900">
              <a:buSzPts val="2400"/>
            </a:pP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19100" indent="-342900">
              <a:buSzPts val="2400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When we know the position of the text to be replaced we use Replace Function.</a:t>
            </a:r>
          </a:p>
          <a:p>
            <a:pPr marL="876300" lvl="1" indent="-342900">
              <a:buSzPts val="2400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Syntax : =REPLACE(Cell name , start number, number of characters , ”New text”)</a:t>
            </a:r>
          </a:p>
          <a:p>
            <a:pPr marL="876300" lvl="1" indent="-342900">
              <a:buSzPts val="2400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Example : = REPLACE(C1,4,3,”Hi”)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 Starting from 4</a:t>
            </a:r>
            <a:r>
              <a:rPr lang="en-IN" sz="2000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position &amp; length 3 will be replaced by Hi.</a:t>
            </a:r>
          </a:p>
        </p:txBody>
      </p:sp>
    </p:spTree>
    <p:extLst>
      <p:ext uri="{BB962C8B-B14F-4D97-AF65-F5344CB8AC3E}">
        <p14:creationId xmlns:p14="http://schemas.microsoft.com/office/powerpoint/2010/main" val="219905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3200" u="sng" dirty="0">
                <a:latin typeface="Calibri"/>
                <a:cs typeface="Calibri"/>
                <a:sym typeface="Calibri"/>
              </a:rPr>
              <a:t>Len &amp; Char in Excel</a:t>
            </a: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buSzPts val="2400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Len Function is used to calculate the length of the string</a:t>
            </a:r>
          </a:p>
          <a:p>
            <a:pPr marL="876300" lvl="1" indent="-342900">
              <a:buSzPts val="2400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Syntax : =LEN(“text”)</a:t>
            </a:r>
          </a:p>
          <a:p>
            <a:pPr marL="876300" lvl="1" indent="-342900">
              <a:buSzPts val="2400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Example : = LEN(“Bangalore”) 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 9</a:t>
            </a:r>
          </a:p>
          <a:p>
            <a:pPr marL="876300" lvl="1" indent="-342900">
              <a:buSzPts val="2400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Example : = LEN(“Goa”) 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 3</a:t>
            </a:r>
          </a:p>
          <a:p>
            <a:pPr marL="876300" lvl="1" indent="-342900">
              <a:buSzPts val="2400"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19100" indent="-342900">
              <a:buSzPts val="2400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We can retrieve the character from its ASCII value using char function.</a:t>
            </a:r>
          </a:p>
          <a:p>
            <a:pPr marL="876300" lvl="1" indent="-342900">
              <a:buSzPts val="2400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Syntax : =CHAR(ASCII Code)</a:t>
            </a:r>
          </a:p>
          <a:p>
            <a:pPr marL="876300" lvl="1" indent="-342900">
              <a:buSzPts val="2400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Example : = CHAR(65)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 a</a:t>
            </a:r>
          </a:p>
          <a:p>
            <a:pPr marL="876300" lvl="1" indent="-342900">
              <a:buSzPts val="2400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Example : = CHAR(64)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 @</a:t>
            </a:r>
          </a:p>
        </p:txBody>
      </p:sp>
    </p:spTree>
    <p:extLst>
      <p:ext uri="{BB962C8B-B14F-4D97-AF65-F5344CB8AC3E}">
        <p14:creationId xmlns:p14="http://schemas.microsoft.com/office/powerpoint/2010/main" val="180902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3200" u="sng" dirty="0">
                <a:latin typeface="Calibri"/>
                <a:cs typeface="Calibri"/>
                <a:sym typeface="Calibri"/>
              </a:rPr>
              <a:t>Round in Excel</a:t>
            </a: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buSzPts val="2400"/>
            </a:pPr>
            <a:r>
              <a:rPr lang="en-IN" sz="2100" dirty="0">
                <a:latin typeface="Calibri" panose="020F0502020204030204" pitchFamily="34" charset="0"/>
                <a:cs typeface="Calibri" panose="020F0502020204030204" pitchFamily="34" charset="0"/>
              </a:rPr>
              <a:t>It returns a number rounded to a given number of digits. The ROUND function can round to either left or right of the decimal point.</a:t>
            </a: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19100" indent="-342900">
              <a:buSzPts val="2400"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Syntax : </a:t>
            </a:r>
            <a:r>
              <a:rPr lang="en-IN" sz="2100" dirty="0"/>
              <a:t>=ROUND (number, number digit)</a:t>
            </a:r>
          </a:p>
          <a:p>
            <a:pPr fontAlgn="base"/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876300" lvl="1" indent="-342900">
              <a:buSzPts val="2400"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Example : = ROUND(6.7845,1) </a:t>
            </a: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  6.8 Rounding to nearest 1 decimal place</a:t>
            </a:r>
          </a:p>
          <a:p>
            <a:pPr marL="876300" lvl="1" indent="-342900">
              <a:buSzPts val="2400"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Example : = ROUND(6.7845,2) </a:t>
            </a: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  6.78 Rounding to nearest 2 decimal place</a:t>
            </a:r>
          </a:p>
          <a:p>
            <a:pPr marL="876300" lvl="1" indent="-342900">
              <a:buSzPts val="2400"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Example : = ROUND(6.7845,3) </a:t>
            </a: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  6.785 Rounding to nearest 3 decimal place</a:t>
            </a:r>
          </a:p>
          <a:p>
            <a:pPr marL="876300" lvl="1" indent="-342900">
              <a:buSzPts val="2400"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Example : = ROUND(6.7845,0) </a:t>
            </a: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  7 Rounding to nearest whole number</a:t>
            </a:r>
          </a:p>
          <a:p>
            <a:pPr marL="876300" lvl="1" indent="-342900">
              <a:buSzPts val="2400"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Example : = ROUND(9518.5,-1) </a:t>
            </a: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  9520 Rounding to nearest 10</a:t>
            </a:r>
          </a:p>
          <a:p>
            <a:pPr marL="876300" lvl="1" indent="-342900">
              <a:buSzPts val="2400"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Example : = ROUND(9518.5,-2) </a:t>
            </a: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  9500 Rounding to nearest 100</a:t>
            </a:r>
          </a:p>
          <a:p>
            <a:pPr marL="876300" lvl="1" indent="-342900">
              <a:buSzPts val="2400"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Example : = ROUND(9518.5,-3) </a:t>
            </a: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  10000 Rounding to nearest 1000</a:t>
            </a:r>
          </a:p>
        </p:txBody>
      </p:sp>
    </p:spTree>
    <p:extLst>
      <p:ext uri="{BB962C8B-B14F-4D97-AF65-F5344CB8AC3E}">
        <p14:creationId xmlns:p14="http://schemas.microsoft.com/office/powerpoint/2010/main" val="234306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3200" u="sng" dirty="0">
                <a:latin typeface="Calibri"/>
                <a:cs typeface="Calibri"/>
                <a:sym typeface="Calibri"/>
              </a:rPr>
              <a:t>Floor in Excel</a:t>
            </a: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buSzPts val="2400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It rounds a given number down to the nearest specified multiple.</a:t>
            </a:r>
          </a:p>
          <a:p>
            <a:pPr marL="419100" indent="-342900">
              <a:buSzPts val="2400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Syntax :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=FLOOR (number, multiple)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876300" lvl="1" indent="-342900">
              <a:buSzPts val="2400"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Example : =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FLOOR </a:t>
            </a: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(232,3) </a:t>
            </a: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  231 Rounding to nearest multiple of 3</a:t>
            </a:r>
          </a:p>
          <a:p>
            <a:pPr marL="876300" lvl="1" indent="-342900">
              <a:buSzPts val="2400"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Example : =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FLOOR </a:t>
            </a: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(324,2) </a:t>
            </a: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  324 Rounding to nearest multiple of 2</a:t>
            </a:r>
          </a:p>
          <a:p>
            <a:pPr marL="876300" lvl="1" indent="-342900">
              <a:buSzPts val="2400"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Example : =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FLOOR </a:t>
            </a: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(441,5) </a:t>
            </a: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  440 Rounding to nearest multiple of 5</a:t>
            </a:r>
          </a:p>
          <a:p>
            <a:pPr marL="876300" lvl="1" indent="-342900">
              <a:buSzPts val="2400"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Example : =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FLOOR </a:t>
            </a: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(654,100) </a:t>
            </a: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  700 Rounding to nearest multiple of 100</a:t>
            </a:r>
          </a:p>
          <a:p>
            <a:pPr marL="876300" lvl="1" indent="-342900">
              <a:buSzPts val="2400"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Example : =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FLOOR </a:t>
            </a: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(-7.8,-2) </a:t>
            </a: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  -6 Rounding to nearest nearest multiple of 2 in right.</a:t>
            </a:r>
          </a:p>
          <a:p>
            <a:pPr marL="876300" lvl="1" indent="-342900">
              <a:buSzPts val="2400"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Example : =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FLOOR </a:t>
            </a: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(-7.8,2) </a:t>
            </a: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  -8 Rounding to nearest multiple of 2 in left.</a:t>
            </a:r>
          </a:p>
          <a:p>
            <a:pPr marL="533400" lvl="1" indent="0">
              <a:buSzPts val="2400"/>
              <a:buNone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Note : This works only with the negative numbers</a:t>
            </a:r>
          </a:p>
        </p:txBody>
      </p:sp>
    </p:spTree>
    <p:extLst>
      <p:ext uri="{BB962C8B-B14F-4D97-AF65-F5344CB8AC3E}">
        <p14:creationId xmlns:p14="http://schemas.microsoft.com/office/powerpoint/2010/main" val="545300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3200" u="sng" dirty="0">
                <a:latin typeface="Calibri"/>
                <a:cs typeface="Calibri"/>
                <a:sym typeface="Calibri"/>
              </a:rPr>
              <a:t>AND &amp; OR in Excel</a:t>
            </a: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AND means when </a:t>
            </a:r>
            <a:r>
              <a:rPr lang="en-IN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of the conditions are True then only it is True other wise it is False.</a:t>
            </a:r>
          </a:p>
          <a:p>
            <a:pPr fontAlgn="base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OR means when </a:t>
            </a:r>
            <a:r>
              <a:rPr lang="en-IN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one of the condition is True then its True or when both of them are False then its False.</a:t>
            </a:r>
          </a:p>
          <a:p>
            <a:pPr fontAlgn="base"/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400" indent="0" fontAlgn="base">
              <a:buNone/>
            </a:pPr>
            <a:r>
              <a:rPr lang="en-IN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Below is the example of AND and OR operators</a:t>
            </a:r>
          </a:p>
          <a:p>
            <a:pPr fontAlgn="base"/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Type 3 : Using AND Operator</a:t>
            </a:r>
          </a:p>
          <a:p>
            <a:pPr lvl="1" fontAlgn="base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Example = =IF(AND([@Maths]&gt;40,[@Physics]&gt;40),"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Pass","Fail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")</a:t>
            </a:r>
          </a:p>
          <a:p>
            <a:pPr fontAlgn="base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Type 4 : Using OR Operator</a:t>
            </a:r>
          </a:p>
          <a:p>
            <a:pPr lvl="1" fontAlgn="base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Example = =IF(OR([@Maths]&gt;40,[@Physics]&gt;40),"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Pass","Fail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")</a:t>
            </a:r>
          </a:p>
          <a:p>
            <a:pPr marL="533400" lvl="1" indent="0">
              <a:buSzPts val="2400"/>
              <a:buNone/>
            </a:pP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97836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3200" u="sng" dirty="0">
                <a:latin typeface="Calibri"/>
                <a:cs typeface="Calibri"/>
                <a:sym typeface="Calibri"/>
              </a:rPr>
              <a:t>Conditional Formatting</a:t>
            </a: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buSzPts val="2400"/>
            </a:pPr>
            <a:r>
              <a:rPr lang="en-IN" sz="2400" dirty="0"/>
              <a:t>It enables you to highlight cells with a certain </a:t>
            </a:r>
            <a:r>
              <a:rPr lang="en-IN" sz="2400" dirty="0" err="1"/>
              <a:t>color</a:t>
            </a:r>
            <a:r>
              <a:rPr lang="en-IN" sz="2400" dirty="0"/>
              <a:t>, depending on the cell's value.</a:t>
            </a:r>
          </a:p>
          <a:p>
            <a:pPr marL="876300" lvl="1" indent="-342900">
              <a:buSzPts val="2400"/>
            </a:pPr>
            <a:r>
              <a:rPr lang="en-IN" sz="2400" dirty="0"/>
              <a:t>With Highlight Cells Rules  we can highlight 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cells greater/less/equal/not equal than certain value.</a:t>
            </a:r>
          </a:p>
          <a:p>
            <a:pPr marL="876300" lvl="1" indent="-342900">
              <a:buSzPts val="2400"/>
            </a:pPr>
            <a:r>
              <a:rPr lang="en-IN" sz="2400" dirty="0"/>
              <a:t>With Top/Bottom Rules we can highlight top/bottom 10% cells , etc.</a:t>
            </a:r>
          </a:p>
          <a:p>
            <a:pPr marL="876300" lvl="1" indent="-342900">
              <a:buSzPts val="2400"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marL="533400" lvl="1" indent="0">
              <a:buSzPts val="2400"/>
              <a:buNone/>
            </a:pPr>
            <a:r>
              <a:rPr lang="en-IN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Conditional Formatting button is present in home tab of Excel.</a:t>
            </a:r>
          </a:p>
        </p:txBody>
      </p:sp>
    </p:spTree>
    <p:extLst>
      <p:ext uri="{BB962C8B-B14F-4D97-AF65-F5344CB8AC3E}">
        <p14:creationId xmlns:p14="http://schemas.microsoft.com/office/powerpoint/2010/main" val="1989175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/>
        </p:nvSpPr>
        <p:spPr>
          <a:xfrm>
            <a:off x="4368800" y="2967037"/>
            <a:ext cx="34544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imes New Roman"/>
              <a:buNone/>
            </a:pPr>
            <a:r>
              <a:rPr lang="en-IN" sz="5400" b="1" i="0" u="none" strike="noStrike" cap="none" dirty="0">
                <a:solidFill>
                  <a:schemeClr val="accent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The End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4000" b="0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 </a:t>
            </a:r>
            <a:endParaRPr sz="44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latin typeface="Calibri"/>
                <a:cs typeface="Calibri"/>
                <a:sym typeface="Calibri"/>
              </a:rPr>
              <a:t>Concatenate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latin typeface="Calibri"/>
                <a:cs typeface="Calibri"/>
                <a:sym typeface="Calibri"/>
              </a:rPr>
              <a:t>Left &amp; Right </a:t>
            </a:r>
          </a:p>
          <a:p>
            <a:pPr marL="342900" lvl="0" indent="-342900">
              <a:spcBef>
                <a:spcPts val="0"/>
              </a:spcBef>
              <a:buSzPts val="2400"/>
              <a:buFont typeface="Calibri"/>
              <a:buChar char="•"/>
            </a:pPr>
            <a:r>
              <a:rPr lang="en-US" sz="2400" dirty="0">
                <a:latin typeface="Calibri"/>
                <a:cs typeface="Calibri"/>
                <a:sym typeface="Calibri"/>
              </a:rPr>
              <a:t>Mid &amp; Trim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latin typeface="Calibri"/>
                <a:cs typeface="Calibri"/>
                <a:sym typeface="Calibri"/>
              </a:rPr>
              <a:t>Uppercase &amp; Lowercase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latin typeface="Calibri"/>
                <a:cs typeface="Calibri"/>
                <a:sym typeface="Calibri"/>
              </a:rPr>
              <a:t>Find &amp; Search</a:t>
            </a:r>
          </a:p>
          <a:p>
            <a:pPr marL="342900" indent="-342900">
              <a:spcBef>
                <a:spcPts val="0"/>
              </a:spcBef>
              <a:buSzPts val="2400"/>
              <a:buFont typeface="Calibri"/>
              <a:buChar char="•"/>
            </a:pPr>
            <a:r>
              <a:rPr lang="en-US" sz="2400" dirty="0">
                <a:latin typeface="Calibri"/>
                <a:cs typeface="Calibri"/>
                <a:sym typeface="Calibri"/>
              </a:rPr>
              <a:t>Substitute &amp; Replace </a:t>
            </a:r>
          </a:p>
          <a:p>
            <a:pPr marL="342900" indent="-342900">
              <a:spcBef>
                <a:spcPts val="0"/>
              </a:spcBef>
              <a:buSzPts val="2400"/>
              <a:buFont typeface="Calibri"/>
              <a:buChar char="•"/>
            </a:pPr>
            <a:r>
              <a:rPr lang="en-US" sz="2400" dirty="0">
                <a:latin typeface="Calibri"/>
                <a:cs typeface="Calibri"/>
                <a:sym typeface="Calibri"/>
              </a:rPr>
              <a:t>Len &amp; Char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latin typeface="Calibri"/>
                <a:cs typeface="Calibri"/>
                <a:sym typeface="Calibri"/>
              </a:rPr>
              <a:t>And &amp;  Or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latin typeface="Calibri"/>
                <a:cs typeface="Calibri"/>
                <a:sym typeface="Calibri"/>
              </a:rPr>
              <a:t>Round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latin typeface="Calibri"/>
                <a:cs typeface="Calibri"/>
                <a:sym typeface="Calibri"/>
              </a:rPr>
              <a:t>Floor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latin typeface="Calibri"/>
                <a:cs typeface="Calibri"/>
                <a:sym typeface="Calibri"/>
              </a:rPr>
              <a:t>Conditional formatting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ndara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endParaRPr sz="3200" b="0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3200" u="sng" dirty="0">
                <a:latin typeface="Calibri"/>
                <a:cs typeface="Calibri"/>
                <a:sym typeface="Calibri"/>
              </a:rPr>
              <a:t>Concatenate in Excel</a:t>
            </a: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i="0" u="none" strike="noStrike" cap="none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Concatenate function is used to Join the strings.</a:t>
            </a:r>
          </a:p>
          <a:p>
            <a:pPr marL="419100" indent="-342900">
              <a:buSzPts val="2400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Using Concatenate Function</a:t>
            </a:r>
          </a:p>
          <a:p>
            <a:pPr marL="876300" lvl="1" indent="-342900">
              <a:buSzPts val="2400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Example : = 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CONCATENATE(B8," ",C8," ",D8)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90600" lvl="1" indent="-457200">
              <a:buSzPts val="2400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“ ” is used to add space in between.</a:t>
            </a:r>
          </a:p>
        </p:txBody>
      </p:sp>
    </p:spTree>
    <p:extLst>
      <p:ext uri="{BB962C8B-B14F-4D97-AF65-F5344CB8AC3E}">
        <p14:creationId xmlns:p14="http://schemas.microsoft.com/office/powerpoint/2010/main" val="278252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3200" u="sng" dirty="0">
                <a:latin typeface="Calibri"/>
                <a:cs typeface="Calibri"/>
                <a:sym typeface="Calibri"/>
              </a:rPr>
              <a:t>Concatenate in Excel</a:t>
            </a: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90600" lvl="1" indent="-457200">
              <a:buSzPts val="2400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 indent="-342900">
              <a:buSzPts val="2400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Using ‘&amp;’ operator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76300" lvl="1" indent="-342900">
              <a:buSzPts val="2400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Example : =B8 &amp; " " &amp; C8 &amp; " " &amp; D8</a:t>
            </a:r>
          </a:p>
          <a:p>
            <a:pPr marL="876300" lvl="1" indent="-342900">
              <a:buSzPts val="2400"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19100" indent="-342900">
              <a:buSzPts val="2400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Concatenate String and numerical</a:t>
            </a:r>
          </a:p>
          <a:p>
            <a:pPr marL="876300" lvl="1" indent="-342900">
              <a:buSzPts val="2400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Example :  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="Your bill is " &amp; B16</a:t>
            </a:r>
          </a:p>
          <a:p>
            <a:pPr marL="876300" lvl="1" indent="-342900">
              <a:buSzPts val="2400"/>
            </a:pP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41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3200" u="sng" dirty="0">
                <a:latin typeface="Calibri"/>
                <a:cs typeface="Calibri"/>
                <a:sym typeface="Calibri"/>
              </a:rPr>
              <a:t>Left, Right in Excel</a:t>
            </a: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90600" lvl="1" indent="-457200">
              <a:buSzPts val="2400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 indent="-342900">
              <a:buSzPts val="2400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Left function returns the number of characters defined from the string from Left.</a:t>
            </a:r>
          </a:p>
          <a:p>
            <a:pPr marL="876300" lvl="1" indent="-342900">
              <a:buSzPts val="2400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Syntax : =LEFT(Text, number of characters)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76300" lvl="1" indent="-342900">
              <a:buSzPts val="2400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Example 1 : =LEFT([@Column name],3)</a:t>
            </a:r>
          </a:p>
          <a:p>
            <a:pPr marL="876300" lvl="1" indent="-342900">
              <a:buSzPts val="2400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Example 2 :  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=LEFT(“Text”, 3)</a:t>
            </a:r>
          </a:p>
          <a:p>
            <a:pPr marL="876300" lvl="1" indent="-342900">
              <a:buSzPts val="2400"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19100" indent="-342900">
              <a:buSzPts val="2400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Right function returns the number of characters defined from the string from Right.</a:t>
            </a:r>
          </a:p>
          <a:p>
            <a:pPr marL="876300" lvl="1" indent="-342900">
              <a:buSzPts val="2400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Syntax : =RIGHT(Text, number of characters)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76300" lvl="1" indent="-342900">
              <a:buSzPts val="2400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Example 1 : =RIGHT([@Column name],3)</a:t>
            </a:r>
          </a:p>
          <a:p>
            <a:pPr marL="876300" lvl="1" indent="-342900">
              <a:buSzPts val="2400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Example 2 :  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=RIGHT(“Text”, 3)</a:t>
            </a:r>
          </a:p>
          <a:p>
            <a:pPr marL="876300" lvl="1" indent="-342900">
              <a:buSzPts val="2400"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876300" lvl="1" indent="-342900">
              <a:buSzPts val="2400"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876300" lvl="1" indent="-342900">
              <a:buSzPts val="2400"/>
            </a:pP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480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3200" u="sng" dirty="0">
                <a:latin typeface="Calibri"/>
                <a:cs typeface="Calibri"/>
                <a:sym typeface="Calibri"/>
              </a:rPr>
              <a:t>Mid, in Excel</a:t>
            </a: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90600" lvl="1" indent="-457200">
              <a:buSzPts val="2400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 indent="-342900">
              <a:buSzPts val="2400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The Mid function returns a specified number of characters from the middle of a supplied text string.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876300" lvl="1" indent="-342900">
              <a:buSzPts val="2400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Syntax : =MID(Text, Starting Position, number of characters)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76300" lvl="1" indent="-342900">
              <a:buSzPts val="2400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Example 1 : =MID([@City],2,3) </a:t>
            </a:r>
          </a:p>
          <a:p>
            <a:pPr marL="876300" lvl="1" indent="-342900">
              <a:buSzPts val="2400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Example 2 :=MID("Aniruddha",2,3)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876300" lvl="1" indent="-342900">
              <a:buSzPts val="2400"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036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3200" u="sng" dirty="0">
                <a:latin typeface="Calibri"/>
                <a:cs typeface="Calibri"/>
                <a:sym typeface="Calibri"/>
              </a:rPr>
              <a:t>Trim in Excel</a:t>
            </a: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buSzPts val="2400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TRIM function returns a text value with the leading and trailing spaces removed. It is also used to remove unnecessary spaces between words in a string. </a:t>
            </a:r>
          </a:p>
          <a:p>
            <a:pPr marL="419100" indent="-342900">
              <a:buSzPts val="2400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76300" lvl="1" indent="-342900">
              <a:buSzPts val="2400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Syntax : =TRIM(“Text”)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76300" lvl="1" indent="-342900">
              <a:buSzPts val="2400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Example 1 : =TRIM("   Hello! How are you ??   ")</a:t>
            </a:r>
          </a:p>
          <a:p>
            <a:pPr marL="876300" lvl="1" indent="-342900">
              <a:buSzPts val="2400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Example 2 : =TRIM(“Hello!     How    are you???”)</a:t>
            </a:r>
          </a:p>
          <a:p>
            <a:pPr marL="876300" lvl="1" indent="-342900">
              <a:buSzPts val="2400"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3991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3200" u="sng" dirty="0">
                <a:latin typeface="Calibri"/>
                <a:cs typeface="Calibri"/>
                <a:sym typeface="Calibri"/>
              </a:rPr>
              <a:t>Lower &amp; Upper Case in Excel</a:t>
            </a: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buSzPts val="2400"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Lower Function coverts string in lower case.</a:t>
            </a:r>
          </a:p>
          <a:p>
            <a:pPr marL="876300" lvl="1" indent="-342900">
              <a:buSzPts val="2400"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Syntax : =LOWER(”Text”)</a:t>
            </a:r>
            <a:endParaRPr lang="en-IN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76300" lvl="1" indent="-342900">
              <a:buSzPts val="2400"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Example 1 : =LOWER(“HELLO! How are You?”)   </a:t>
            </a: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 hello! How are you?</a:t>
            </a: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876300" lvl="1" indent="-342900">
              <a:buSzPts val="2400"/>
            </a:pP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19100" indent="-342900">
              <a:buSzPts val="2400"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Upper Function coverts string in Upper case.</a:t>
            </a:r>
          </a:p>
          <a:p>
            <a:pPr marL="876300" lvl="1" indent="-342900">
              <a:buSzPts val="2400"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Syntax : =UPPER(”Text”)</a:t>
            </a:r>
            <a:endParaRPr lang="en-IN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76300" lvl="1" indent="-342900">
              <a:buSzPts val="2400"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Example 1 : =UPPER(“hello! How are You?”) </a:t>
            </a: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 HELLO! HOW ARE YOU?</a:t>
            </a:r>
          </a:p>
          <a:p>
            <a:pPr marL="876300" lvl="1" indent="-342900">
              <a:buSzPts val="2400"/>
            </a:pP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marL="419100" indent="-342900">
              <a:buSzPts val="2400"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Proper Function coverts string in Upper case.</a:t>
            </a:r>
          </a:p>
          <a:p>
            <a:pPr marL="876300" lvl="1" indent="-342900">
              <a:buSzPts val="2400"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Syntax : =PROPER(”Text”)</a:t>
            </a:r>
            <a:endParaRPr lang="en-IN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76300" lvl="1" indent="-342900">
              <a:buSzPts val="2400"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Example 1 : =PROPER(“hello! HOW are You?”) </a:t>
            </a: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 Hello! How Are You?</a:t>
            </a:r>
          </a:p>
        </p:txBody>
      </p:sp>
    </p:spTree>
    <p:extLst>
      <p:ext uri="{BB962C8B-B14F-4D97-AF65-F5344CB8AC3E}">
        <p14:creationId xmlns:p14="http://schemas.microsoft.com/office/powerpoint/2010/main" val="2273392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sz="3200" u="sng" dirty="0">
                <a:latin typeface="Calibri"/>
                <a:cs typeface="Calibri"/>
                <a:sym typeface="Calibri"/>
              </a:rPr>
              <a:t>Find &amp; Search in Excel</a:t>
            </a: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indent="-342900">
              <a:buSzPts val="2400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Find function is used to find position of the particular substring within a string.</a:t>
            </a:r>
          </a:p>
          <a:p>
            <a:pPr marL="876300" lvl="1" indent="-342900">
              <a:buSzPts val="2400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Syntax : =FIND(”Find </a:t>
            </a:r>
            <a:r>
              <a:rPr lang="en-IN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text”,”within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text”)</a:t>
            </a:r>
          </a:p>
          <a:p>
            <a:pPr marL="876300" lvl="1" indent="-342900">
              <a:buSzPts val="2400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Example : = FIND(“</a:t>
            </a:r>
            <a:r>
              <a:rPr lang="en-IN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Hello”,’’Hello!,How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are you?”) 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 1</a:t>
            </a:r>
          </a:p>
          <a:p>
            <a:pPr marL="876300" lvl="1" indent="-342900">
              <a:buSzPts val="2400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Example : = FIND(“</a:t>
            </a:r>
            <a:r>
              <a:rPr lang="en-IN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hello”,’’Hello!,How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are you?”) 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  ERROR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76300" lvl="1" indent="-342900">
              <a:buSzPts val="2400"/>
            </a:pPr>
            <a:r>
              <a:rPr lang="en-IN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Find is CASE SENSITIVE</a:t>
            </a:r>
          </a:p>
          <a:p>
            <a:pPr marL="876300" lvl="1" indent="-342900">
              <a:buSzPts val="2400"/>
            </a:pP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19100" indent="-342900">
              <a:buSzPts val="2400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Search Function converts string in Upper case.</a:t>
            </a:r>
          </a:p>
          <a:p>
            <a:pPr marL="876300" lvl="1" indent="-342900">
              <a:buSzPts val="2400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Syntax : =SEARCH(”Find </a:t>
            </a:r>
            <a:r>
              <a:rPr lang="en-IN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text”,”within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text”)</a:t>
            </a:r>
          </a:p>
          <a:p>
            <a:pPr marL="876300" lvl="1" indent="-342900">
              <a:buSzPts val="2400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Example : =SEARCH(“</a:t>
            </a:r>
            <a:r>
              <a:rPr lang="en-IN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hello”,’’Hello!,How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are you?”)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 1</a:t>
            </a:r>
          </a:p>
          <a:p>
            <a:pPr marL="876300" lvl="1" indent="-342900">
              <a:buSzPts val="2400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Example  : =SEARCH(”</a:t>
            </a:r>
            <a:r>
              <a:rPr lang="en-IN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l?o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“,”</a:t>
            </a:r>
            <a:r>
              <a:rPr lang="en-IN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Hello!,How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are you?”) 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 3 </a:t>
            </a:r>
          </a:p>
          <a:p>
            <a:pPr marL="876300" lvl="1" indent="-342900">
              <a:buSzPts val="2400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? Is used as any single character and * can be used as any series of characters</a:t>
            </a:r>
          </a:p>
          <a:p>
            <a:pPr marL="876300" lvl="1" indent="-342900">
              <a:buSzPts val="2400"/>
            </a:pPr>
            <a:r>
              <a:rPr lang="en-IN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Search is INCASE SENSITIVE</a:t>
            </a:r>
          </a:p>
          <a:p>
            <a:pPr marL="533400" lvl="1" indent="0">
              <a:buSzPts val="2400"/>
              <a:buNone/>
            </a:pP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85982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1170</Words>
  <Application>Microsoft Macintosh PowerPoint</Application>
  <PresentationFormat>Widescreen</PresentationFormat>
  <Paragraphs>134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Times New Roman</vt:lpstr>
      <vt:lpstr>Candara</vt:lpstr>
      <vt:lpstr>Corbel</vt:lpstr>
      <vt:lpstr>Calibri</vt:lpstr>
      <vt:lpstr>Arial</vt:lpstr>
      <vt:lpstr>Office Theme</vt:lpstr>
      <vt:lpstr>1_Office Theme</vt:lpstr>
      <vt:lpstr>5_Office Theme</vt:lpstr>
      <vt:lpstr>Data Cleaning</vt:lpstr>
      <vt:lpstr>Learning Objectives </vt:lpstr>
      <vt:lpstr>Concatenate in Excel</vt:lpstr>
      <vt:lpstr>Concatenate in Excel</vt:lpstr>
      <vt:lpstr>Left, Right in Excel</vt:lpstr>
      <vt:lpstr>Mid, in Excel</vt:lpstr>
      <vt:lpstr>Trim in Excel</vt:lpstr>
      <vt:lpstr>Lower &amp; Upper Case in Excel</vt:lpstr>
      <vt:lpstr>Find &amp; Search in Excel</vt:lpstr>
      <vt:lpstr>Substitute &amp; Replace in Excel</vt:lpstr>
      <vt:lpstr>Len &amp; Char in Excel</vt:lpstr>
      <vt:lpstr>Round in Excel</vt:lpstr>
      <vt:lpstr>Floor in Excel</vt:lpstr>
      <vt:lpstr>AND &amp; OR in Excel</vt:lpstr>
      <vt:lpstr>Conditional Formatting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 using Excel</dc:title>
  <cp:lastModifiedBy>Aniruddha kalbande</cp:lastModifiedBy>
  <cp:revision>56</cp:revision>
  <cp:lastPrinted>2019-03-07T13:38:42Z</cp:lastPrinted>
  <dcterms:modified xsi:type="dcterms:W3CDTF">2019-03-16T11:04:42Z</dcterms:modified>
</cp:coreProperties>
</file>