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  <p:sldMasterId id="2147483658" r:id="rId3"/>
  </p:sldMasterIdLst>
  <p:notesMasterIdLst>
    <p:notesMasterId r:id="rId22"/>
  </p:notesMasterIdLst>
  <p:sldIdLst>
    <p:sldId id="256" r:id="rId4"/>
    <p:sldId id="257" r:id="rId5"/>
    <p:sldId id="275" r:id="rId6"/>
    <p:sldId id="288" r:id="rId7"/>
    <p:sldId id="259" r:id="rId8"/>
    <p:sldId id="286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4" r:id="rId19"/>
    <p:sldId id="287" r:id="rId20"/>
    <p:sldId id="274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dara" panose="020E0502030303020204" pitchFamily="34" charset="0"/>
      <p:regular r:id="rId27"/>
      <p:bold r:id="rId28"/>
      <p:italic r:id="rId29"/>
      <p:boldItalic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2"/>
  </p:normalViewPr>
  <p:slideViewPr>
    <p:cSldViewPr snapToGrid="0">
      <p:cViewPr>
        <p:scale>
          <a:sx n="95" d="100"/>
          <a:sy n="95" d="100"/>
        </p:scale>
        <p:origin x="1216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34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584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71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25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18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0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2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699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01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214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87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7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55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91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8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8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2209800" y="26939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Wrangling using Excel</a:t>
            </a:r>
            <a:endParaRPr lang="en-IN" sz="4400" b="0" i="0" u="none" strike="noStrike" cap="none" dirty="0">
              <a:solidFill>
                <a:schemeClr val="dk1"/>
              </a:solidFill>
              <a:cs typeface="Calibri" panose="020F0502020204030204" pitchFamily="34" charset="0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Basic functions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Percentage function</a:t>
            </a:r>
            <a:endParaRPr lang="en-IN" sz="2800" b="1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1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By using percentage symbol ( % ) Example : =A1*50%</a:t>
            </a:r>
          </a:p>
          <a:p>
            <a:pPr marL="876300" lvl="1" indent="-342900">
              <a:buSzPts val="2400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2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By using percentage symbol ( % ) Example : =A1*(1+B1)</a:t>
            </a:r>
          </a:p>
          <a:p>
            <a:pPr marL="533400" lvl="1" indent="0">
              <a:buSzPts val="2400"/>
              <a:buNone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Here A1 =50 , B1=50% , you will get value as (A1+50% of A1)</a:t>
            </a: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67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Formula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Names in Formulas</a:t>
            </a:r>
            <a:endParaRPr lang="en-IN" sz="2800" b="1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fontAlgn="base"/>
            <a:r>
              <a:rPr lang="en-IN" sz="2400" dirty="0"/>
              <a:t>Named Constant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Select Range of Data 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On the Formulas tab, click Define Name. Give a name Say ‘Age’.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using this range of data use ‘Age’ name Example :   =Sum(Age)</a:t>
            </a:r>
          </a:p>
          <a:p>
            <a:pPr marL="876300" lvl="1" indent="-342900">
              <a:buSzPts val="2400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IN" sz="2400" dirty="0"/>
              <a:t>Named Range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On the Formulas tab, click Define Name. 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Enter Name , Enter value </a:t>
            </a:r>
            <a:r>
              <a:rPr lang="en-US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 save constant</a:t>
            </a:r>
          </a:p>
          <a:p>
            <a:pPr marL="876300" lvl="1" indent="-342900">
              <a:buSzPts val="2400"/>
            </a:pPr>
            <a:endParaRPr lang="en-IN" sz="2400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16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lvl="0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u="sng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Names in Formulas</a:t>
            </a:r>
            <a:endParaRPr lang="en-IN" sz="3200" u="sng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IN" sz="2400" dirty="0"/>
              <a:t>Named Constant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Select Range of Data 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On the Formulas tab, click Define Name. Give a name Say ‘Age’.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using this range of data use ‘Age’ name Example :   =Sum(Age)</a:t>
            </a:r>
          </a:p>
          <a:p>
            <a:pPr marL="876300" lvl="1" indent="-342900">
              <a:buSzPts val="2400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IN" sz="2400" dirty="0"/>
              <a:t>Named Range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On the Formulas tab, click Define Name. 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Enter Name , Enter value </a:t>
            </a:r>
            <a:r>
              <a:rPr lang="en-US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 save constant</a:t>
            </a:r>
          </a:p>
          <a:p>
            <a:pPr marL="876300" lvl="1" indent="-342900">
              <a:buSzPts val="2400"/>
            </a:pPr>
            <a:endParaRPr lang="en-IN" sz="2400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78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lvl="0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u="sng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Date and Time</a:t>
            </a:r>
            <a:endParaRPr lang="en-IN" sz="3200" u="sng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Steps to convert cell in Date and Time format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Select cell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Right click, and then click Format Cells.</a:t>
            </a:r>
            <a:endParaRPr lang="en-IN" sz="2400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the Category list, select Date, and select a Date format. 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Click OK.</a:t>
            </a:r>
          </a:p>
          <a:p>
            <a:pPr marL="533400" lvl="1" indent="0">
              <a:buSzPts val="2400"/>
              <a:buNone/>
            </a:pPr>
            <a:r>
              <a:rPr lang="en-IN" sz="2400" i="1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Custom Date and time formats can also be created.</a:t>
            </a:r>
          </a:p>
          <a:p>
            <a:pPr marL="533400" lvl="1" indent="0">
              <a:buSzPts val="2400"/>
              <a:buNone/>
            </a:pPr>
            <a:endParaRPr lang="en-IN" sz="2400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fontAlgn="base"/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 can also use </a:t>
            </a:r>
            <a:r>
              <a:rPr lang="en-IN" sz="2400" dirty="0"/>
              <a:t>DATE( year, month, day )</a:t>
            </a:r>
          </a:p>
          <a:p>
            <a:pPr marL="25400" indent="0" fontAlgn="base">
              <a:buNone/>
            </a:pPr>
            <a:r>
              <a:rPr lang="en-IN" sz="2400" i="1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Note : </a:t>
            </a: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The DATE function returns a serial date value. A serial date is how Excel stores dates 	internally and it represents the number of days since January 1, 1900.</a:t>
            </a:r>
            <a:endParaRPr lang="en-IN" sz="2400" i="1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0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lvl="0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u="sng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Sorting </a:t>
            </a:r>
            <a:endParaRPr lang="en-IN" sz="3200" u="sng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IN" sz="2400" dirty="0"/>
              <a:t>By </a:t>
            </a:r>
            <a:r>
              <a:rPr lang="en-IN" sz="2400" dirty="0" err="1"/>
              <a:t>Color</a:t>
            </a:r>
            <a:endParaRPr lang="en-IN" sz="2400" dirty="0"/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Select any cell of the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colored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column.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Go to Data Tab and hit Sort button.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Select column , in Sort on option select Cell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/ Font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0">
              <a:buSzPts val="2400"/>
              <a:buNone/>
            </a:pP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By multiple additions you can select priority of </a:t>
            </a:r>
            <a:r>
              <a:rPr lang="en-I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colors</a:t>
            </a: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as well.</a:t>
            </a:r>
          </a:p>
          <a:p>
            <a:pPr marL="533400" lvl="1" indent="0">
              <a:buSzPts val="2400"/>
              <a:buNone/>
            </a:pPr>
            <a:endParaRPr lang="en-I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/>
              <a:t>By values</a:t>
            </a:r>
          </a:p>
          <a:p>
            <a:pPr lvl="1" fontAlgn="base"/>
            <a:r>
              <a:rPr lang="en-US" sz="20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Ascending or descending order by clicking respective buttons</a:t>
            </a:r>
          </a:p>
          <a:p>
            <a:pPr lvl="1" fontAlgn="base"/>
            <a:r>
              <a:rPr lang="en-US" sz="20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Custom sort can also be done based on column priority</a:t>
            </a:r>
          </a:p>
          <a:p>
            <a:pPr lvl="1" fontAlgn="base"/>
            <a:endParaRPr lang="en-US" sz="2000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876300" lvl="1" indent="-342900">
              <a:buSzPts val="2400"/>
            </a:pPr>
            <a:endParaRPr lang="en-IN" sz="2400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53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lvl="0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u="sng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Filtering </a:t>
            </a:r>
            <a:endParaRPr lang="en-IN" sz="3200" u="sng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 fontAlgn="base">
              <a:buNone/>
            </a:pPr>
            <a:r>
              <a:rPr lang="en-IN" sz="2400" dirty="0"/>
              <a:t>It means to fetch out data with certain similar characteristics.</a:t>
            </a:r>
          </a:p>
          <a:p>
            <a:pPr fontAlgn="base"/>
            <a:r>
              <a:rPr lang="en-IN" sz="2400" dirty="0"/>
              <a:t>By cell </a:t>
            </a:r>
            <a:r>
              <a:rPr lang="en-IN" sz="2400" dirty="0" err="1"/>
              <a:t>color</a:t>
            </a:r>
            <a:endParaRPr lang="en-IN" sz="2400" dirty="0"/>
          </a:p>
          <a:p>
            <a:pPr fontAlgn="base"/>
            <a:r>
              <a:rPr lang="en-IN" sz="2400" dirty="0"/>
              <a:t>By font </a:t>
            </a:r>
            <a:r>
              <a:rPr lang="en-IN" sz="2400" dirty="0" err="1"/>
              <a:t>color</a:t>
            </a:r>
            <a:endParaRPr lang="en-IN" sz="2400" dirty="0"/>
          </a:p>
          <a:p>
            <a:pPr fontAlgn="base"/>
            <a:r>
              <a:rPr lang="en-IN" sz="2400" dirty="0"/>
              <a:t>By value</a:t>
            </a:r>
          </a:p>
          <a:p>
            <a:pPr lvl="1" fontAlgn="base"/>
            <a:r>
              <a:rPr lang="en-IN" sz="2400" dirty="0"/>
              <a:t>By text values , alphabetically </a:t>
            </a:r>
          </a:p>
          <a:p>
            <a:pPr lvl="1" fontAlgn="base"/>
            <a:r>
              <a:rPr lang="en-IN" sz="2400" dirty="0"/>
              <a:t>By numerical values ( = , != , &gt;= , &lt;= ,&gt; ,&lt; )</a:t>
            </a:r>
          </a:p>
          <a:p>
            <a:pPr marL="25400" indent="0" fontAlgn="base">
              <a:buNone/>
            </a:pPr>
            <a:endParaRPr lang="en-IN" sz="2400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5400" indent="0" fontAlgn="base">
              <a:buNone/>
            </a:pPr>
            <a:r>
              <a:rPr lang="en-IN" sz="2400" i="1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filtering we can also use AND and OR functions.</a:t>
            </a:r>
          </a:p>
          <a:p>
            <a:pPr marL="25400" indent="0" fontAlgn="base">
              <a:buNone/>
            </a:pPr>
            <a:r>
              <a:rPr lang="en-IN" sz="2400" dirty="0"/>
              <a:t>Hit filter button or (control + shift + L for ) filter buttons</a:t>
            </a:r>
          </a:p>
          <a:p>
            <a:pPr marL="25400" indent="0" fontAlgn="base">
              <a:buNone/>
            </a:pPr>
            <a:endParaRPr lang="en-IN" sz="2400" i="1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04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lvl="0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u="sng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If Else in Excel</a:t>
            </a:r>
            <a:endParaRPr lang="en-IN" sz="3200" u="sng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Type 1 : Checking condition on column (C7) and id True , assigning 5 or else 0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=IF(C7="India",5,0)</a:t>
            </a:r>
          </a:p>
          <a:p>
            <a:pPr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Type 2 : Checking condition on column (C7) and id True , assigning Eligible or else Not Eligible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assigning string value.</a:t>
            </a:r>
          </a:p>
          <a:p>
            <a:pPr lvl="1"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=IF(C16="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India","Eligible","Not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Eligible")</a:t>
            </a:r>
          </a:p>
          <a:p>
            <a:pPr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Type 3 : Using AND Operator</a:t>
            </a:r>
          </a:p>
          <a:p>
            <a:pPr lvl="1"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= =IF(AND([@Maths]&gt;40,[@Physics]&gt;40),"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Pass","Fail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Type 4 : Using OR Operator</a:t>
            </a:r>
          </a:p>
          <a:p>
            <a:pPr lvl="1"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= =IF(OR([@Maths]&gt;40,[@Physics]&gt;40),"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Pass","Fail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fontAlgn="base"/>
            <a:endParaRPr lang="en-IN" sz="2400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27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lvl="0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u="sng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General Functions used in Descriptive Statistics  </a:t>
            </a:r>
            <a:endParaRPr lang="en-IN" sz="3200" u="sng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478331-96AB-8545-993F-409CF384A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6291"/>
              </p:ext>
            </p:extLst>
          </p:nvPr>
        </p:nvGraphicFramePr>
        <p:xfrm>
          <a:off x="609600" y="1638141"/>
          <a:ext cx="10972800" cy="3230880"/>
        </p:xfrm>
        <a:graphic>
          <a:graphicData uri="http://schemas.openxmlformats.org/drawingml/2006/table">
            <a:tbl>
              <a:tblPr/>
              <a:tblGrid>
                <a:gridCol w="3669792">
                  <a:extLst>
                    <a:ext uri="{9D8B030D-6E8A-4147-A177-3AD203B41FA5}">
                      <a16:colId xmlns:a16="http://schemas.microsoft.com/office/drawing/2014/main" val="621153324"/>
                    </a:ext>
                  </a:extLst>
                </a:gridCol>
                <a:gridCol w="7303008">
                  <a:extLst>
                    <a:ext uri="{9D8B030D-6E8A-4147-A177-3AD203B41FA5}">
                      <a16:colId xmlns:a16="http://schemas.microsoft.com/office/drawing/2014/main" val="1844426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name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97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VERAGE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the arithmetic mean (average) of the given numbers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24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Counts the number of cells in a range that contain numbers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3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COUNTIF </a:t>
                      </a:r>
                      <a:endParaRPr lang="en-IN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Counts the number of cells in a range that meet a given condition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10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the maximum value of the given numbers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73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the median of the given numbers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58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 </a:t>
                      </a:r>
                      <a:endParaRPr lang="en-IN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the minimum value of the given numbers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5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VAR.P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the variance of the given numbers, based on a population 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7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8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4368800" y="2967037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 dirty="0">
                <a:solidFill>
                  <a:schemeClr val="accen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 sz="4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Cell Referencing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Tables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Borders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Basic Functions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Names in Formula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Date Function</a:t>
            </a:r>
          </a:p>
          <a:p>
            <a:pPr marL="342900" lvl="0" indent="-3429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Sorting Data </a:t>
            </a:r>
          </a:p>
          <a:p>
            <a:pPr marL="342900" lvl="0" indent="-3429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Filter Data</a:t>
            </a:r>
          </a:p>
          <a:p>
            <a:pPr marL="342900" indent="-3429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If Else </a:t>
            </a:r>
          </a:p>
          <a:p>
            <a:pPr marL="342900" lvl="0" indent="-342900">
              <a:spcBef>
                <a:spcPts val="0"/>
              </a:spcBef>
              <a:buSzPts val="2400"/>
              <a:buFont typeface="Calibri"/>
              <a:buChar char="•"/>
            </a:pPr>
            <a:endParaRPr lang="en-US" sz="2400" dirty="0"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ndara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endParaRPr sz="32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Cell Referencing in Excel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09600" y="1600199"/>
            <a:ext cx="10972800" cy="49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indent="-2921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 referencing is very important feature of excel as it helps us to generalize any of the operation/functions.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46100" lvl="0" indent="-2921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There are three types of cell referencing </a:t>
            </a:r>
          </a:p>
          <a:p>
            <a:pPr marL="1054100" lvl="1" indent="-342900">
              <a:spcBef>
                <a:spcPts val="0"/>
              </a:spcBef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Relative  </a:t>
            </a:r>
          </a:p>
          <a:p>
            <a:pPr marL="1054100" lvl="1" indent="-342900">
              <a:spcBef>
                <a:spcPts val="0"/>
              </a:spcBef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Absolute  ( Example : $A$1 for specific row and Column )</a:t>
            </a:r>
          </a:p>
          <a:p>
            <a:pPr marL="1054100" lvl="1" indent="-342900">
              <a:spcBef>
                <a:spcPts val="0"/>
              </a:spcBef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Mixed ( Example : $A1 or A$1  for specific row or Column )</a:t>
            </a:r>
          </a:p>
          <a:p>
            <a:pPr marL="1054100" lvl="1" indent="-342900">
              <a:spcBef>
                <a:spcPts val="0"/>
              </a:spcBef>
              <a:buSzPts val="2400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11200" lvl="1" indent="0">
              <a:spcBef>
                <a:spcPts val="0"/>
              </a:spcBef>
              <a:buSzPts val="2400"/>
              <a:buNone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Note : By default it is Relative Cell referencing.</a:t>
            </a:r>
          </a:p>
        </p:txBody>
      </p:sp>
      <p:sp>
        <p:nvSpPr>
          <p:cNvPr id="104" name="Google Shape;104;p14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59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Tables in Excel</a:t>
            </a:r>
            <a:endParaRPr lang="en-US" sz="3200" dirty="0">
              <a:latin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09600" y="1600199"/>
            <a:ext cx="10972800" cy="49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indent="-2921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Excel's Table command to convert a list of data into a named Excel Table. These tables have useful features, like sorting and filtering, to help organize and view data. </a:t>
            </a:r>
          </a:p>
          <a:p>
            <a:pPr marL="254000" lvl="0" indent="0">
              <a:spcBef>
                <a:spcPts val="0"/>
              </a:spcBef>
              <a:buSzPts val="2400"/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46100" lvl="0" indent="-2921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 convert any data into excel table :-</a:t>
            </a:r>
          </a:p>
          <a:p>
            <a:pPr marL="254000" lvl="0" indent="0">
              <a:spcBef>
                <a:spcPts val="0"/>
              </a:spcBef>
              <a:buSzPts val="2400"/>
              <a:buNone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Step 1 : Hit Insert Ribbon and then hit table.</a:t>
            </a:r>
          </a:p>
          <a:p>
            <a:pPr marL="254000" lvl="0" indent="0">
              <a:spcBef>
                <a:spcPts val="0"/>
              </a:spcBef>
              <a:buSzPts val="2400"/>
              <a:buNone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Step 2 : Check or selected cells of the table and hit ok</a:t>
            </a:r>
          </a:p>
          <a:p>
            <a:pPr marL="546100" lvl="0" indent="-292100">
              <a:spcBef>
                <a:spcPts val="0"/>
              </a:spcBef>
              <a:buSzPts val="2400"/>
              <a:buFont typeface="Calibri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46100" lvl="0" indent="-2921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Shortcut : Control + T </a:t>
            </a:r>
          </a:p>
          <a:p>
            <a:pPr marL="546100" lvl="0" indent="-2921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Repeat Step 2</a:t>
            </a:r>
          </a:p>
          <a:p>
            <a:pPr marL="546100" lvl="0" indent="-292100">
              <a:spcBef>
                <a:spcPts val="0"/>
              </a:spcBef>
              <a:buSzPts val="2400"/>
              <a:buFont typeface="Calibri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54000" lvl="0" indent="0">
              <a:spcBef>
                <a:spcPts val="0"/>
              </a:spcBef>
              <a:buSzPts val="2400"/>
              <a:buNone/>
            </a:pPr>
            <a:r>
              <a:rPr lang="en-IN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After converting data into table you can anytime change name and default style of your table</a:t>
            </a:r>
          </a:p>
        </p:txBody>
      </p:sp>
      <p:sp>
        <p:nvSpPr>
          <p:cNvPr id="104" name="Google Shape;104;p14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42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400" u="sng" dirty="0">
                <a:sym typeface="Calibri"/>
              </a:rPr>
              <a:t>Borders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Your highlighted cell will get border.</a:t>
            </a:r>
          </a:p>
          <a:p>
            <a:pPr lvl="0"/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Predefined cell border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Remove a cell border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custom cell border</a:t>
            </a:r>
          </a:p>
          <a:p>
            <a:pPr marL="25400" lv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540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Shortcut method to assign default border to cell is ( Control + Shift + &amp; 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Basic functions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0" u="none" strike="noStrike" cap="none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Most commonly used functions in excel are mentioned below: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Addition  ( + )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Subtraction ( - )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Multiplication ( * )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Division ( / )</a:t>
            </a:r>
          </a:p>
          <a:p>
            <a:pPr marL="419100" indent="-342900">
              <a:buSzPts val="2400"/>
            </a:pPr>
            <a:r>
              <a:rPr lang="en-US" sz="2400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Power ( ^ )</a:t>
            </a:r>
          </a:p>
          <a:p>
            <a:pPr marL="419100" indent="-342900">
              <a:buSzPts val="2400"/>
            </a:pP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65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Basic functions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0" u="none" strike="noStrike" cap="none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Different methods to Do Addition</a:t>
            </a: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1</a:t>
            </a:r>
          </a:p>
          <a:p>
            <a:pPr marL="990600" lvl="1" indent="-4572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Simply add two numbers. 35 + 55</a:t>
            </a:r>
          </a:p>
          <a:p>
            <a:pPr marL="533400" lvl="1" indent="0">
              <a:buSzPts val="2400"/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2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Add numbers using Cell names. Example  =A7+A8</a:t>
            </a:r>
          </a:p>
          <a:p>
            <a:pPr marL="533400" lvl="1" indent="0">
              <a:buSzPts val="2400"/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3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Add numbers using Cell names and number Example.  =A7+A8+100</a:t>
            </a:r>
          </a:p>
          <a:p>
            <a:pPr marL="533400" lvl="0" indent="-457200">
              <a:buSzPts val="2400"/>
              <a:buFont typeface="+mj-lt"/>
              <a:buAutoNum type="arabicPeriod"/>
            </a:pP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indent="-342900">
              <a:buSzPts val="2400"/>
            </a:pP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07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Basic functions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Different methods to Do Addition</a:t>
            </a: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4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Using cell name and function. Example = A1-Sum(A2:A9)</a:t>
            </a:r>
          </a:p>
          <a:p>
            <a:pPr marL="533400" lvl="1" indent="0">
              <a:buSzPts val="2400"/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5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Drag corner to generalize formula.</a:t>
            </a:r>
          </a:p>
          <a:p>
            <a:pPr marL="533400" lvl="1" indent="0">
              <a:buSzPts val="2400"/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6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Make table and define formula.</a:t>
            </a:r>
          </a:p>
          <a:p>
            <a:pPr marL="533400" lvl="0" indent="-457200">
              <a:buSzPts val="2400"/>
              <a:buFont typeface="+mj-lt"/>
              <a:buAutoNum type="arabicPeriod"/>
            </a:pP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indent="-342900">
              <a:buSzPts val="2400"/>
            </a:pP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69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Basic functions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Power &amp;  Square Root function</a:t>
            </a:r>
            <a:endParaRPr lang="en-IN" sz="2800" b="1" dirty="0">
              <a:solidFill>
                <a:srgbClr val="1D1B1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1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rgbClr val="1D1B1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By using Power symbol ( ^ ) Example : A1^2</a:t>
            </a:r>
          </a:p>
          <a:p>
            <a:pPr marL="876300" lvl="1" indent="-342900">
              <a:buSzPts val="2400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2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the Power Symbol. Example :  =A1^(1/2)</a:t>
            </a:r>
          </a:p>
          <a:p>
            <a:pPr marL="533400" lvl="1" indent="0">
              <a:buSzPts val="2400"/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Method 3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Using Function. Example : SQRT(A1)</a:t>
            </a:r>
          </a:p>
          <a:p>
            <a:pPr marL="876300" lvl="1" indent="-342900">
              <a:buSzPts val="2400"/>
            </a:pP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This won’t work for negative numbers</a:t>
            </a:r>
          </a:p>
          <a:p>
            <a:pPr marL="533400" lvl="1" indent="0">
              <a:buSzPts val="2400"/>
              <a:buNone/>
            </a:pPr>
            <a:endParaRPr lang="en-US" sz="20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indent="-342900">
              <a:buSzPts val="2400"/>
            </a:pPr>
            <a:endParaRPr lang="en-US" sz="2400" dirty="0">
              <a:solidFill>
                <a:srgbClr val="1D1B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64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898</Words>
  <Application>Microsoft Macintosh PowerPoint</Application>
  <PresentationFormat>Widescreen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Corbel</vt:lpstr>
      <vt:lpstr>Calibri</vt:lpstr>
      <vt:lpstr>Arial</vt:lpstr>
      <vt:lpstr>Times New Roman</vt:lpstr>
      <vt:lpstr>Candara</vt:lpstr>
      <vt:lpstr>Office Theme</vt:lpstr>
      <vt:lpstr>1_Office Theme</vt:lpstr>
      <vt:lpstr>5_Office Theme</vt:lpstr>
      <vt:lpstr>Data Wrangling using Excel</vt:lpstr>
      <vt:lpstr>Learning Objectives </vt:lpstr>
      <vt:lpstr>Cell Referencing in Excel</vt:lpstr>
      <vt:lpstr>Tables in Excel</vt:lpstr>
      <vt:lpstr>Borders in excel</vt:lpstr>
      <vt:lpstr>Basic functions in Excel</vt:lpstr>
      <vt:lpstr>Basic functions in Excel</vt:lpstr>
      <vt:lpstr>Basic functions in Excel</vt:lpstr>
      <vt:lpstr>Basic functions in Excel</vt:lpstr>
      <vt:lpstr>Basic functions in Excel</vt:lpstr>
      <vt:lpstr>Formula in Excel</vt:lpstr>
      <vt:lpstr>Names in Formulas</vt:lpstr>
      <vt:lpstr>Date and Time</vt:lpstr>
      <vt:lpstr>Sorting </vt:lpstr>
      <vt:lpstr>Filtering </vt:lpstr>
      <vt:lpstr>If Else in Excel</vt:lpstr>
      <vt:lpstr>General Functions used in Descriptive Statistics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using Excel</dc:title>
  <cp:lastModifiedBy>Aniruddha kalbande</cp:lastModifiedBy>
  <cp:revision>32</cp:revision>
  <cp:lastPrinted>2019-03-14T18:14:38Z</cp:lastPrinted>
  <dcterms:modified xsi:type="dcterms:W3CDTF">2019-03-15T09:21:15Z</dcterms:modified>
</cp:coreProperties>
</file>