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3/6/2024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3/6/2024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3/6/2024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59E8-903A-95A2-DB57-112B37E7EF07}"/>
              </a:ext>
            </a:extLst>
          </p:cNvPr>
          <p:cNvSpPr>
            <a:spLocks noGrp="1"/>
          </p:cNvSpPr>
          <p:nvPr>
            <p:ph type="ctrTitle"/>
          </p:nvPr>
        </p:nvSpPr>
        <p:spPr>
          <a:xfrm>
            <a:off x="1604682" y="2101733"/>
            <a:ext cx="7225553" cy="1860667"/>
          </a:xfrm>
        </p:spPr>
        <p:txBody>
          <a:bodyPr>
            <a:normAutofit fontScale="90000"/>
          </a:bodyPr>
          <a:lstStyle/>
          <a:p>
            <a:r>
              <a:rPr lang="en-IN" b="1" i="0" dirty="0">
                <a:effectLst/>
                <a:latin typeface="-apple-system"/>
              </a:rPr>
              <a:t>E-Commerce-Analysis and Linear Regression</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B18315C8-210D-380D-680C-957312856DCB}"/>
              </a:ext>
            </a:extLst>
          </p:cNvPr>
          <p:cNvSpPr>
            <a:spLocks noGrp="1"/>
          </p:cNvSpPr>
          <p:nvPr>
            <p:ph type="subTitle" idx="1"/>
          </p:nvPr>
        </p:nvSpPr>
        <p:spPr>
          <a:xfrm>
            <a:off x="4169678" y="4231340"/>
            <a:ext cx="3852644" cy="349625"/>
          </a:xfrm>
        </p:spPr>
        <p:txBody>
          <a:bodyPr/>
          <a:lstStyle/>
          <a:p>
            <a:r>
              <a:rPr lang="en-IN" dirty="0" err="1"/>
              <a:t>Yuvaraj</a:t>
            </a:r>
            <a:r>
              <a:rPr lang="en-IN" dirty="0"/>
              <a:t> Pandian</a:t>
            </a:r>
          </a:p>
        </p:txBody>
      </p:sp>
    </p:spTree>
    <p:extLst>
      <p:ext uri="{BB962C8B-B14F-4D97-AF65-F5344CB8AC3E}">
        <p14:creationId xmlns:p14="http://schemas.microsoft.com/office/powerpoint/2010/main" val="328868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358C-14A3-D8FC-D4E3-F355FD5252EB}"/>
              </a:ext>
            </a:extLst>
          </p:cNvPr>
          <p:cNvSpPr>
            <a:spLocks noGrp="1"/>
          </p:cNvSpPr>
          <p:nvPr>
            <p:ph type="title"/>
          </p:nvPr>
        </p:nvSpPr>
        <p:spPr/>
        <p:txBody>
          <a:bodyPr>
            <a:normAutofit/>
          </a:bodyPr>
          <a:lstStyle/>
          <a:p>
            <a:pPr algn="l"/>
            <a:r>
              <a:rPr lang="en-US" sz="1400" b="0" i="0" dirty="0">
                <a:effectLst/>
                <a:latin typeface="Helvetica Neue"/>
              </a:rPr>
              <a:t>It indicates that 'Oka' products may have a wider range of actual prices or a higher frequency of occurrence within the dataset. The summary could suggest that 'Oka' products may have a broader appeal or a larger market presence compared to 'York' products in terms of price distribution.</a:t>
            </a:r>
            <a:endParaRPr lang="en-IN" sz="1400" dirty="0"/>
          </a:p>
        </p:txBody>
      </p:sp>
      <p:pic>
        <p:nvPicPr>
          <p:cNvPr id="5" name="Content Placeholder 4">
            <a:extLst>
              <a:ext uri="{FF2B5EF4-FFF2-40B4-BE49-F238E27FC236}">
                <a16:creationId xmlns:a16="http://schemas.microsoft.com/office/drawing/2014/main" id="{788F3151-FAB4-C742-8BB8-CB2E54442DA6}"/>
              </a:ext>
            </a:extLst>
          </p:cNvPr>
          <p:cNvPicPr>
            <a:picLocks noGrp="1" noChangeAspect="1"/>
          </p:cNvPicPr>
          <p:nvPr>
            <p:ph idx="1"/>
          </p:nvPr>
        </p:nvPicPr>
        <p:blipFill>
          <a:blip r:embed="rId2"/>
          <a:stretch>
            <a:fillRect/>
          </a:stretch>
        </p:blipFill>
        <p:spPr>
          <a:xfrm>
            <a:off x="2312894" y="2052638"/>
            <a:ext cx="8257245" cy="4249550"/>
          </a:xfrm>
        </p:spPr>
      </p:pic>
    </p:spTree>
    <p:extLst>
      <p:ext uri="{BB962C8B-B14F-4D97-AF65-F5344CB8AC3E}">
        <p14:creationId xmlns:p14="http://schemas.microsoft.com/office/powerpoint/2010/main" val="3013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3F3-212B-28BB-49F4-A6FA541DCC1D}"/>
              </a:ext>
            </a:extLst>
          </p:cNvPr>
          <p:cNvSpPr>
            <a:spLocks noGrp="1"/>
          </p:cNvSpPr>
          <p:nvPr>
            <p:ph type="title"/>
          </p:nvPr>
        </p:nvSpPr>
        <p:spPr/>
        <p:txBody>
          <a:bodyPr>
            <a:normAutofit/>
          </a:bodyPr>
          <a:lstStyle/>
          <a:p>
            <a:pPr algn="l"/>
            <a:r>
              <a:rPr lang="en-US" sz="1400" b="0" i="0" dirty="0">
                <a:effectLst/>
                <a:latin typeface="Helvetica Neue"/>
              </a:rPr>
              <a:t>The </a:t>
            </a:r>
            <a:r>
              <a:rPr lang="en-US" sz="1400" b="0" i="0" dirty="0" err="1">
                <a:effectLst/>
                <a:latin typeface="Helvetica Neue"/>
              </a:rPr>
              <a:t>treemap</a:t>
            </a:r>
            <a:r>
              <a:rPr lang="en-US" sz="1400" b="0" i="0" dirty="0">
                <a:effectLst/>
                <a:latin typeface="Helvetica Neue"/>
              </a:rPr>
              <a:t> visualization effectively communicates the distribution of product categories in the dataset, highlighting the dominance of "Clothing and Accessories" followed by "Footwear," "Bags, Wallets &amp; Belts," and "Toys" in descending order of prevalence.</a:t>
            </a:r>
            <a:endParaRPr lang="en-IN" sz="1400" dirty="0"/>
          </a:p>
        </p:txBody>
      </p:sp>
      <p:pic>
        <p:nvPicPr>
          <p:cNvPr id="5" name="Content Placeholder 4">
            <a:extLst>
              <a:ext uri="{FF2B5EF4-FFF2-40B4-BE49-F238E27FC236}">
                <a16:creationId xmlns:a16="http://schemas.microsoft.com/office/drawing/2014/main" id="{091C707A-947E-7AAE-C312-0CADF3B3CD94}"/>
              </a:ext>
            </a:extLst>
          </p:cNvPr>
          <p:cNvPicPr>
            <a:picLocks noGrp="1" noChangeAspect="1"/>
          </p:cNvPicPr>
          <p:nvPr>
            <p:ph idx="1"/>
          </p:nvPr>
        </p:nvPicPr>
        <p:blipFill>
          <a:blip r:embed="rId2"/>
          <a:stretch>
            <a:fillRect/>
          </a:stretch>
        </p:blipFill>
        <p:spPr>
          <a:xfrm>
            <a:off x="2716306" y="2034709"/>
            <a:ext cx="6508377" cy="4258515"/>
          </a:xfrm>
        </p:spPr>
      </p:pic>
    </p:spTree>
    <p:extLst>
      <p:ext uri="{BB962C8B-B14F-4D97-AF65-F5344CB8AC3E}">
        <p14:creationId xmlns:p14="http://schemas.microsoft.com/office/powerpoint/2010/main" val="340363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0CC6-7923-F788-6BA2-7DC45819856F}"/>
              </a:ext>
            </a:extLst>
          </p:cNvPr>
          <p:cNvSpPr>
            <a:spLocks noGrp="1"/>
          </p:cNvSpPr>
          <p:nvPr>
            <p:ph type="title"/>
          </p:nvPr>
        </p:nvSpPr>
        <p:spPr/>
        <p:txBody>
          <a:bodyPr>
            <a:normAutofit/>
          </a:bodyPr>
          <a:lstStyle/>
          <a:p>
            <a:pPr algn="l"/>
            <a:r>
              <a:rPr lang="en-US" sz="1400" b="0" i="0" dirty="0">
                <a:effectLst/>
                <a:latin typeface="Helvetica Neue"/>
              </a:rPr>
              <a:t>The histogram of sentiment scores shows the distribution of sentiment polarity across the product descriptions. If the sentiment score ranges from 0.00 to 1.00, it indicates a positive sentiment. Therefore, the summary would emphasize that the majority of product descriptions in the dataset convey positive sentiment.</a:t>
            </a:r>
            <a:endParaRPr lang="en-IN" sz="1400" dirty="0"/>
          </a:p>
        </p:txBody>
      </p:sp>
      <p:pic>
        <p:nvPicPr>
          <p:cNvPr id="5" name="Content Placeholder 4">
            <a:extLst>
              <a:ext uri="{FF2B5EF4-FFF2-40B4-BE49-F238E27FC236}">
                <a16:creationId xmlns:a16="http://schemas.microsoft.com/office/drawing/2014/main" id="{FD11161B-5E85-426B-F4D5-C50DE71944C2}"/>
              </a:ext>
            </a:extLst>
          </p:cNvPr>
          <p:cNvPicPr>
            <a:picLocks noGrp="1" noChangeAspect="1"/>
          </p:cNvPicPr>
          <p:nvPr>
            <p:ph idx="1"/>
          </p:nvPr>
        </p:nvPicPr>
        <p:blipFill>
          <a:blip r:embed="rId2"/>
          <a:stretch>
            <a:fillRect/>
          </a:stretch>
        </p:blipFill>
        <p:spPr>
          <a:xfrm>
            <a:off x="2294965" y="2052638"/>
            <a:ext cx="8032375" cy="4258515"/>
          </a:xfrm>
        </p:spPr>
      </p:pic>
    </p:spTree>
    <p:extLst>
      <p:ext uri="{BB962C8B-B14F-4D97-AF65-F5344CB8AC3E}">
        <p14:creationId xmlns:p14="http://schemas.microsoft.com/office/powerpoint/2010/main" val="206503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AE30-9115-5CC3-D99F-D9E97A7904E2}"/>
              </a:ext>
            </a:extLst>
          </p:cNvPr>
          <p:cNvSpPr>
            <a:spLocks noGrp="1"/>
          </p:cNvSpPr>
          <p:nvPr>
            <p:ph type="title"/>
          </p:nvPr>
        </p:nvSpPr>
        <p:spPr/>
        <p:txBody>
          <a:bodyPr>
            <a:normAutofit/>
          </a:bodyPr>
          <a:lstStyle/>
          <a:p>
            <a:pPr algn="l"/>
            <a:r>
              <a:rPr lang="en-US" sz="1400" b="0" i="0" dirty="0">
                <a:effectLst/>
                <a:latin typeface="Helvetica Neue"/>
              </a:rPr>
              <a:t>The heatmap visualization allows for a quick and intuitive understanding of the relationships between numerical features in the dataset. Strong positive correlations are indicated by warmer colors, while strong negative correlations are represented by cooler colors. Features with high positive correlations may tend to increase or decrease together, while features with high negative correlations may move in opposite directions.</a:t>
            </a:r>
            <a:endParaRPr lang="en-IN" sz="1400" dirty="0"/>
          </a:p>
        </p:txBody>
      </p:sp>
      <p:pic>
        <p:nvPicPr>
          <p:cNvPr id="5" name="Content Placeholder 4">
            <a:extLst>
              <a:ext uri="{FF2B5EF4-FFF2-40B4-BE49-F238E27FC236}">
                <a16:creationId xmlns:a16="http://schemas.microsoft.com/office/drawing/2014/main" id="{F117F9DF-6811-7F8C-CCB8-4F751F7BA8EB}"/>
              </a:ext>
            </a:extLst>
          </p:cNvPr>
          <p:cNvPicPr>
            <a:picLocks noGrp="1" noChangeAspect="1"/>
          </p:cNvPicPr>
          <p:nvPr>
            <p:ph idx="1"/>
          </p:nvPr>
        </p:nvPicPr>
        <p:blipFill>
          <a:blip r:embed="rId2"/>
          <a:stretch>
            <a:fillRect/>
          </a:stretch>
        </p:blipFill>
        <p:spPr>
          <a:xfrm>
            <a:off x="3101788" y="2052638"/>
            <a:ext cx="6167718" cy="4366091"/>
          </a:xfrm>
        </p:spPr>
      </p:pic>
    </p:spTree>
    <p:extLst>
      <p:ext uri="{BB962C8B-B14F-4D97-AF65-F5344CB8AC3E}">
        <p14:creationId xmlns:p14="http://schemas.microsoft.com/office/powerpoint/2010/main" val="57221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F23D-E45C-D39E-A689-793E072415C3}"/>
              </a:ext>
            </a:extLst>
          </p:cNvPr>
          <p:cNvSpPr>
            <a:spLocks noGrp="1"/>
          </p:cNvSpPr>
          <p:nvPr>
            <p:ph type="title"/>
          </p:nvPr>
        </p:nvSpPr>
        <p:spPr/>
        <p:txBody>
          <a:bodyPr>
            <a:normAutofit/>
          </a:bodyPr>
          <a:lstStyle/>
          <a:p>
            <a:pPr algn="l"/>
            <a:r>
              <a:rPr lang="en-US" sz="1400" b="0" i="0" dirty="0">
                <a:effectLst/>
                <a:latin typeface="Helvetica Neue"/>
              </a:rPr>
              <a:t>The pie chart visually represents the distribution of product categories in the dataset. Each wedge of the pie corresponds to a category, and its size represents the proportion of products in that category relative to the total. The chart provides a clear overview of the relative importance of each category in the dataset, allowing for easy comparison of category sizes.</a:t>
            </a:r>
            <a:endParaRPr lang="en-IN" sz="1400" dirty="0"/>
          </a:p>
        </p:txBody>
      </p:sp>
      <p:pic>
        <p:nvPicPr>
          <p:cNvPr id="5" name="Content Placeholder 4">
            <a:extLst>
              <a:ext uri="{FF2B5EF4-FFF2-40B4-BE49-F238E27FC236}">
                <a16:creationId xmlns:a16="http://schemas.microsoft.com/office/drawing/2014/main" id="{D514A0D9-1E98-E2DC-6B7A-A20C9BE309D8}"/>
              </a:ext>
            </a:extLst>
          </p:cNvPr>
          <p:cNvPicPr>
            <a:picLocks noGrp="1" noChangeAspect="1"/>
          </p:cNvPicPr>
          <p:nvPr>
            <p:ph idx="1"/>
          </p:nvPr>
        </p:nvPicPr>
        <p:blipFill>
          <a:blip r:embed="rId2"/>
          <a:stretch>
            <a:fillRect/>
          </a:stretch>
        </p:blipFill>
        <p:spPr>
          <a:xfrm>
            <a:off x="3065929" y="2384333"/>
            <a:ext cx="6920753" cy="3997325"/>
          </a:xfrm>
        </p:spPr>
      </p:pic>
    </p:spTree>
    <p:extLst>
      <p:ext uri="{BB962C8B-B14F-4D97-AF65-F5344CB8AC3E}">
        <p14:creationId xmlns:p14="http://schemas.microsoft.com/office/powerpoint/2010/main" val="20512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E154-7BA7-B884-5B33-FE10105A322A}"/>
              </a:ext>
            </a:extLst>
          </p:cNvPr>
          <p:cNvSpPr>
            <a:spLocks noGrp="1"/>
          </p:cNvSpPr>
          <p:nvPr>
            <p:ph type="title"/>
          </p:nvPr>
        </p:nvSpPr>
        <p:spPr/>
        <p:txBody>
          <a:bodyPr/>
          <a:lstStyle/>
          <a:p>
            <a:r>
              <a:rPr lang="en-IN" b="1" i="0" dirty="0">
                <a:solidFill>
                  <a:srgbClr val="ECECEC"/>
                </a:solidFill>
                <a:effectLst/>
                <a:latin typeface="Söhne"/>
              </a:rPr>
              <a:t>4. Linear Regression </a:t>
            </a:r>
            <a:r>
              <a:rPr lang="en-IN" b="1" i="0" dirty="0" err="1">
                <a:solidFill>
                  <a:srgbClr val="ECECEC"/>
                </a:solidFill>
                <a:effectLst/>
                <a:latin typeface="Söhne"/>
              </a:rPr>
              <a:t>Modeling</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54CA35B1-AFF6-4EA8-87B9-11F8490B5BA0}"/>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Objective</a:t>
            </a:r>
            <a:r>
              <a:rPr lang="en-US" b="0" i="0" dirty="0">
                <a:solidFill>
                  <a:srgbClr val="ECECEC"/>
                </a:solidFill>
                <a:effectLst/>
                <a:latin typeface="Söhne"/>
              </a:rPr>
              <a:t>: Predict selling prices based on average ratings.</a:t>
            </a:r>
          </a:p>
          <a:p>
            <a:pPr algn="l">
              <a:buFont typeface="Arial" panose="020B0604020202020204" pitchFamily="34" charset="0"/>
              <a:buChar char="•"/>
            </a:pPr>
            <a:r>
              <a:rPr lang="en-US" b="1" i="0" dirty="0">
                <a:solidFill>
                  <a:srgbClr val="ECECEC"/>
                </a:solidFill>
                <a:effectLst/>
                <a:latin typeface="Söhne"/>
              </a:rPr>
              <a:t>Model Implementation</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Linear regression model trained on average ratings as input features and selling prices as target variable.</a:t>
            </a:r>
          </a:p>
          <a:p>
            <a:pPr marL="742950" lvl="1" indent="-285750" algn="l">
              <a:buFont typeface="Arial" panose="020B0604020202020204" pitchFamily="34" charset="0"/>
              <a:buChar char="•"/>
            </a:pPr>
            <a:r>
              <a:rPr lang="en-US" b="0" i="0" dirty="0">
                <a:solidFill>
                  <a:srgbClr val="ECECEC"/>
                </a:solidFill>
                <a:effectLst/>
                <a:latin typeface="Söhne"/>
              </a:rPr>
              <a:t>Evaluation of model performance using metrics such as R-squared and coefficients.</a:t>
            </a:r>
          </a:p>
          <a:p>
            <a:endParaRPr lang="en-IN" dirty="0"/>
          </a:p>
        </p:txBody>
      </p:sp>
    </p:spTree>
    <p:extLst>
      <p:ext uri="{BB962C8B-B14F-4D97-AF65-F5344CB8AC3E}">
        <p14:creationId xmlns:p14="http://schemas.microsoft.com/office/powerpoint/2010/main" val="389830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EA1C-31A5-CE26-5805-75EF1E9BEB75}"/>
              </a:ext>
            </a:extLst>
          </p:cNvPr>
          <p:cNvSpPr>
            <a:spLocks noGrp="1"/>
          </p:cNvSpPr>
          <p:nvPr>
            <p:ph type="title"/>
          </p:nvPr>
        </p:nvSpPr>
        <p:spPr/>
        <p:txBody>
          <a:bodyPr>
            <a:normAutofit/>
          </a:bodyPr>
          <a:lstStyle/>
          <a:p>
            <a:pPr algn="l"/>
            <a:r>
              <a:rPr lang="en-US" sz="1400" b="0" i="0" dirty="0">
                <a:effectLst/>
                <a:latin typeface="Helvetica Neue"/>
              </a:rPr>
              <a:t>The scatter plot illustrates the relationship between average rating and selling price of products. The red line indicates the linear regression model's prediction for selling price based on average rating. This analysis provides insights into how average rating may influence the selling price of products, allowing for further exploration of pricing strategies and consumer behavior</a:t>
            </a:r>
            <a:r>
              <a:rPr lang="en-US" sz="900" b="0" i="0" dirty="0">
                <a:solidFill>
                  <a:srgbClr val="000000"/>
                </a:solidFill>
                <a:effectLst/>
                <a:latin typeface="Helvetica Neue"/>
              </a:rPr>
              <a:t>.</a:t>
            </a:r>
            <a:endParaRPr lang="en-IN" sz="1400" dirty="0"/>
          </a:p>
        </p:txBody>
      </p:sp>
      <p:pic>
        <p:nvPicPr>
          <p:cNvPr id="5" name="Content Placeholder 4">
            <a:extLst>
              <a:ext uri="{FF2B5EF4-FFF2-40B4-BE49-F238E27FC236}">
                <a16:creationId xmlns:a16="http://schemas.microsoft.com/office/drawing/2014/main" id="{33AFD732-B590-E568-081B-077A52B03C58}"/>
              </a:ext>
            </a:extLst>
          </p:cNvPr>
          <p:cNvPicPr>
            <a:picLocks noGrp="1" noChangeAspect="1"/>
          </p:cNvPicPr>
          <p:nvPr>
            <p:ph idx="1"/>
          </p:nvPr>
        </p:nvPicPr>
        <p:blipFill>
          <a:blip r:embed="rId2"/>
          <a:stretch>
            <a:fillRect/>
          </a:stretch>
        </p:blipFill>
        <p:spPr>
          <a:xfrm>
            <a:off x="3236260" y="2052638"/>
            <a:ext cx="6687670" cy="4500562"/>
          </a:xfrm>
        </p:spPr>
      </p:pic>
    </p:spTree>
    <p:extLst>
      <p:ext uri="{BB962C8B-B14F-4D97-AF65-F5344CB8AC3E}">
        <p14:creationId xmlns:p14="http://schemas.microsoft.com/office/powerpoint/2010/main" val="426181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B549-2151-FD6B-1A2A-44E535C93F75}"/>
              </a:ext>
            </a:extLst>
          </p:cNvPr>
          <p:cNvSpPr>
            <a:spLocks noGrp="1"/>
          </p:cNvSpPr>
          <p:nvPr>
            <p:ph type="title"/>
          </p:nvPr>
        </p:nvSpPr>
        <p:spPr/>
        <p:txBody>
          <a:bodyPr/>
          <a:lstStyle/>
          <a:p>
            <a:r>
              <a:rPr lang="en-IN" b="1" i="0" dirty="0">
                <a:solidFill>
                  <a:srgbClr val="ECECEC"/>
                </a:solidFill>
                <a:effectLst/>
                <a:latin typeface="Söhne"/>
              </a:rPr>
              <a:t>5. Conclusion</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B5B6F564-92D1-D58B-8A28-69EAA0F4905A}"/>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latin typeface="Söhne"/>
              </a:rPr>
              <a:t>The analysis provides valuable insights into product categories, brand performance, pricing trends, and customer sentiments.</a:t>
            </a:r>
          </a:p>
          <a:p>
            <a:pPr algn="l">
              <a:buFont typeface="Arial" panose="020B0604020202020204" pitchFamily="34" charset="0"/>
              <a:buChar char="•"/>
            </a:pPr>
            <a:r>
              <a:rPr lang="en-US" b="0" i="0" dirty="0">
                <a:solidFill>
                  <a:srgbClr val="ECECEC"/>
                </a:solidFill>
                <a:effectLst/>
                <a:latin typeface="Söhne"/>
              </a:rPr>
              <a:t>Linear regression modeling enhances understanding of the relationship between average ratings and selling prices.</a:t>
            </a:r>
          </a:p>
          <a:p>
            <a:pPr algn="l">
              <a:buFont typeface="Arial" panose="020B0604020202020204" pitchFamily="34" charset="0"/>
              <a:buChar char="•"/>
            </a:pPr>
            <a:r>
              <a:rPr lang="en-US" b="0" i="0" dirty="0">
                <a:solidFill>
                  <a:srgbClr val="ECECEC"/>
                </a:solidFill>
                <a:effectLst/>
                <a:latin typeface="Söhne"/>
              </a:rPr>
              <a:t>These insights can inform decision-making processes for inventory management, marketing strategies, and product development.</a:t>
            </a:r>
          </a:p>
          <a:p>
            <a:endParaRPr lang="en-IN" dirty="0"/>
          </a:p>
        </p:txBody>
      </p:sp>
    </p:spTree>
    <p:extLst>
      <p:ext uri="{BB962C8B-B14F-4D97-AF65-F5344CB8AC3E}">
        <p14:creationId xmlns:p14="http://schemas.microsoft.com/office/powerpoint/2010/main" val="416055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F5F-AEC7-1A85-14F0-F3693D2AADF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25467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26F2-14E5-0DC8-61D8-1425ABA3694C}"/>
              </a:ext>
            </a:extLst>
          </p:cNvPr>
          <p:cNvSpPr>
            <a:spLocks noGrp="1"/>
          </p:cNvSpPr>
          <p:nvPr>
            <p:ph type="title"/>
          </p:nvPr>
        </p:nvSpPr>
        <p:spPr/>
        <p:txBody>
          <a:bodyPr/>
          <a:lstStyle/>
          <a:p>
            <a:r>
              <a:rPr lang="en-IN" dirty="0"/>
              <a:t>E-Commerce</a:t>
            </a:r>
          </a:p>
        </p:txBody>
      </p:sp>
      <p:sp>
        <p:nvSpPr>
          <p:cNvPr id="3" name="Content Placeholder 2">
            <a:extLst>
              <a:ext uri="{FF2B5EF4-FFF2-40B4-BE49-F238E27FC236}">
                <a16:creationId xmlns:a16="http://schemas.microsoft.com/office/drawing/2014/main" id="{74949330-3A73-DFC4-CCCB-E87A71E0B279}"/>
              </a:ext>
            </a:extLst>
          </p:cNvPr>
          <p:cNvSpPr>
            <a:spLocks noGrp="1"/>
          </p:cNvSpPr>
          <p:nvPr>
            <p:ph idx="1"/>
          </p:nvPr>
        </p:nvSpPr>
        <p:spPr>
          <a:xfrm>
            <a:off x="2339788" y="2052116"/>
            <a:ext cx="8230351" cy="3997828"/>
          </a:xfrm>
        </p:spPr>
        <p:txBody>
          <a:bodyPr/>
          <a:lstStyle/>
          <a:p>
            <a:r>
              <a:rPr lang="en-US" b="0" i="0" dirty="0">
                <a:effectLst/>
                <a:latin typeface="Google Sans"/>
              </a:rPr>
              <a:t>Electronic commerce (e-commerce) is the exchange of goods and services over the internet. It can include buying and selling physical goods, digital products, and services. E-commerce can take place within a company's smartphone app, on a social media platform, or in an online marketplace.</a:t>
            </a:r>
            <a:endParaRPr lang="en-IN" dirty="0"/>
          </a:p>
        </p:txBody>
      </p:sp>
    </p:spTree>
    <p:extLst>
      <p:ext uri="{BB962C8B-B14F-4D97-AF65-F5344CB8AC3E}">
        <p14:creationId xmlns:p14="http://schemas.microsoft.com/office/powerpoint/2010/main" val="408243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21A-2223-047B-AED0-4779F7FFE5DF}"/>
              </a:ext>
            </a:extLst>
          </p:cNvPr>
          <p:cNvSpPr>
            <a:spLocks noGrp="1"/>
          </p:cNvSpPr>
          <p:nvPr>
            <p:ph type="title"/>
          </p:nvPr>
        </p:nvSpPr>
        <p:spPr/>
        <p:txBody>
          <a:bodyPr/>
          <a:lstStyle/>
          <a:p>
            <a:r>
              <a:rPr lang="en-IN" b="1" i="0" dirty="0">
                <a:solidFill>
                  <a:srgbClr val="ECECEC"/>
                </a:solidFill>
                <a:effectLst/>
                <a:latin typeface="Söhne"/>
              </a:rPr>
              <a:t>Agenda</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0D34F03B-EDEA-779C-80D0-52C078929B05}"/>
              </a:ext>
            </a:extLst>
          </p:cNvPr>
          <p:cNvSpPr>
            <a:spLocks noGrp="1"/>
          </p:cNvSpPr>
          <p:nvPr>
            <p:ph idx="1"/>
          </p:nvPr>
        </p:nvSpPr>
        <p:spPr/>
        <p:txBody>
          <a:bodyPr/>
          <a:lstStyle/>
          <a:p>
            <a:pPr algn="l">
              <a:buFont typeface="+mj-lt"/>
              <a:buAutoNum type="arabicPeriod"/>
            </a:pPr>
            <a:r>
              <a:rPr lang="en-US" b="0" i="0" dirty="0">
                <a:solidFill>
                  <a:srgbClr val="ECECEC"/>
                </a:solidFill>
                <a:effectLst/>
                <a:latin typeface="Söhne"/>
              </a:rPr>
              <a:t>Overview of Dataset</a:t>
            </a:r>
          </a:p>
          <a:p>
            <a:pPr algn="l">
              <a:buFont typeface="+mj-lt"/>
              <a:buAutoNum type="arabicPeriod"/>
            </a:pPr>
            <a:r>
              <a:rPr lang="en-US" b="0" i="0" dirty="0">
                <a:solidFill>
                  <a:srgbClr val="ECECEC"/>
                </a:solidFill>
                <a:effectLst/>
                <a:latin typeface="Söhne"/>
              </a:rPr>
              <a:t>Key Findings</a:t>
            </a:r>
          </a:p>
          <a:p>
            <a:pPr algn="l">
              <a:buFont typeface="+mj-lt"/>
              <a:buAutoNum type="arabicPeriod"/>
            </a:pPr>
            <a:r>
              <a:rPr lang="en-US" b="0" i="0" dirty="0">
                <a:solidFill>
                  <a:srgbClr val="ECECEC"/>
                </a:solidFill>
                <a:effectLst/>
                <a:latin typeface="Söhne"/>
              </a:rPr>
              <a:t>Insights and Analysis</a:t>
            </a:r>
          </a:p>
          <a:p>
            <a:pPr algn="l">
              <a:buFont typeface="+mj-lt"/>
              <a:buAutoNum type="arabicPeriod"/>
            </a:pPr>
            <a:r>
              <a:rPr lang="en-US" b="0" i="0" dirty="0">
                <a:solidFill>
                  <a:srgbClr val="ECECEC"/>
                </a:solidFill>
                <a:effectLst/>
                <a:latin typeface="Söhne"/>
              </a:rPr>
              <a:t>Linear Regression Modeling</a:t>
            </a:r>
          </a:p>
          <a:p>
            <a:pPr algn="l">
              <a:buFont typeface="+mj-lt"/>
              <a:buAutoNum type="arabicPeriod"/>
            </a:pPr>
            <a:r>
              <a:rPr lang="en-US" b="0" i="0" dirty="0">
                <a:solidFill>
                  <a:srgbClr val="ECECEC"/>
                </a:solidFill>
                <a:effectLst/>
                <a:latin typeface="Söhne"/>
              </a:rPr>
              <a:t>Conclusion</a:t>
            </a:r>
          </a:p>
          <a:p>
            <a:endParaRPr lang="en-IN" dirty="0"/>
          </a:p>
        </p:txBody>
      </p:sp>
    </p:spTree>
    <p:extLst>
      <p:ext uri="{BB962C8B-B14F-4D97-AF65-F5344CB8AC3E}">
        <p14:creationId xmlns:p14="http://schemas.microsoft.com/office/powerpoint/2010/main" val="106572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A520-39A5-EBDF-1F75-F7DA97DBB510}"/>
              </a:ext>
            </a:extLst>
          </p:cNvPr>
          <p:cNvSpPr>
            <a:spLocks noGrp="1"/>
          </p:cNvSpPr>
          <p:nvPr>
            <p:ph type="title"/>
          </p:nvPr>
        </p:nvSpPr>
        <p:spPr/>
        <p:txBody>
          <a:bodyPr/>
          <a:lstStyle/>
          <a:p>
            <a:r>
              <a:rPr lang="en-IN" dirty="0"/>
              <a:t>Overview of Dataset</a:t>
            </a:r>
          </a:p>
        </p:txBody>
      </p:sp>
      <p:sp>
        <p:nvSpPr>
          <p:cNvPr id="3" name="Content Placeholder 2">
            <a:extLst>
              <a:ext uri="{FF2B5EF4-FFF2-40B4-BE49-F238E27FC236}">
                <a16:creationId xmlns:a16="http://schemas.microsoft.com/office/drawing/2014/main" id="{30B649A5-9E57-C6C8-7703-B4C8F88135D3}"/>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Total Entries</a:t>
            </a:r>
            <a:r>
              <a:rPr lang="en-US" b="0" i="0" dirty="0">
                <a:solidFill>
                  <a:srgbClr val="ECECEC"/>
                </a:solidFill>
                <a:effectLst/>
                <a:latin typeface="Söhne"/>
              </a:rPr>
              <a:t>: 30,000</a:t>
            </a:r>
          </a:p>
          <a:p>
            <a:pPr algn="l">
              <a:buFont typeface="Arial" panose="020B0604020202020204" pitchFamily="34" charset="0"/>
              <a:buChar char="•"/>
            </a:pPr>
            <a:r>
              <a:rPr lang="en-US" b="1" i="0" dirty="0">
                <a:solidFill>
                  <a:srgbClr val="ECECEC"/>
                </a:solidFill>
                <a:effectLst/>
                <a:latin typeface="Söhne"/>
              </a:rPr>
              <a:t>Columns</a:t>
            </a:r>
            <a:r>
              <a:rPr lang="en-US" b="0" i="0" dirty="0">
                <a:solidFill>
                  <a:srgbClr val="ECECEC"/>
                </a:solidFill>
                <a:effectLst/>
                <a:latin typeface="Söhne"/>
              </a:rPr>
              <a:t>: 17</a:t>
            </a:r>
          </a:p>
          <a:p>
            <a:pPr algn="l">
              <a:buFont typeface="Arial" panose="020B0604020202020204" pitchFamily="34" charset="0"/>
              <a:buChar char="•"/>
            </a:pPr>
            <a:r>
              <a:rPr lang="en-US" b="1" i="0" dirty="0">
                <a:solidFill>
                  <a:srgbClr val="ECECEC"/>
                </a:solidFill>
                <a:effectLst/>
                <a:latin typeface="Söhne"/>
              </a:rPr>
              <a:t>Features</a:t>
            </a:r>
            <a:r>
              <a:rPr lang="en-US" b="0" i="0" dirty="0">
                <a:solidFill>
                  <a:srgbClr val="ECECEC"/>
                </a:solidFill>
                <a:effectLst/>
                <a:latin typeface="Söhne"/>
              </a:rPr>
              <a:t>: Product attributes such as category, brand, price, availability, and customer ratings.</a:t>
            </a:r>
          </a:p>
          <a:p>
            <a:endParaRPr lang="en-IN" dirty="0"/>
          </a:p>
        </p:txBody>
      </p:sp>
    </p:spTree>
    <p:extLst>
      <p:ext uri="{BB962C8B-B14F-4D97-AF65-F5344CB8AC3E}">
        <p14:creationId xmlns:p14="http://schemas.microsoft.com/office/powerpoint/2010/main" val="284359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F8A-E798-9C1A-61AB-309E001F1470}"/>
              </a:ext>
            </a:extLst>
          </p:cNvPr>
          <p:cNvSpPr>
            <a:spLocks noGrp="1"/>
          </p:cNvSpPr>
          <p:nvPr>
            <p:ph type="title"/>
          </p:nvPr>
        </p:nvSpPr>
        <p:spPr/>
        <p:txBody>
          <a:bodyPr/>
          <a:lstStyle/>
          <a:p>
            <a:r>
              <a:rPr lang="en-IN" dirty="0"/>
              <a:t>Key Findings</a:t>
            </a:r>
          </a:p>
        </p:txBody>
      </p:sp>
      <p:sp>
        <p:nvSpPr>
          <p:cNvPr id="3" name="Content Placeholder 2">
            <a:extLst>
              <a:ext uri="{FF2B5EF4-FFF2-40B4-BE49-F238E27FC236}">
                <a16:creationId xmlns:a16="http://schemas.microsoft.com/office/drawing/2014/main" id="{4D6C1E9B-5379-693B-1130-63B8B3A79ED1}"/>
              </a:ext>
            </a:extLst>
          </p:cNvPr>
          <p:cNvSpPr>
            <a:spLocks noGrp="1"/>
          </p:cNvSpPr>
          <p:nvPr>
            <p:ph idx="1"/>
          </p:nvPr>
        </p:nvSpPr>
        <p:spPr>
          <a:xfrm>
            <a:off x="2692703" y="1272989"/>
            <a:ext cx="7796540" cy="4930588"/>
          </a:xfrm>
        </p:spPr>
        <p:txBody>
          <a:bodyPr>
            <a:normAutofit fontScale="85000" lnSpcReduction="10000"/>
          </a:bodyPr>
          <a:lstStyle/>
          <a:p>
            <a:pPr algn="l">
              <a:buFont typeface="Arial" panose="020B0604020202020204" pitchFamily="34" charset="0"/>
              <a:buChar char="•"/>
            </a:pPr>
            <a:endParaRPr lang="en-US" b="1" i="0" dirty="0">
              <a:solidFill>
                <a:srgbClr val="ECECEC"/>
              </a:solidFill>
              <a:effectLst/>
              <a:latin typeface="Söhne"/>
            </a:endParaRPr>
          </a:p>
          <a:p>
            <a:pPr algn="l">
              <a:buFont typeface="Arial" panose="020B0604020202020204" pitchFamily="34" charset="0"/>
              <a:buChar char="•"/>
            </a:pPr>
            <a:r>
              <a:rPr lang="en-US" b="1" i="0" dirty="0">
                <a:solidFill>
                  <a:srgbClr val="ECECEC"/>
                </a:solidFill>
                <a:effectLst/>
                <a:latin typeface="Söhne"/>
              </a:rPr>
              <a:t>Popular Product Categories</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Clothing and Accessories</a:t>
            </a:r>
          </a:p>
          <a:p>
            <a:pPr marL="742950" lvl="1" indent="-285750" algn="l">
              <a:buFont typeface="Arial" panose="020B0604020202020204" pitchFamily="34" charset="0"/>
              <a:buChar char="•"/>
            </a:pPr>
            <a:r>
              <a:rPr lang="en-US" b="0" i="0" dirty="0">
                <a:solidFill>
                  <a:srgbClr val="ECECEC"/>
                </a:solidFill>
                <a:effectLst/>
                <a:latin typeface="Söhne"/>
              </a:rPr>
              <a:t>Footwear</a:t>
            </a:r>
          </a:p>
          <a:p>
            <a:pPr marL="742950" lvl="1" indent="-285750" algn="l">
              <a:buFont typeface="Arial" panose="020B0604020202020204" pitchFamily="34" charset="0"/>
              <a:buChar char="•"/>
            </a:pPr>
            <a:r>
              <a:rPr lang="en-US" b="0" i="0" dirty="0">
                <a:solidFill>
                  <a:srgbClr val="ECECEC"/>
                </a:solidFill>
                <a:effectLst/>
                <a:latin typeface="Söhne"/>
              </a:rPr>
              <a:t>Bags, Wallets &amp; Belts</a:t>
            </a:r>
          </a:p>
          <a:p>
            <a:pPr marL="742950" lvl="1" indent="-285750" algn="l">
              <a:buFont typeface="Arial" panose="020B0604020202020204" pitchFamily="34" charset="0"/>
              <a:buChar char="•"/>
            </a:pPr>
            <a:r>
              <a:rPr lang="en-US" b="0" i="0" dirty="0">
                <a:solidFill>
                  <a:srgbClr val="ECECEC"/>
                </a:solidFill>
                <a:effectLst/>
                <a:latin typeface="Söhne"/>
              </a:rPr>
              <a:t>Toys</a:t>
            </a:r>
          </a:p>
          <a:p>
            <a:pPr algn="l">
              <a:buFont typeface="Arial" panose="020B0604020202020204" pitchFamily="34" charset="0"/>
              <a:buChar char="•"/>
            </a:pPr>
            <a:r>
              <a:rPr lang="en-US" b="1" i="0" dirty="0">
                <a:solidFill>
                  <a:srgbClr val="ECECEC"/>
                </a:solidFill>
                <a:effectLst/>
                <a:latin typeface="Söhne"/>
              </a:rPr>
              <a:t>Top Brands</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ARBO</a:t>
            </a:r>
          </a:p>
          <a:p>
            <a:pPr marL="742950" lvl="1" indent="-285750" algn="l">
              <a:buFont typeface="Arial" panose="020B0604020202020204" pitchFamily="34" charset="0"/>
              <a:buChar char="•"/>
            </a:pPr>
            <a:r>
              <a:rPr lang="en-US" b="0" i="0" dirty="0">
                <a:solidFill>
                  <a:srgbClr val="ECECEC"/>
                </a:solidFill>
                <a:effectLst/>
                <a:latin typeface="Söhne"/>
              </a:rPr>
              <a:t>Pu</a:t>
            </a:r>
          </a:p>
          <a:p>
            <a:pPr marL="742950" lvl="1" indent="-285750" algn="l">
              <a:buFont typeface="Arial" panose="020B0604020202020204" pitchFamily="34" charset="0"/>
              <a:buChar char="•"/>
            </a:pPr>
            <a:r>
              <a:rPr lang="en-US" b="0" i="0" dirty="0">
                <a:solidFill>
                  <a:srgbClr val="ECECEC"/>
                </a:solidFill>
                <a:effectLst/>
                <a:latin typeface="Söhne"/>
              </a:rPr>
              <a:t>(Empty string - requires further investigation)</a:t>
            </a:r>
          </a:p>
          <a:p>
            <a:pPr algn="l">
              <a:buFont typeface="Arial" panose="020B0604020202020204" pitchFamily="34" charset="0"/>
              <a:buChar char="•"/>
            </a:pPr>
            <a:r>
              <a:rPr lang="en-US" b="1" i="0" dirty="0">
                <a:solidFill>
                  <a:srgbClr val="ECECEC"/>
                </a:solidFill>
                <a:effectLst/>
                <a:latin typeface="Söhne"/>
              </a:rPr>
              <a:t>Out-of-Stock Products</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Approximately 5.81% of products are out of stock.</a:t>
            </a:r>
          </a:p>
          <a:p>
            <a:endParaRPr lang="en-IN" dirty="0"/>
          </a:p>
        </p:txBody>
      </p:sp>
    </p:spTree>
    <p:extLst>
      <p:ext uri="{BB962C8B-B14F-4D97-AF65-F5344CB8AC3E}">
        <p14:creationId xmlns:p14="http://schemas.microsoft.com/office/powerpoint/2010/main" val="278763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D6A6-143C-AD93-56DA-4D603C75005F}"/>
              </a:ext>
            </a:extLst>
          </p:cNvPr>
          <p:cNvSpPr>
            <a:spLocks noGrp="1"/>
          </p:cNvSpPr>
          <p:nvPr>
            <p:ph type="title"/>
          </p:nvPr>
        </p:nvSpPr>
        <p:spPr>
          <a:xfrm>
            <a:off x="1622611" y="808056"/>
            <a:ext cx="9493623" cy="1077229"/>
          </a:xfrm>
        </p:spPr>
        <p:txBody>
          <a:bodyPr>
            <a:normAutofit/>
          </a:bodyPr>
          <a:lstStyle/>
          <a:p>
            <a:pPr algn="l"/>
            <a:r>
              <a:rPr lang="en-US" sz="1600" b="0" i="0" dirty="0">
                <a:effectLst/>
                <a:latin typeface="Helvetica Neue"/>
              </a:rPr>
              <a:t>It suggests that the majority of products in the dataset are available in stock, with only a small proportion being out of stock. This can be interpreted as a positive indicator of product availability for potential customers and can also be beneficial for business operations, as higher availability often leads to increased sales and customer satisfaction</a:t>
            </a:r>
            <a:endParaRPr lang="en-IN" dirty="0"/>
          </a:p>
        </p:txBody>
      </p:sp>
      <p:pic>
        <p:nvPicPr>
          <p:cNvPr id="5" name="Content Placeholder 4">
            <a:extLst>
              <a:ext uri="{FF2B5EF4-FFF2-40B4-BE49-F238E27FC236}">
                <a16:creationId xmlns:a16="http://schemas.microsoft.com/office/drawing/2014/main" id="{7C9A6BD0-680B-3B44-5D69-C6B8D0856BEA}"/>
              </a:ext>
            </a:extLst>
          </p:cNvPr>
          <p:cNvPicPr>
            <a:picLocks noGrp="1" noChangeAspect="1"/>
          </p:cNvPicPr>
          <p:nvPr>
            <p:ph idx="1"/>
          </p:nvPr>
        </p:nvPicPr>
        <p:blipFill>
          <a:blip r:embed="rId2"/>
          <a:stretch>
            <a:fillRect/>
          </a:stretch>
        </p:blipFill>
        <p:spPr>
          <a:xfrm>
            <a:off x="2985247" y="2052638"/>
            <a:ext cx="6902824" cy="4240586"/>
          </a:xfrm>
        </p:spPr>
      </p:pic>
    </p:spTree>
    <p:extLst>
      <p:ext uri="{BB962C8B-B14F-4D97-AF65-F5344CB8AC3E}">
        <p14:creationId xmlns:p14="http://schemas.microsoft.com/office/powerpoint/2010/main" val="37875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F17-DD0D-070C-DDA1-476AC30579A3}"/>
              </a:ext>
            </a:extLst>
          </p:cNvPr>
          <p:cNvSpPr>
            <a:spLocks noGrp="1"/>
          </p:cNvSpPr>
          <p:nvPr>
            <p:ph type="title"/>
          </p:nvPr>
        </p:nvSpPr>
        <p:spPr/>
        <p:txBody>
          <a:bodyPr>
            <a:normAutofit fontScale="90000"/>
          </a:bodyPr>
          <a:lstStyle/>
          <a:p>
            <a:pPr algn="l"/>
            <a:r>
              <a:rPr lang="en-US" sz="1600" b="0" i="0" dirty="0">
                <a:effectLst/>
                <a:latin typeface="Helvetica Neue"/>
              </a:rPr>
              <a:t>The analysis provides insights into the popularity of different product categories, with Clothing and Accessories being the most popular, followed by Footwear, Bags, Wallets &amp; Belts, and Toys. This information can be valuable for understanding consumer preferences and making informed decisions related to product stocking, marketing strategies, and inventory management.</a:t>
            </a:r>
            <a:endParaRPr lang="en-IN" sz="1600" dirty="0"/>
          </a:p>
        </p:txBody>
      </p:sp>
      <p:pic>
        <p:nvPicPr>
          <p:cNvPr id="5" name="Content Placeholder 4">
            <a:extLst>
              <a:ext uri="{FF2B5EF4-FFF2-40B4-BE49-F238E27FC236}">
                <a16:creationId xmlns:a16="http://schemas.microsoft.com/office/drawing/2014/main" id="{B3665D21-D9DF-6D7F-AC17-CAFD8357794D}"/>
              </a:ext>
            </a:extLst>
          </p:cNvPr>
          <p:cNvPicPr>
            <a:picLocks noGrp="1" noChangeAspect="1"/>
          </p:cNvPicPr>
          <p:nvPr>
            <p:ph idx="1"/>
          </p:nvPr>
        </p:nvPicPr>
        <p:blipFill>
          <a:blip r:embed="rId2"/>
          <a:stretch>
            <a:fillRect/>
          </a:stretch>
        </p:blipFill>
        <p:spPr>
          <a:xfrm>
            <a:off x="2494516" y="2052638"/>
            <a:ext cx="7958331" cy="4491597"/>
          </a:xfrm>
        </p:spPr>
      </p:pic>
    </p:spTree>
    <p:extLst>
      <p:ext uri="{BB962C8B-B14F-4D97-AF65-F5344CB8AC3E}">
        <p14:creationId xmlns:p14="http://schemas.microsoft.com/office/powerpoint/2010/main" val="134189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7A6F-7C73-3848-C057-3AC7EB88BA14}"/>
              </a:ext>
            </a:extLst>
          </p:cNvPr>
          <p:cNvSpPr>
            <a:spLocks noGrp="1"/>
          </p:cNvSpPr>
          <p:nvPr>
            <p:ph type="title"/>
          </p:nvPr>
        </p:nvSpPr>
        <p:spPr/>
        <p:txBody>
          <a:bodyPr>
            <a:normAutofit/>
          </a:bodyPr>
          <a:lstStyle/>
          <a:p>
            <a:pPr algn="l"/>
            <a:r>
              <a:rPr lang="en-US" sz="1400" b="0" i="0" dirty="0">
                <a:effectLst/>
                <a:latin typeface="Helvetica Neue"/>
              </a:rPr>
              <a:t>The bar plot visualizes the performance of the top 10 sellers in terms of the number of products each seller offers. Each bar represents a seller, and the height of the bar indicates the number of products offered by that seller. Sellers are ranked based on the count of products they offer, with the top 10 sellers being displayed.</a:t>
            </a:r>
            <a:endParaRPr lang="en-IN" sz="1400" dirty="0"/>
          </a:p>
        </p:txBody>
      </p:sp>
      <p:pic>
        <p:nvPicPr>
          <p:cNvPr id="5" name="Content Placeholder 4">
            <a:extLst>
              <a:ext uri="{FF2B5EF4-FFF2-40B4-BE49-F238E27FC236}">
                <a16:creationId xmlns:a16="http://schemas.microsoft.com/office/drawing/2014/main" id="{77910BC9-9C35-D272-14FF-92949883BF58}"/>
              </a:ext>
            </a:extLst>
          </p:cNvPr>
          <p:cNvPicPr>
            <a:picLocks noGrp="1" noChangeAspect="1"/>
          </p:cNvPicPr>
          <p:nvPr>
            <p:ph idx="1"/>
          </p:nvPr>
        </p:nvPicPr>
        <p:blipFill>
          <a:blip r:embed="rId2"/>
          <a:stretch>
            <a:fillRect/>
          </a:stretch>
        </p:blipFill>
        <p:spPr>
          <a:xfrm>
            <a:off x="2940424" y="2052638"/>
            <a:ext cx="6929717" cy="3997325"/>
          </a:xfrm>
        </p:spPr>
      </p:pic>
    </p:spTree>
    <p:extLst>
      <p:ext uri="{BB962C8B-B14F-4D97-AF65-F5344CB8AC3E}">
        <p14:creationId xmlns:p14="http://schemas.microsoft.com/office/powerpoint/2010/main" val="320525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D10-C107-B194-A123-09406CA044B8}"/>
              </a:ext>
            </a:extLst>
          </p:cNvPr>
          <p:cNvSpPr>
            <a:spLocks noGrp="1"/>
          </p:cNvSpPr>
          <p:nvPr>
            <p:ph type="title"/>
          </p:nvPr>
        </p:nvSpPr>
        <p:spPr/>
        <p:txBody>
          <a:bodyPr/>
          <a:lstStyle/>
          <a:p>
            <a:r>
              <a:rPr lang="en-IN" b="1" i="0" dirty="0">
                <a:solidFill>
                  <a:srgbClr val="ECECEC"/>
                </a:solidFill>
                <a:effectLst/>
                <a:latin typeface="Söhne"/>
              </a:rPr>
              <a:t>3. Insights and Analysis</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40209D17-98B2-7B2C-B7BF-4D712D0577DD}"/>
              </a:ext>
            </a:extLst>
          </p:cNvPr>
          <p:cNvSpPr>
            <a:spLocks noGrp="1"/>
          </p:cNvSpPr>
          <p:nvPr>
            <p:ph idx="1"/>
          </p:nvPr>
        </p:nvSpPr>
        <p:spPr/>
        <p:txBody>
          <a:bodyPr>
            <a:normAutofit fontScale="85000" lnSpcReduction="10000"/>
          </a:bodyPr>
          <a:lstStyle/>
          <a:p>
            <a:pPr algn="l">
              <a:buFont typeface="Arial" panose="020B0604020202020204" pitchFamily="34" charset="0"/>
              <a:buChar char="•"/>
            </a:pPr>
            <a:endParaRPr lang="en-US" b="1" i="0" dirty="0">
              <a:solidFill>
                <a:srgbClr val="ECECEC"/>
              </a:solidFill>
              <a:effectLst/>
              <a:latin typeface="Söhne"/>
            </a:endParaRPr>
          </a:p>
          <a:p>
            <a:pPr algn="l">
              <a:buFont typeface="Arial" panose="020B0604020202020204" pitchFamily="34" charset="0"/>
              <a:buChar char="•"/>
            </a:pPr>
            <a:r>
              <a:rPr lang="en-US" b="1" i="0" dirty="0">
                <a:solidFill>
                  <a:srgbClr val="ECECEC"/>
                </a:solidFill>
                <a:effectLst/>
                <a:latin typeface="Söhne"/>
              </a:rPr>
              <a:t>Brand Performance</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ARBO and Pu are the top brands based on product count.</a:t>
            </a:r>
          </a:p>
          <a:p>
            <a:pPr marL="742950" lvl="1" indent="-285750" algn="l">
              <a:buFont typeface="Arial" panose="020B0604020202020204" pitchFamily="34" charset="0"/>
              <a:buChar char="•"/>
            </a:pPr>
            <a:r>
              <a:rPr lang="en-US" b="0" i="0" dirty="0">
                <a:solidFill>
                  <a:srgbClr val="ECECEC"/>
                </a:solidFill>
                <a:effectLst/>
                <a:latin typeface="Söhne"/>
              </a:rPr>
              <a:t>Average selling price and rating analysis reveals brand reputation.</a:t>
            </a:r>
          </a:p>
          <a:p>
            <a:pPr algn="l">
              <a:buFont typeface="Arial" panose="020B0604020202020204" pitchFamily="34" charset="0"/>
              <a:buChar char="•"/>
            </a:pPr>
            <a:r>
              <a:rPr lang="en-US" b="1" i="0" dirty="0">
                <a:solidFill>
                  <a:srgbClr val="ECECEC"/>
                </a:solidFill>
                <a:effectLst/>
                <a:latin typeface="Söhne"/>
              </a:rPr>
              <a:t>Price Distribution</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Comparison of actual prices between brands 'York' and 'Oka'.</a:t>
            </a:r>
          </a:p>
          <a:p>
            <a:pPr marL="742950" lvl="1" indent="-285750" algn="l">
              <a:buFont typeface="Arial" panose="020B0604020202020204" pitchFamily="34" charset="0"/>
              <a:buChar char="•"/>
            </a:pPr>
            <a:r>
              <a:rPr lang="en-US" b="0" i="0" dirty="0">
                <a:solidFill>
                  <a:srgbClr val="ECECEC"/>
                </a:solidFill>
                <a:effectLst/>
                <a:latin typeface="Söhne"/>
              </a:rPr>
              <a:t>'Oka' may have a broader market presence based on price distribution.</a:t>
            </a:r>
          </a:p>
          <a:p>
            <a:pPr algn="l">
              <a:buFont typeface="Arial" panose="020B0604020202020204" pitchFamily="34" charset="0"/>
              <a:buChar char="•"/>
            </a:pPr>
            <a:r>
              <a:rPr lang="en-US" b="1" i="0" dirty="0">
                <a:solidFill>
                  <a:srgbClr val="ECECEC"/>
                </a:solidFill>
                <a:effectLst/>
                <a:latin typeface="Söhne"/>
              </a:rPr>
              <a:t>Customer Sentiment</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Sentiment analysis of product descriptions indicates predominantly positive sentiments</a:t>
            </a:r>
          </a:p>
          <a:p>
            <a:endParaRPr lang="en-IN" dirty="0"/>
          </a:p>
        </p:txBody>
      </p:sp>
    </p:spTree>
    <p:extLst>
      <p:ext uri="{BB962C8B-B14F-4D97-AF65-F5344CB8AC3E}">
        <p14:creationId xmlns:p14="http://schemas.microsoft.com/office/powerpoint/2010/main" val="2038430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68</TotalTime>
  <Words>839</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Google Sans</vt:lpstr>
      <vt:lpstr>Helvetica Neue</vt:lpstr>
      <vt:lpstr>MS Shell Dlg 2</vt:lpstr>
      <vt:lpstr>Söhne</vt:lpstr>
      <vt:lpstr>Wingdings</vt:lpstr>
      <vt:lpstr>Wingdings 3</vt:lpstr>
      <vt:lpstr>Madison</vt:lpstr>
      <vt:lpstr>E-Commerce-Analysis and Linear Regression </vt:lpstr>
      <vt:lpstr>E-Commerce</vt:lpstr>
      <vt:lpstr>Agenda </vt:lpstr>
      <vt:lpstr>Overview of Dataset</vt:lpstr>
      <vt:lpstr>Key Findings</vt:lpstr>
      <vt:lpstr>It suggests that the majority of products in the dataset are available in stock, with only a small proportion being out of stock. This can be interpreted as a positive indicator of product availability for potential customers and can also be beneficial for business operations, as higher availability often leads to increased sales and customer satisfaction</vt:lpstr>
      <vt:lpstr>The analysis provides insights into the popularity of different product categories, with Clothing and Accessories being the most popular, followed by Footwear, Bags, Wallets &amp; Belts, and Toys. This information can be valuable for understanding consumer preferences and making informed decisions related to product stocking, marketing strategies, and inventory management.</vt:lpstr>
      <vt:lpstr>The bar plot visualizes the performance of the top 10 sellers in terms of the number of products each seller offers. Each bar represents a seller, and the height of the bar indicates the number of products offered by that seller. Sellers are ranked based on the count of products they offer, with the top 10 sellers being displayed.</vt:lpstr>
      <vt:lpstr>3. Insights and Analysis </vt:lpstr>
      <vt:lpstr>It indicates that 'Oka' products may have a wider range of actual prices or a higher frequency of occurrence within the dataset. The summary could suggest that 'Oka' products may have a broader appeal or a larger market presence compared to 'York' products in terms of price distribution.</vt:lpstr>
      <vt:lpstr>The treemap visualization effectively communicates the distribution of product categories in the dataset, highlighting the dominance of "Clothing and Accessories" followed by "Footwear," "Bags, Wallets &amp; Belts," and "Toys" in descending order of prevalence.</vt:lpstr>
      <vt:lpstr>The histogram of sentiment scores shows the distribution of sentiment polarity across the product descriptions. If the sentiment score ranges from 0.00 to 1.00, it indicates a positive sentiment. Therefore, the summary would emphasize that the majority of product descriptions in the dataset convey positive sentiment.</vt:lpstr>
      <vt:lpstr>The heatmap visualization allows for a quick and intuitive understanding of the relationships between numerical features in the dataset. Strong positive correlations are indicated by warmer colors, while strong negative correlations are represented by cooler colors. Features with high positive correlations may tend to increase or decrease together, while features with high negative correlations may move in opposite directions.</vt:lpstr>
      <vt:lpstr>The pie chart visually represents the distribution of product categories in the dataset. Each wedge of the pie corresponds to a category, and its size represents the proportion of products in that category relative to the total. The chart provides a clear overview of the relative importance of each category in the dataset, allowing for easy comparison of category sizes.</vt:lpstr>
      <vt:lpstr>4. Linear Regression Modeling </vt:lpstr>
      <vt:lpstr>The scatter plot illustrates the relationship between average rating and selling price of products. The red line indicates the linear regression model's prediction for selling price based on average rating. This analysis provides insights into how average rating may influence the selling price of products, allowing for further exploration of pricing strategies and consumer behavior.</vt:lpstr>
      <vt:lpstr>5.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E-Commerce-Analysis and Linear Regression</dc:title>
  <dc:creator>YUVARAJ P</dc:creator>
  <cp:lastModifiedBy>YUVARAJ P</cp:lastModifiedBy>
  <cp:revision>2</cp:revision>
  <dcterms:created xsi:type="dcterms:W3CDTF">2024-03-06T13:43:22Z</dcterms:created>
  <dcterms:modified xsi:type="dcterms:W3CDTF">2024-03-06T14:53:55Z</dcterms:modified>
</cp:coreProperties>
</file>